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56"/>
  </p:notesMasterIdLst>
  <p:handoutMasterIdLst>
    <p:handoutMasterId r:id="rId57"/>
  </p:handoutMasterIdLst>
  <p:sldIdLst>
    <p:sldId id="272" r:id="rId3"/>
    <p:sldId id="803" r:id="rId4"/>
    <p:sldId id="768" r:id="rId5"/>
    <p:sldId id="731" r:id="rId6"/>
    <p:sldId id="616" r:id="rId7"/>
    <p:sldId id="588" r:id="rId8"/>
    <p:sldId id="618" r:id="rId9"/>
    <p:sldId id="619" r:id="rId10"/>
    <p:sldId id="622" r:id="rId11"/>
    <p:sldId id="620" r:id="rId12"/>
    <p:sldId id="808" r:id="rId13"/>
    <p:sldId id="405" r:id="rId14"/>
    <p:sldId id="802" r:id="rId15"/>
    <p:sldId id="736" r:id="rId16"/>
    <p:sldId id="769" r:id="rId17"/>
    <p:sldId id="406" r:id="rId18"/>
    <p:sldId id="770" r:id="rId19"/>
    <p:sldId id="632" r:id="rId20"/>
    <p:sldId id="631" r:id="rId21"/>
    <p:sldId id="755" r:id="rId22"/>
    <p:sldId id="756" r:id="rId23"/>
    <p:sldId id="757" r:id="rId24"/>
    <p:sldId id="758" r:id="rId25"/>
    <p:sldId id="749" r:id="rId26"/>
    <p:sldId id="747" r:id="rId27"/>
    <p:sldId id="776" r:id="rId28"/>
    <p:sldId id="775" r:id="rId29"/>
    <p:sldId id="772" r:id="rId30"/>
    <p:sldId id="805" r:id="rId31"/>
    <p:sldId id="807" r:id="rId32"/>
    <p:sldId id="753" r:id="rId33"/>
    <p:sldId id="782" r:id="rId34"/>
    <p:sldId id="783" r:id="rId35"/>
    <p:sldId id="778" r:id="rId36"/>
    <p:sldId id="779" r:id="rId37"/>
    <p:sldId id="784" r:id="rId38"/>
    <p:sldId id="785" r:id="rId39"/>
    <p:sldId id="810" r:id="rId40"/>
    <p:sldId id="801" r:id="rId41"/>
    <p:sldId id="789" r:id="rId42"/>
    <p:sldId id="790" r:id="rId43"/>
    <p:sldId id="781" r:id="rId44"/>
    <p:sldId id="794" r:id="rId45"/>
    <p:sldId id="788" r:id="rId46"/>
    <p:sldId id="791" r:id="rId47"/>
    <p:sldId id="796" r:id="rId48"/>
    <p:sldId id="797" r:id="rId49"/>
    <p:sldId id="795" r:id="rId50"/>
    <p:sldId id="798" r:id="rId51"/>
    <p:sldId id="793" r:id="rId52"/>
    <p:sldId id="811" r:id="rId53"/>
    <p:sldId id="792" r:id="rId54"/>
    <p:sldId id="806" r:id="rId55"/>
  </p:sldIdLst>
  <p:sldSz cx="9144000" cy="6858000" type="screen4x3"/>
  <p:notesSz cx="6735763" cy="9866313"/>
  <p:defaultTextStyle>
    <a:defPPr>
      <a:defRPr lang="ja-JP"/>
    </a:defPPr>
    <a:lvl1pPr algn="ctr" rtl="0" fontAlgn="base">
      <a:lnSpc>
        <a:spcPct val="93000"/>
      </a:lnSpc>
      <a:spcBef>
        <a:spcPts val="750"/>
      </a:spcBef>
      <a:spcAft>
        <a:spcPct val="0"/>
      </a:spcAft>
      <a:buClr>
        <a:srgbClr val="000099"/>
      </a:buClr>
      <a:buSzPct val="100000"/>
      <a:buFont typeface="Arial" pitchFamily="-1" charset="0"/>
      <a:defRPr sz="1200" kern="1200">
        <a:solidFill>
          <a:schemeClr val="folHlink"/>
        </a:solidFill>
        <a:effectLst>
          <a:outerShdw blurRad="38100" dist="38100" dir="2700000" algn="tl">
            <a:srgbClr val="000000">
              <a:alpha val="43137"/>
            </a:srgbClr>
          </a:outerShdw>
        </a:effectLst>
        <a:latin typeface="Arial" pitchFamily="-1" charset="0"/>
        <a:ea typeface="Times New Roman" pitchFamily="-1" charset="0"/>
        <a:cs typeface="Times New Roman" pitchFamily="-1" charset="0"/>
      </a:defRPr>
    </a:lvl1pPr>
    <a:lvl2pPr marL="457200" algn="ctr" rtl="0" fontAlgn="base">
      <a:lnSpc>
        <a:spcPct val="93000"/>
      </a:lnSpc>
      <a:spcBef>
        <a:spcPts val="750"/>
      </a:spcBef>
      <a:spcAft>
        <a:spcPct val="0"/>
      </a:spcAft>
      <a:buClr>
        <a:srgbClr val="000099"/>
      </a:buClr>
      <a:buSzPct val="100000"/>
      <a:buFont typeface="Arial" pitchFamily="-1" charset="0"/>
      <a:defRPr sz="1200" kern="1200">
        <a:solidFill>
          <a:schemeClr val="folHlink"/>
        </a:solidFill>
        <a:effectLst>
          <a:outerShdw blurRad="38100" dist="38100" dir="2700000" algn="tl">
            <a:srgbClr val="000000">
              <a:alpha val="43137"/>
            </a:srgbClr>
          </a:outerShdw>
        </a:effectLst>
        <a:latin typeface="Arial" pitchFamily="-1" charset="0"/>
        <a:ea typeface="Times New Roman" pitchFamily="-1" charset="0"/>
        <a:cs typeface="Times New Roman" pitchFamily="-1" charset="0"/>
      </a:defRPr>
    </a:lvl2pPr>
    <a:lvl3pPr marL="914400" algn="ctr" rtl="0" fontAlgn="base">
      <a:lnSpc>
        <a:spcPct val="93000"/>
      </a:lnSpc>
      <a:spcBef>
        <a:spcPts val="750"/>
      </a:spcBef>
      <a:spcAft>
        <a:spcPct val="0"/>
      </a:spcAft>
      <a:buClr>
        <a:srgbClr val="000099"/>
      </a:buClr>
      <a:buSzPct val="100000"/>
      <a:buFont typeface="Arial" pitchFamily="-1" charset="0"/>
      <a:defRPr sz="1200" kern="1200">
        <a:solidFill>
          <a:schemeClr val="folHlink"/>
        </a:solidFill>
        <a:effectLst>
          <a:outerShdw blurRad="38100" dist="38100" dir="2700000" algn="tl">
            <a:srgbClr val="000000">
              <a:alpha val="43137"/>
            </a:srgbClr>
          </a:outerShdw>
        </a:effectLst>
        <a:latin typeface="Arial" pitchFamily="-1" charset="0"/>
        <a:ea typeface="Times New Roman" pitchFamily="-1" charset="0"/>
        <a:cs typeface="Times New Roman" pitchFamily="-1" charset="0"/>
      </a:defRPr>
    </a:lvl3pPr>
    <a:lvl4pPr marL="1371600" algn="ctr" rtl="0" fontAlgn="base">
      <a:lnSpc>
        <a:spcPct val="93000"/>
      </a:lnSpc>
      <a:spcBef>
        <a:spcPts val="750"/>
      </a:spcBef>
      <a:spcAft>
        <a:spcPct val="0"/>
      </a:spcAft>
      <a:buClr>
        <a:srgbClr val="000099"/>
      </a:buClr>
      <a:buSzPct val="100000"/>
      <a:buFont typeface="Arial" pitchFamily="-1" charset="0"/>
      <a:defRPr sz="1200" kern="1200">
        <a:solidFill>
          <a:schemeClr val="folHlink"/>
        </a:solidFill>
        <a:effectLst>
          <a:outerShdw blurRad="38100" dist="38100" dir="2700000" algn="tl">
            <a:srgbClr val="000000">
              <a:alpha val="43137"/>
            </a:srgbClr>
          </a:outerShdw>
        </a:effectLst>
        <a:latin typeface="Arial" pitchFamily="-1" charset="0"/>
        <a:ea typeface="Times New Roman" pitchFamily="-1" charset="0"/>
        <a:cs typeface="Times New Roman" pitchFamily="-1" charset="0"/>
      </a:defRPr>
    </a:lvl4pPr>
    <a:lvl5pPr marL="1828800" algn="ctr" rtl="0" fontAlgn="base">
      <a:lnSpc>
        <a:spcPct val="93000"/>
      </a:lnSpc>
      <a:spcBef>
        <a:spcPts val="750"/>
      </a:spcBef>
      <a:spcAft>
        <a:spcPct val="0"/>
      </a:spcAft>
      <a:buClr>
        <a:srgbClr val="000099"/>
      </a:buClr>
      <a:buSzPct val="100000"/>
      <a:buFont typeface="Arial" pitchFamily="-1" charset="0"/>
      <a:defRPr sz="1200" kern="1200">
        <a:solidFill>
          <a:schemeClr val="folHlink"/>
        </a:solidFill>
        <a:effectLst>
          <a:outerShdw blurRad="38100" dist="38100" dir="2700000" algn="tl">
            <a:srgbClr val="000000">
              <a:alpha val="43137"/>
            </a:srgbClr>
          </a:outerShdw>
        </a:effectLst>
        <a:latin typeface="Arial" pitchFamily="-1" charset="0"/>
        <a:ea typeface="Times New Roman" pitchFamily="-1" charset="0"/>
        <a:cs typeface="Times New Roman" pitchFamily="-1" charset="0"/>
      </a:defRPr>
    </a:lvl5pPr>
    <a:lvl6pPr marL="2286000" algn="l" defTabSz="457200" rtl="0" eaLnBrk="1" latinLnBrk="0" hangingPunct="1">
      <a:defRPr sz="1200" kern="1200">
        <a:solidFill>
          <a:schemeClr val="folHlink"/>
        </a:solidFill>
        <a:effectLst>
          <a:outerShdw blurRad="38100" dist="38100" dir="2700000" algn="tl">
            <a:srgbClr val="000000">
              <a:alpha val="43137"/>
            </a:srgbClr>
          </a:outerShdw>
        </a:effectLst>
        <a:latin typeface="Arial" pitchFamily="-1" charset="0"/>
        <a:ea typeface="Times New Roman" pitchFamily="-1" charset="0"/>
        <a:cs typeface="Times New Roman" pitchFamily="-1" charset="0"/>
      </a:defRPr>
    </a:lvl6pPr>
    <a:lvl7pPr marL="2743200" algn="l" defTabSz="457200" rtl="0" eaLnBrk="1" latinLnBrk="0" hangingPunct="1">
      <a:defRPr sz="1200" kern="1200">
        <a:solidFill>
          <a:schemeClr val="folHlink"/>
        </a:solidFill>
        <a:effectLst>
          <a:outerShdw blurRad="38100" dist="38100" dir="2700000" algn="tl">
            <a:srgbClr val="000000">
              <a:alpha val="43137"/>
            </a:srgbClr>
          </a:outerShdw>
        </a:effectLst>
        <a:latin typeface="Arial" pitchFamily="-1" charset="0"/>
        <a:ea typeface="Times New Roman" pitchFamily="-1" charset="0"/>
        <a:cs typeface="Times New Roman" pitchFamily="-1" charset="0"/>
      </a:defRPr>
    </a:lvl7pPr>
    <a:lvl8pPr marL="3200400" algn="l" defTabSz="457200" rtl="0" eaLnBrk="1" latinLnBrk="0" hangingPunct="1">
      <a:defRPr sz="1200" kern="1200">
        <a:solidFill>
          <a:schemeClr val="folHlink"/>
        </a:solidFill>
        <a:effectLst>
          <a:outerShdw blurRad="38100" dist="38100" dir="2700000" algn="tl">
            <a:srgbClr val="000000">
              <a:alpha val="43137"/>
            </a:srgbClr>
          </a:outerShdw>
        </a:effectLst>
        <a:latin typeface="Arial" pitchFamily="-1" charset="0"/>
        <a:ea typeface="Times New Roman" pitchFamily="-1" charset="0"/>
        <a:cs typeface="Times New Roman" pitchFamily="-1" charset="0"/>
      </a:defRPr>
    </a:lvl8pPr>
    <a:lvl9pPr marL="3657600" algn="l" defTabSz="457200" rtl="0" eaLnBrk="1" latinLnBrk="0" hangingPunct="1">
      <a:defRPr sz="1200" kern="1200">
        <a:solidFill>
          <a:schemeClr val="folHlink"/>
        </a:solidFill>
        <a:effectLst>
          <a:outerShdw blurRad="38100" dist="38100" dir="2700000" algn="tl">
            <a:srgbClr val="000000">
              <a:alpha val="43137"/>
            </a:srgbClr>
          </a:outerShdw>
        </a:effectLst>
        <a:latin typeface="Arial" pitchFamily="-1" charset="0"/>
        <a:ea typeface="Times New Roman" pitchFamily="-1" charset="0"/>
        <a:cs typeface="Times New Roman" pitchFamily="-1"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2A"/>
    <a:srgbClr val="000000"/>
    <a:srgbClr val="FF00FF"/>
    <a:srgbClr val="FF9900"/>
    <a:srgbClr val="FF99FF"/>
    <a:srgbClr val="33CC33"/>
    <a:srgbClr val="0033CC"/>
    <a:srgbClr val="E20000"/>
    <a:srgbClr val="CC00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4" autoAdjust="0"/>
    <p:restoredTop sz="77025" autoAdjust="0"/>
  </p:normalViewPr>
  <p:slideViewPr>
    <p:cSldViewPr snapToGrid="0">
      <p:cViewPr varScale="1">
        <p:scale>
          <a:sx n="102" d="100"/>
          <a:sy n="102" d="100"/>
        </p:scale>
        <p:origin x="1410" y="1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63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1" y="1"/>
            <a:ext cx="2897188" cy="457200"/>
          </a:xfrm>
          <a:prstGeom prst="rect">
            <a:avLst/>
          </a:prstGeom>
          <a:noFill/>
          <a:ln>
            <a:noFill/>
          </a:ln>
          <a:effectLst/>
          <a:extLst/>
        </p:spPr>
        <p:txBody>
          <a:bodyPr vert="horz" wrap="square" lIns="91511" tIns="45756" rIns="91511" bIns="45756" numCol="1" anchor="t" anchorCtr="0" compatLnSpc="1">
            <a:prstTxWarp prst="textNoShape">
              <a:avLst/>
            </a:prstTxWarp>
          </a:bodyPr>
          <a:lstStyle>
            <a:lvl1pPr algn="l" defTabSz="915840">
              <a:lnSpc>
                <a:spcPct val="100000"/>
              </a:lnSpc>
              <a:spcBef>
                <a:spcPct val="0"/>
              </a:spcBef>
              <a:buClrTx/>
              <a:buSzTx/>
              <a:buFontTx/>
              <a:buNone/>
              <a:defRPr kumimoji="1">
                <a:solidFill>
                  <a:schemeClr val="tx1"/>
                </a:solidFill>
                <a:effectLst/>
                <a:latin typeface="Arial" pitchFamily="-1" charset="0"/>
                <a:ea typeface="Times New Roman" pitchFamily="-1" charset="0"/>
                <a:cs typeface="Times New Roman" pitchFamily="-1" charset="0"/>
              </a:defRPr>
            </a:lvl1pPr>
          </a:lstStyle>
          <a:p>
            <a:pPr>
              <a:defRPr/>
            </a:pPr>
            <a:endParaRPr lang="en-US" altLang="ja-JP"/>
          </a:p>
        </p:txBody>
      </p:sp>
      <p:sp>
        <p:nvSpPr>
          <p:cNvPr id="135171" name="Rectangle 3"/>
          <p:cNvSpPr>
            <a:spLocks noGrp="1" noChangeArrowheads="1"/>
          </p:cNvSpPr>
          <p:nvPr>
            <p:ph type="dt" sz="quarter" idx="1"/>
          </p:nvPr>
        </p:nvSpPr>
        <p:spPr bwMode="auto">
          <a:xfrm>
            <a:off x="3808414" y="1"/>
            <a:ext cx="2897187" cy="457200"/>
          </a:xfrm>
          <a:prstGeom prst="rect">
            <a:avLst/>
          </a:prstGeom>
          <a:noFill/>
          <a:ln>
            <a:noFill/>
          </a:ln>
          <a:effectLst/>
          <a:extLst/>
        </p:spPr>
        <p:txBody>
          <a:bodyPr vert="horz" wrap="square" lIns="91511" tIns="45756" rIns="91511" bIns="45756" numCol="1" anchor="t" anchorCtr="0" compatLnSpc="1">
            <a:prstTxWarp prst="textNoShape">
              <a:avLst/>
            </a:prstTxWarp>
          </a:bodyPr>
          <a:lstStyle>
            <a:lvl1pPr algn="r" defTabSz="915840">
              <a:lnSpc>
                <a:spcPct val="100000"/>
              </a:lnSpc>
              <a:spcBef>
                <a:spcPct val="0"/>
              </a:spcBef>
              <a:buClrTx/>
              <a:buSzTx/>
              <a:buFontTx/>
              <a:buNone/>
              <a:defRPr kumimoji="1">
                <a:solidFill>
                  <a:schemeClr val="tx1"/>
                </a:solidFill>
                <a:effectLst/>
                <a:latin typeface="Arial" pitchFamily="-1" charset="0"/>
                <a:ea typeface="Times New Roman" pitchFamily="-1" charset="0"/>
                <a:cs typeface="Times New Roman" pitchFamily="-1" charset="0"/>
              </a:defRPr>
            </a:lvl1pPr>
          </a:lstStyle>
          <a:p>
            <a:pPr>
              <a:defRPr/>
            </a:pPr>
            <a:endParaRPr lang="en-US" altLang="ja-JP"/>
          </a:p>
        </p:txBody>
      </p:sp>
      <p:sp>
        <p:nvSpPr>
          <p:cNvPr id="135172" name="Rectangle 4"/>
          <p:cNvSpPr>
            <a:spLocks noGrp="1" noChangeArrowheads="1"/>
          </p:cNvSpPr>
          <p:nvPr>
            <p:ph type="ftr" sz="quarter" idx="2"/>
          </p:nvPr>
        </p:nvSpPr>
        <p:spPr bwMode="auto">
          <a:xfrm>
            <a:off x="1" y="9372600"/>
            <a:ext cx="2897188" cy="457200"/>
          </a:xfrm>
          <a:prstGeom prst="rect">
            <a:avLst/>
          </a:prstGeom>
          <a:noFill/>
          <a:ln>
            <a:noFill/>
          </a:ln>
          <a:effectLst/>
          <a:extLst/>
        </p:spPr>
        <p:txBody>
          <a:bodyPr vert="horz" wrap="square" lIns="91511" tIns="45756" rIns="91511" bIns="45756" numCol="1" anchor="b" anchorCtr="0" compatLnSpc="1">
            <a:prstTxWarp prst="textNoShape">
              <a:avLst/>
            </a:prstTxWarp>
          </a:bodyPr>
          <a:lstStyle>
            <a:lvl1pPr algn="l" defTabSz="915840">
              <a:lnSpc>
                <a:spcPct val="100000"/>
              </a:lnSpc>
              <a:spcBef>
                <a:spcPct val="0"/>
              </a:spcBef>
              <a:buClrTx/>
              <a:buSzTx/>
              <a:buFontTx/>
              <a:buNone/>
              <a:defRPr kumimoji="1">
                <a:solidFill>
                  <a:schemeClr val="tx1"/>
                </a:solidFill>
                <a:effectLst/>
                <a:latin typeface="Arial" pitchFamily="-1" charset="0"/>
                <a:ea typeface="Times New Roman" pitchFamily="-1" charset="0"/>
                <a:cs typeface="Times New Roman" pitchFamily="-1" charset="0"/>
              </a:defRPr>
            </a:lvl1pPr>
          </a:lstStyle>
          <a:p>
            <a:pPr>
              <a:defRPr/>
            </a:pPr>
            <a:endParaRPr lang="en-US" altLang="ja-JP"/>
          </a:p>
        </p:txBody>
      </p:sp>
      <p:sp>
        <p:nvSpPr>
          <p:cNvPr id="135173" name="Rectangle 5"/>
          <p:cNvSpPr>
            <a:spLocks noGrp="1" noChangeArrowheads="1"/>
          </p:cNvSpPr>
          <p:nvPr>
            <p:ph type="sldNum" sz="quarter" idx="3"/>
          </p:nvPr>
        </p:nvSpPr>
        <p:spPr bwMode="auto">
          <a:xfrm>
            <a:off x="3808414" y="9372600"/>
            <a:ext cx="2897187" cy="457200"/>
          </a:xfrm>
          <a:prstGeom prst="rect">
            <a:avLst/>
          </a:prstGeom>
          <a:noFill/>
          <a:ln>
            <a:noFill/>
          </a:ln>
          <a:effectLst/>
          <a:extLst/>
        </p:spPr>
        <p:txBody>
          <a:bodyPr vert="horz" wrap="square" lIns="91511" tIns="45756" rIns="91511" bIns="45756" numCol="1" anchor="b" anchorCtr="0" compatLnSpc="1">
            <a:prstTxWarp prst="textNoShape">
              <a:avLst/>
            </a:prstTxWarp>
          </a:bodyPr>
          <a:lstStyle>
            <a:lvl1pPr algn="r" defTabSz="915840">
              <a:lnSpc>
                <a:spcPct val="100000"/>
              </a:lnSpc>
              <a:spcBef>
                <a:spcPct val="0"/>
              </a:spcBef>
              <a:buClrTx/>
              <a:buSzTx/>
              <a:buFontTx/>
              <a:buNone/>
              <a:defRPr kumimoji="1">
                <a:solidFill>
                  <a:schemeClr val="tx1"/>
                </a:solidFill>
                <a:effectLst/>
                <a:latin typeface="Arial" pitchFamily="-1" charset="0"/>
                <a:ea typeface="Times New Roman" pitchFamily="-1" charset="0"/>
                <a:cs typeface="Times New Roman" pitchFamily="-1" charset="0"/>
              </a:defRPr>
            </a:lvl1pPr>
          </a:lstStyle>
          <a:p>
            <a:pPr>
              <a:defRPr/>
            </a:pPr>
            <a:fld id="{B0069D48-0293-1449-9945-2016440096E2}" type="slidenum">
              <a:rPr lang="en-US" altLang="ja-JP"/>
              <a:pPr>
                <a:defRPr/>
              </a:pPr>
              <a:t>‹#›</a:t>
            </a:fld>
            <a:endParaRPr lang="en-US" altLang="ja-JP"/>
          </a:p>
        </p:txBody>
      </p:sp>
    </p:spTree>
    <p:extLst>
      <p:ext uri="{BB962C8B-B14F-4D97-AF65-F5344CB8AC3E}">
        <p14:creationId xmlns:p14="http://schemas.microsoft.com/office/powerpoint/2010/main" val="2894200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1"/>
            <a:ext cx="2921000" cy="493713"/>
          </a:xfrm>
          <a:prstGeom prst="rect">
            <a:avLst/>
          </a:prstGeom>
          <a:noFill/>
          <a:ln>
            <a:noFill/>
          </a:ln>
          <a:effectLst/>
          <a:extLst/>
        </p:spPr>
        <p:txBody>
          <a:bodyPr vert="horz" wrap="square" lIns="91511" tIns="45756" rIns="91511" bIns="45756" numCol="1" anchor="t" anchorCtr="0" compatLnSpc="1">
            <a:prstTxWarp prst="textNoShape">
              <a:avLst/>
            </a:prstTxWarp>
          </a:bodyPr>
          <a:lstStyle>
            <a:lvl1pPr algn="l" defTabSz="915840">
              <a:lnSpc>
                <a:spcPct val="100000"/>
              </a:lnSpc>
              <a:spcBef>
                <a:spcPct val="0"/>
              </a:spcBef>
              <a:buClrTx/>
              <a:buSzTx/>
              <a:buFontTx/>
              <a:buNone/>
              <a:defRPr kumimoji="1">
                <a:solidFill>
                  <a:schemeClr val="tx1"/>
                </a:solidFill>
                <a:effectLst/>
                <a:latin typeface="Arial" pitchFamily="-1" charset="0"/>
                <a:ea typeface="Times New Roman" pitchFamily="-1" charset="0"/>
                <a:cs typeface="Times New Roman" pitchFamily="-1" charset="0"/>
              </a:defRPr>
            </a:lvl1pPr>
          </a:lstStyle>
          <a:p>
            <a:pPr>
              <a:defRPr/>
            </a:pPr>
            <a:endParaRPr lang="en-US" altLang="ja-JP"/>
          </a:p>
        </p:txBody>
      </p:sp>
      <p:sp>
        <p:nvSpPr>
          <p:cNvPr id="9219" name="Rectangle 3"/>
          <p:cNvSpPr>
            <a:spLocks noGrp="1" noChangeArrowheads="1"/>
          </p:cNvSpPr>
          <p:nvPr>
            <p:ph type="dt" idx="1"/>
          </p:nvPr>
        </p:nvSpPr>
        <p:spPr bwMode="auto">
          <a:xfrm>
            <a:off x="3813175" y="1"/>
            <a:ext cx="2921000" cy="493713"/>
          </a:xfrm>
          <a:prstGeom prst="rect">
            <a:avLst/>
          </a:prstGeom>
          <a:noFill/>
          <a:ln>
            <a:noFill/>
          </a:ln>
          <a:effectLst/>
          <a:extLst/>
        </p:spPr>
        <p:txBody>
          <a:bodyPr vert="horz" wrap="square" lIns="91511" tIns="45756" rIns="91511" bIns="45756" numCol="1" anchor="t" anchorCtr="0" compatLnSpc="1">
            <a:prstTxWarp prst="textNoShape">
              <a:avLst/>
            </a:prstTxWarp>
          </a:bodyPr>
          <a:lstStyle>
            <a:lvl1pPr algn="r" defTabSz="915840">
              <a:lnSpc>
                <a:spcPct val="100000"/>
              </a:lnSpc>
              <a:spcBef>
                <a:spcPct val="0"/>
              </a:spcBef>
              <a:buClrTx/>
              <a:buSzTx/>
              <a:buFontTx/>
              <a:buNone/>
              <a:defRPr kumimoji="1">
                <a:solidFill>
                  <a:schemeClr val="tx1"/>
                </a:solidFill>
                <a:effectLst/>
                <a:latin typeface="Arial" pitchFamily="-1" charset="0"/>
                <a:ea typeface="Times New Roman" pitchFamily="-1" charset="0"/>
                <a:cs typeface="Times New Roman" pitchFamily="-1" charset="0"/>
              </a:defRPr>
            </a:lvl1pPr>
          </a:lstStyle>
          <a:p>
            <a:pPr>
              <a:defRPr/>
            </a:pPr>
            <a:endParaRPr lang="en-US" altLang="ja-JP"/>
          </a:p>
        </p:txBody>
      </p:sp>
      <p:sp>
        <p:nvSpPr>
          <p:cNvPr id="16388" name="Rectangle 4"/>
          <p:cNvSpPr>
            <a:spLocks noGrp="1" noRot="1" noChangeAspect="1" noChangeArrowheads="1" noTextEdit="1"/>
          </p:cNvSpPr>
          <p:nvPr>
            <p:ph type="sldImg" idx="2"/>
          </p:nvPr>
        </p:nvSpPr>
        <p:spPr bwMode="auto">
          <a:xfrm>
            <a:off x="901700" y="739775"/>
            <a:ext cx="4933950" cy="3700463"/>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73101" y="4686300"/>
            <a:ext cx="5389563" cy="4440238"/>
          </a:xfrm>
          <a:prstGeom prst="rect">
            <a:avLst/>
          </a:prstGeom>
          <a:noFill/>
          <a:ln>
            <a:noFill/>
          </a:ln>
          <a:effectLst/>
          <a:extLst/>
        </p:spPr>
        <p:txBody>
          <a:bodyPr vert="horz" wrap="square" lIns="91511" tIns="45756" rIns="91511" bIns="4575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222" name="Rectangle 6"/>
          <p:cNvSpPr>
            <a:spLocks noGrp="1" noChangeArrowheads="1"/>
          </p:cNvSpPr>
          <p:nvPr>
            <p:ph type="ftr" sz="quarter" idx="4"/>
          </p:nvPr>
        </p:nvSpPr>
        <p:spPr bwMode="auto">
          <a:xfrm>
            <a:off x="0" y="9371013"/>
            <a:ext cx="2921000" cy="493712"/>
          </a:xfrm>
          <a:prstGeom prst="rect">
            <a:avLst/>
          </a:prstGeom>
          <a:noFill/>
          <a:ln>
            <a:noFill/>
          </a:ln>
          <a:effectLst/>
          <a:extLst/>
        </p:spPr>
        <p:txBody>
          <a:bodyPr vert="horz" wrap="square" lIns="91511" tIns="45756" rIns="91511" bIns="45756" numCol="1" anchor="b" anchorCtr="0" compatLnSpc="1">
            <a:prstTxWarp prst="textNoShape">
              <a:avLst/>
            </a:prstTxWarp>
          </a:bodyPr>
          <a:lstStyle>
            <a:lvl1pPr algn="l" defTabSz="915840">
              <a:lnSpc>
                <a:spcPct val="100000"/>
              </a:lnSpc>
              <a:spcBef>
                <a:spcPct val="0"/>
              </a:spcBef>
              <a:buClrTx/>
              <a:buSzTx/>
              <a:buFontTx/>
              <a:buNone/>
              <a:defRPr kumimoji="1">
                <a:solidFill>
                  <a:schemeClr val="tx1"/>
                </a:solidFill>
                <a:effectLst/>
                <a:latin typeface="Arial" pitchFamily="-1" charset="0"/>
                <a:ea typeface="Times New Roman" pitchFamily="-1" charset="0"/>
                <a:cs typeface="Times New Roman" pitchFamily="-1" charset="0"/>
              </a:defRPr>
            </a:lvl1pPr>
          </a:lstStyle>
          <a:p>
            <a:pPr>
              <a:defRPr/>
            </a:pPr>
            <a:endParaRPr lang="en-US" altLang="ja-JP"/>
          </a:p>
        </p:txBody>
      </p:sp>
      <p:sp>
        <p:nvSpPr>
          <p:cNvPr id="9223" name="Rectangle 7"/>
          <p:cNvSpPr>
            <a:spLocks noGrp="1" noChangeArrowheads="1"/>
          </p:cNvSpPr>
          <p:nvPr>
            <p:ph type="sldNum" sz="quarter" idx="5"/>
          </p:nvPr>
        </p:nvSpPr>
        <p:spPr bwMode="auto">
          <a:xfrm>
            <a:off x="3813175" y="9371013"/>
            <a:ext cx="2921000" cy="493712"/>
          </a:xfrm>
          <a:prstGeom prst="rect">
            <a:avLst/>
          </a:prstGeom>
          <a:noFill/>
          <a:ln>
            <a:noFill/>
          </a:ln>
          <a:effectLst/>
          <a:extLst/>
        </p:spPr>
        <p:txBody>
          <a:bodyPr vert="horz" wrap="square" lIns="91511" tIns="45756" rIns="91511" bIns="45756" numCol="1" anchor="b" anchorCtr="0" compatLnSpc="1">
            <a:prstTxWarp prst="textNoShape">
              <a:avLst/>
            </a:prstTxWarp>
          </a:bodyPr>
          <a:lstStyle>
            <a:lvl1pPr algn="r" defTabSz="915840">
              <a:lnSpc>
                <a:spcPct val="100000"/>
              </a:lnSpc>
              <a:spcBef>
                <a:spcPct val="0"/>
              </a:spcBef>
              <a:buClrTx/>
              <a:buSzTx/>
              <a:buFontTx/>
              <a:buNone/>
              <a:defRPr kumimoji="1">
                <a:solidFill>
                  <a:schemeClr val="tx1"/>
                </a:solidFill>
                <a:effectLst/>
                <a:latin typeface="Arial" pitchFamily="-1" charset="0"/>
                <a:ea typeface="Times New Roman" pitchFamily="-1" charset="0"/>
                <a:cs typeface="Times New Roman" pitchFamily="-1" charset="0"/>
              </a:defRPr>
            </a:lvl1pPr>
          </a:lstStyle>
          <a:p>
            <a:pPr>
              <a:defRPr/>
            </a:pPr>
            <a:fld id="{1929F321-5A88-AE4D-849F-883CE2B4F51B}" type="slidenum">
              <a:rPr lang="en-US" altLang="ja-JP"/>
              <a:pPr>
                <a:defRPr/>
              </a:pPr>
              <a:t>‹#›</a:t>
            </a:fld>
            <a:endParaRPr lang="en-US" altLang="ja-JP"/>
          </a:p>
        </p:txBody>
      </p:sp>
    </p:spTree>
    <p:extLst>
      <p:ext uri="{BB962C8B-B14F-4D97-AF65-F5344CB8AC3E}">
        <p14:creationId xmlns:p14="http://schemas.microsoft.com/office/powerpoint/2010/main" val="7760390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ＭＳ Ｐ明朝" pitchFamily="-1" charset="-128"/>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ＭＳ Ｐ明朝" pitchFamily="-1" charset="-128"/>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ＭＳ Ｐ明朝" pitchFamily="-1" charset="-128"/>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ＭＳ Ｐ明朝" pitchFamily="-1" charset="-128"/>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ＭＳ Ｐ明朝" pitchFamily="-1" charset="-128"/>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＊＊この資料をお使いになる先生方へ＊＊</a:t>
            </a:r>
            <a:endParaRPr kumimoji="1" lang="en-US" altLang="ja-JP" dirty="0" smtClean="0"/>
          </a:p>
          <a:p>
            <a:endParaRPr kumimoji="1" lang="en-US" altLang="ja-JP" dirty="0" smtClean="0"/>
          </a:p>
          <a:p>
            <a:r>
              <a:rPr kumimoji="1" lang="ja-JP" altLang="en-US" dirty="0" smtClean="0"/>
              <a:t>「ノート」（この部分）には、以下の内容を記載してありますので、ご参考にご覧ください。</a:t>
            </a:r>
            <a:endParaRPr kumimoji="1" lang="en-US" altLang="ja-JP" dirty="0" smtClean="0"/>
          </a:p>
          <a:p>
            <a:endParaRPr kumimoji="1" lang="en-US" altLang="ja-JP" dirty="0" smtClean="0"/>
          </a:p>
          <a:p>
            <a:r>
              <a:rPr kumimoji="1" lang="en-US" altLang="ja-JP" dirty="0" smtClean="0"/>
              <a:t>【</a:t>
            </a:r>
            <a:r>
              <a:rPr kumimoji="1" lang="ja-JP" altLang="en-US" dirty="0" smtClean="0"/>
              <a:t>操作</a:t>
            </a:r>
            <a:r>
              <a:rPr kumimoji="1" lang="en-US" altLang="ja-JP" dirty="0" smtClean="0"/>
              <a:t>】</a:t>
            </a:r>
          </a:p>
          <a:p>
            <a:r>
              <a:rPr kumimoji="1" lang="ja-JP" altLang="en-US" dirty="0" smtClean="0"/>
              <a:t>　スライドの操作説明です。</a:t>
            </a:r>
            <a:endParaRPr kumimoji="1" lang="en-US" altLang="ja-JP" dirty="0" smtClean="0"/>
          </a:p>
          <a:p>
            <a:r>
              <a:rPr kumimoji="1" lang="ja-JP" altLang="en-US" dirty="0" smtClean="0"/>
              <a:t>　単に表示するだけのスライドでは省略しています。</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r>
              <a:rPr kumimoji="1" lang="ja-JP" altLang="en-US" dirty="0" smtClean="0"/>
              <a:t>　そのスライドのねらいです。</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　そのスライドで説明する事項です。</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　口頭での説明の仕方の例です。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1929F321-5A88-AE4D-849F-883CE2B4F51B}" type="slidenum">
              <a:rPr lang="en-US" altLang="ja-JP" smtClean="0"/>
              <a:pPr>
                <a:defRPr/>
              </a:pPr>
              <a:t>1</a:t>
            </a:fld>
            <a:endParaRPr lang="en-US" altLang="ja-JP"/>
          </a:p>
        </p:txBody>
      </p:sp>
    </p:spTree>
    <p:extLst>
      <p:ext uri="{BB962C8B-B14F-4D97-AF65-F5344CB8AC3E}">
        <p14:creationId xmlns:p14="http://schemas.microsoft.com/office/powerpoint/2010/main" val="179091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最初は地球と月のみ表示される。</a:t>
            </a:r>
            <a:endParaRPr kumimoji="1" lang="en-US" altLang="ja-JP" dirty="0" smtClean="0"/>
          </a:p>
          <a:p>
            <a:r>
              <a:rPr kumimoji="1" lang="ja-JP" altLang="en-US" dirty="0" smtClean="0"/>
              <a:t>クリックしていくと、説明が順次表示される。</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生物のいない世界を想像させ、月の環境が地球とは異なることに目を向けさせる。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・地球と月の環境、生き物</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地球に生き物はいますか？　もちろんいますね。</a:t>
            </a:r>
            <a:endParaRPr kumimoji="1" lang="en-US" altLang="ja-JP" dirty="0" smtClean="0"/>
          </a:p>
          <a:p>
            <a:r>
              <a:rPr kumimoji="1" lang="ja-JP" altLang="en-US" dirty="0" smtClean="0"/>
              <a:t>それでは月に生き物はいると思いますか？</a:t>
            </a:r>
            <a:endParaRPr kumimoji="1" lang="en-US" altLang="ja-JP" dirty="0" smtClean="0"/>
          </a:p>
          <a:p>
            <a:r>
              <a:rPr kumimoji="1" lang="ja-JP" altLang="en-US" dirty="0" smtClean="0"/>
              <a:t>月を見て、ウサギがもちつきをしている、と言いますが、さっきのスライドでみたように、月には空気がなく、水もあるかどうか分かりませんし、昼はとても暑く、夜はとても寒くなります。このような環境なので、月には生き物はいないといわれています。</a:t>
            </a:r>
            <a:endParaRPr kumimoji="1" lang="en-US" altLang="ja-JP" dirty="0" smtClean="0"/>
          </a:p>
          <a:p>
            <a:r>
              <a:rPr kumimoji="1" lang="ja-JP" altLang="en-US" dirty="0" smtClean="0"/>
              <a:t>これは「かぐや」が撮影した月の表面ですが、緑や水が豊かな地球と比べると、生き物は住みにくそうですね。</a:t>
            </a:r>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929F321-5A88-AE4D-849F-883CE2B4F51B}" type="slidenum">
              <a:rPr lang="en-US" altLang="ja-JP" smtClean="0"/>
              <a:pPr>
                <a:defRPr/>
              </a:pPr>
              <a:t>10</a:t>
            </a:fld>
            <a:endParaRPr lang="en-US" altLang="ja-JP"/>
          </a:p>
        </p:txBody>
      </p:sp>
    </p:spTree>
    <p:extLst>
      <p:ext uri="{BB962C8B-B14F-4D97-AF65-F5344CB8AC3E}">
        <p14:creationId xmlns:p14="http://schemas.microsoft.com/office/powerpoint/2010/main" val="4171242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　次のスライドへの橋渡し</a:t>
            </a:r>
          </a:p>
          <a:p>
            <a:endParaRPr kumimoji="1" lang="ja-JP" altLang="en-US"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　省略</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地球と月を比べて見てきましたが、次に月についてもう少し詳しく見ていきましょう。</a:t>
            </a:r>
            <a:endParaRPr kumimoji="1" lang="en-US" altLang="ja-JP" dirty="0" smtClean="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11</a:t>
            </a:fld>
            <a:endParaRPr lang="en-US" altLang="ja-JP"/>
          </a:p>
        </p:txBody>
      </p:sp>
    </p:spTree>
    <p:extLst>
      <p:ext uri="{BB962C8B-B14F-4D97-AF65-F5344CB8AC3E}">
        <p14:creationId xmlns:p14="http://schemas.microsoft.com/office/powerpoint/2010/main" val="2816334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最初は月のみ表示される。</a:t>
            </a:r>
            <a:endParaRPr kumimoji="1" lang="en-US" altLang="ja-JP" dirty="0" smtClean="0"/>
          </a:p>
          <a:p>
            <a:r>
              <a:rPr kumimoji="1" lang="ja-JP" altLang="en-US" dirty="0" smtClean="0"/>
              <a:t>クリックすると、説明が表示される。</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r>
              <a:rPr kumimoji="1" lang="ja-JP" altLang="en-US" dirty="0" smtClean="0"/>
              <a:t>月の表面に濃淡の模様が見られることを意識させ、その理由を一緒に考えて、月、ひいては科学に対する興味を持たせる。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・月の表面の色と模様</a:t>
            </a:r>
            <a:endParaRPr kumimoji="1" lang="en-US" altLang="ja-JP" dirty="0" smtClean="0"/>
          </a:p>
          <a:p>
            <a:r>
              <a:rPr kumimoji="1" lang="ja-JP" altLang="en-US" dirty="0" smtClean="0"/>
              <a:t>・地球から見た月（黄色）と実際の月（灰色）の色の違いも説明してもよい。</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皆さんが月の絵を描くときに、黄色で塗ったりしていますが、よく見てみると、月は灰色をしています。</a:t>
            </a:r>
            <a:endParaRPr kumimoji="1" lang="en-US" altLang="ja-JP" dirty="0" smtClean="0"/>
          </a:p>
          <a:p>
            <a:r>
              <a:rPr kumimoji="1" lang="ja-JP" altLang="en-US" dirty="0" smtClean="0"/>
              <a:t>もっと、よくみると暗いところと明るいところがあります。それが模様のように見えるので、人間はいろんなものが見えると想像してきました。</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12</a:t>
            </a:fld>
            <a:endParaRPr lang="en-US" altLang="ja-JP"/>
          </a:p>
        </p:txBody>
      </p:sp>
    </p:spTree>
    <p:extLst>
      <p:ext uri="{BB962C8B-B14F-4D97-AF65-F5344CB8AC3E}">
        <p14:creationId xmlns:p14="http://schemas.microsoft.com/office/powerpoint/2010/main" val="3605350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地球から見た月の模様の解釈が国によって様々なことを題材として、月の表面の濃淡模様を意識させ、その理由を一緒に考えて、月、ひいては科学に対する興味を持たせる。</a:t>
            </a:r>
            <a:endParaRPr kumimoji="1" lang="en-US" altLang="ja-JP" dirty="0" smtClean="0"/>
          </a:p>
          <a:p>
            <a:endParaRPr lang="en-US" altLang="ja-JP" dirty="0" smtClean="0"/>
          </a:p>
          <a:p>
            <a:r>
              <a:rPr lang="en-US" altLang="ja-JP" dirty="0" smtClean="0"/>
              <a:t>【</a:t>
            </a:r>
            <a:r>
              <a:rPr lang="ja-JP" altLang="en-US" dirty="0" smtClean="0"/>
              <a:t>説明事項</a:t>
            </a:r>
            <a:r>
              <a:rPr lang="en-US" altLang="ja-JP" dirty="0" smtClean="0"/>
              <a:t>】</a:t>
            </a:r>
          </a:p>
          <a:p>
            <a:r>
              <a:rPr lang="ja-JP" altLang="en-US" dirty="0" smtClean="0"/>
              <a:t>・地球から見える月の模様</a:t>
            </a:r>
            <a:endParaRPr lang="en-US" altLang="ja-JP" dirty="0" smtClean="0"/>
          </a:p>
          <a:p>
            <a:endParaRPr lang="en-US" altLang="ja-JP" dirty="0" smtClean="0"/>
          </a:p>
          <a:p>
            <a:r>
              <a:rPr lang="en-US" altLang="ja-JP" dirty="0" smtClean="0"/>
              <a:t>【</a:t>
            </a:r>
            <a:r>
              <a:rPr lang="ja-JP" altLang="en-US" dirty="0" smtClean="0"/>
              <a:t>説明例</a:t>
            </a:r>
            <a:r>
              <a:rPr lang="en-US" altLang="ja-JP" dirty="0" smtClean="0"/>
              <a:t>】</a:t>
            </a:r>
          </a:p>
          <a:p>
            <a:r>
              <a:rPr lang="ja-JP" altLang="en-US" dirty="0" smtClean="0"/>
              <a:t>地球から見ると月はいつも同じ面を向けているので、世界中どこで見てもほぼ同じ模様が見えますが、国によって様々な見方をしています。</a:t>
            </a:r>
            <a:endParaRPr lang="en-US" altLang="ja-JP" dirty="0" smtClean="0"/>
          </a:p>
          <a:p>
            <a:r>
              <a:rPr lang="ja-JP" altLang="en-US" dirty="0" smtClean="0"/>
              <a:t>日本では「餅をつくうさぎ」ですが、同じうさぎでも、中国では不老長寿の考えから薬草を挽くうさぎ、と異なります。</a:t>
            </a:r>
            <a:endParaRPr lang="en-US" altLang="ja-JP" dirty="0" smtClean="0"/>
          </a:p>
          <a:p>
            <a:r>
              <a:rPr kumimoji="1" lang="ja-JP" altLang="en-US" dirty="0" smtClean="0"/>
              <a:t>では他の国ではどうでしょう？</a:t>
            </a:r>
            <a:endParaRPr kumimoji="1" lang="en-US" altLang="ja-JP" dirty="0" smtClean="0"/>
          </a:p>
          <a:p>
            <a:r>
              <a:rPr kumimoji="1" lang="ja-JP" altLang="en-US" dirty="0" smtClean="0"/>
              <a:t>ヨーロッパではカニのはさみ、本を読むおばあさん、などが見えるといわれてきました。</a:t>
            </a:r>
            <a:endParaRPr kumimoji="1" lang="en-US" altLang="ja-JP" dirty="0" smtClean="0"/>
          </a:p>
          <a:p>
            <a:r>
              <a:rPr kumimoji="1" lang="ja-JP" altLang="en-US" dirty="0" smtClean="0"/>
              <a:t>このように、月の模様をみて、いろんなものがいると考えていました。</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929F321-5A88-AE4D-849F-883CE2B4F51B}" type="slidenum">
              <a:rPr lang="en-US" altLang="ja-JP" smtClean="0"/>
              <a:pPr>
                <a:defRPr/>
              </a:pPr>
              <a:t>13</a:t>
            </a:fld>
            <a:endParaRPr lang="en-US" altLang="ja-JP"/>
          </a:p>
        </p:txBody>
      </p:sp>
    </p:spTree>
    <p:extLst>
      <p:ext uri="{BB962C8B-B14F-4D97-AF65-F5344CB8AC3E}">
        <p14:creationId xmlns:p14="http://schemas.microsoft.com/office/powerpoint/2010/main" val="4213337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月の黒く見えるところと白く見えるところの違いは岩石の違いであること、および黒いところはどのようにしてできたかを理解させ、月や科学に対する興味を深めさせる。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・月の誕生の様子、模様との関係</a:t>
            </a:r>
            <a:endParaRPr kumimoji="1" lang="en-US" altLang="ja-JP" dirty="0" smtClean="0"/>
          </a:p>
          <a:p>
            <a:r>
              <a:rPr kumimoji="1" lang="ja-JP" altLang="en-US" dirty="0" smtClean="0"/>
              <a:t>・月と地球は</a:t>
            </a:r>
            <a:r>
              <a:rPr kumimoji="1" lang="en-US" altLang="ja-JP" dirty="0" smtClean="0"/>
              <a:t>46</a:t>
            </a:r>
            <a:r>
              <a:rPr kumimoji="1" lang="ja-JP" altLang="en-US" dirty="0" smtClean="0"/>
              <a:t>億年前に誕生</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月の表面の黒いもようは、どうやってできたのでしょう？</a:t>
            </a:r>
            <a:endParaRPr kumimoji="1" lang="en-US" altLang="ja-JP" dirty="0" smtClean="0"/>
          </a:p>
          <a:p>
            <a:r>
              <a:rPr kumimoji="1" lang="ja-JP" altLang="en-US" dirty="0" smtClean="0"/>
              <a:t>黒いところは火山の溶岩が流れて固まったことが分かってきました。</a:t>
            </a:r>
            <a:endParaRPr kumimoji="1" lang="en-US" altLang="ja-JP" dirty="0" smtClean="0"/>
          </a:p>
          <a:p>
            <a:r>
              <a:rPr kumimoji="1" lang="ja-JP" altLang="en-US" dirty="0" smtClean="0"/>
              <a:t>地球でも、溶岩が流れて固まったところは、黒っぽい石になっていることが多いです。（近くの火山等の例を提示するとわかりやすい）</a:t>
            </a:r>
            <a:endParaRPr kumimoji="1" lang="en-US" altLang="ja-JP" dirty="0" smtClean="0"/>
          </a:p>
          <a:p>
            <a:endParaRPr kumimoji="1" lang="en-US" altLang="ja-JP" dirty="0" smtClean="0"/>
          </a:p>
          <a:p>
            <a:r>
              <a:rPr kumimoji="1" lang="en-US" altLang="ja-JP" dirty="0" smtClean="0"/>
              <a:t>※LRO</a:t>
            </a:r>
            <a:r>
              <a:rPr kumimoji="1" lang="ja-JP" altLang="en-US" dirty="0" smtClean="0"/>
              <a:t>（「かぐや」とは違う別の探査機）の動画を利用すると分かりやすい。次頁参照。</a:t>
            </a:r>
            <a:endParaRPr kumimoji="1" lang="en-US" altLang="ja-JP" dirty="0" smtClean="0"/>
          </a:p>
          <a:p>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14</a:t>
            </a:fld>
            <a:endParaRPr lang="en-US" altLang="ja-JP"/>
          </a:p>
        </p:txBody>
      </p:sp>
    </p:spTree>
    <p:extLst>
      <p:ext uri="{BB962C8B-B14F-4D97-AF65-F5344CB8AC3E}">
        <p14:creationId xmlns:p14="http://schemas.microsoft.com/office/powerpoint/2010/main" val="1487130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000" dirty="0" smtClean="0"/>
              <a:t>【</a:t>
            </a:r>
            <a:r>
              <a:rPr kumimoji="1" lang="ja-JP" altLang="en-US" sz="1000" dirty="0" smtClean="0"/>
              <a:t>操作</a:t>
            </a:r>
            <a:r>
              <a:rPr kumimoji="1" lang="en-US" altLang="ja-JP" sz="1000" dirty="0" smtClean="0"/>
              <a:t>】</a:t>
            </a:r>
          </a:p>
          <a:p>
            <a:r>
              <a:rPr kumimoji="1" lang="en-US" altLang="ja-JP" sz="1000" dirty="0" smtClean="0"/>
              <a:t>LRO</a:t>
            </a:r>
            <a:r>
              <a:rPr kumimoji="1" lang="ja-JP" altLang="en-US" sz="1000" dirty="0" smtClean="0"/>
              <a:t>（「かぐや」とは違う別の探査機）の動画を利用して、月の歴史を紹介すると分かりやすい。</a:t>
            </a:r>
            <a:endParaRPr kumimoji="1" lang="en-US" altLang="ja-JP" sz="1000" dirty="0" smtClean="0"/>
          </a:p>
          <a:p>
            <a:r>
              <a:rPr kumimoji="1" lang="ja-JP" altLang="en-US" sz="1000" dirty="0" smtClean="0"/>
              <a:t>次の</a:t>
            </a:r>
            <a:r>
              <a:rPr kumimoji="1" lang="en-US" altLang="ja-JP" sz="1000" dirty="0" smtClean="0"/>
              <a:t>URL</a:t>
            </a:r>
            <a:r>
              <a:rPr kumimoji="1" lang="ja-JP" altLang="en-US" sz="1000" dirty="0" smtClean="0"/>
              <a:t>で表示可能。</a:t>
            </a:r>
            <a:endParaRPr kumimoji="1" lang="en-US" altLang="ja-JP" sz="1000" dirty="0" smtClean="0"/>
          </a:p>
          <a:p>
            <a:r>
              <a:rPr kumimoji="1" lang="en-US" altLang="ja-JP" sz="1000" dirty="0" smtClean="0"/>
              <a:t>https://www.youtube.com/watch?v=UIKmSQqp8wY</a:t>
            </a:r>
          </a:p>
          <a:p>
            <a:endParaRPr kumimoji="1" lang="en-US" altLang="ja-JP" sz="1000" dirty="0" smtClean="0"/>
          </a:p>
          <a:p>
            <a:r>
              <a:rPr kumimoji="1" lang="en-US" altLang="ja-JP" sz="1000" dirty="0" smtClean="0"/>
              <a:t>【</a:t>
            </a:r>
            <a:r>
              <a:rPr kumimoji="1" lang="ja-JP" altLang="en-US" sz="1000" dirty="0" smtClean="0"/>
              <a:t>ねらい</a:t>
            </a:r>
            <a:r>
              <a:rPr kumimoji="1" lang="en-US" altLang="ja-JP" sz="1000" dirty="0" smtClean="0"/>
              <a:t>】</a:t>
            </a:r>
          </a:p>
          <a:p>
            <a:r>
              <a:rPr kumimoji="1" lang="ja-JP" altLang="en-US" sz="1000" dirty="0" smtClean="0"/>
              <a:t>月の表面の模様が今のようになるまでの歴史を理解させ、月や科学に対する興味を深めさせる。</a:t>
            </a:r>
            <a:endParaRPr kumimoji="1" lang="en-US" altLang="ja-JP" sz="1000" dirty="0" smtClean="0"/>
          </a:p>
          <a:p>
            <a:endParaRPr kumimoji="1" lang="en-US" altLang="ja-JP" sz="1000" dirty="0" smtClean="0"/>
          </a:p>
          <a:p>
            <a:endParaRPr kumimoji="1" lang="en-US" altLang="ja-JP" sz="1000" dirty="0" smtClean="0"/>
          </a:p>
          <a:p>
            <a:r>
              <a:rPr kumimoji="1" lang="en-US" altLang="ja-JP" sz="1000" dirty="0" smtClean="0"/>
              <a:t>【</a:t>
            </a:r>
            <a:r>
              <a:rPr kumimoji="1" lang="ja-JP" altLang="en-US" sz="1000" dirty="0" smtClean="0"/>
              <a:t>説明事項</a:t>
            </a:r>
            <a:r>
              <a:rPr kumimoji="1" lang="en-US" altLang="ja-JP" sz="1000" dirty="0" smtClean="0"/>
              <a:t>】</a:t>
            </a:r>
          </a:p>
          <a:p>
            <a:r>
              <a:rPr kumimoji="1" lang="ja-JP" altLang="en-US" sz="1000" dirty="0" smtClean="0"/>
              <a:t>・月ができてから、今に至るまでの歴史、模様との関係</a:t>
            </a:r>
            <a:endParaRPr kumimoji="1" lang="en-US" altLang="ja-JP" sz="1000" dirty="0" smtClean="0"/>
          </a:p>
          <a:p>
            <a:endParaRPr kumimoji="1" lang="en-US" altLang="ja-JP" sz="1000" dirty="0" smtClean="0"/>
          </a:p>
          <a:p>
            <a:r>
              <a:rPr kumimoji="1" lang="en-US" altLang="ja-JP" sz="1000" dirty="0" smtClean="0"/>
              <a:t>【</a:t>
            </a:r>
            <a:r>
              <a:rPr kumimoji="1" lang="ja-JP" altLang="en-US" sz="1000" dirty="0" smtClean="0"/>
              <a:t>説明例</a:t>
            </a:r>
            <a:r>
              <a:rPr kumimoji="1" lang="en-US" altLang="ja-JP" sz="1000" dirty="0" smtClean="0"/>
              <a:t>】</a:t>
            </a:r>
          </a:p>
          <a:p>
            <a:r>
              <a:rPr kumimoji="1" lang="ja-JP" altLang="en-US" sz="1000" dirty="0" smtClean="0"/>
              <a:t>月は地球と同じ頃、</a:t>
            </a:r>
            <a:r>
              <a:rPr kumimoji="1" lang="en-US" altLang="ja-JP" sz="1000" dirty="0" smtClean="0"/>
              <a:t>46</a:t>
            </a:r>
            <a:r>
              <a:rPr kumimoji="1" lang="ja-JP" altLang="en-US" sz="1000" dirty="0" smtClean="0"/>
              <a:t>億年ほど前にできたといわれています。そのころはドロドロに溶けている状態でした。それがだんだん冷えて、今の明るく見えるところが最初に固まったとされています。</a:t>
            </a:r>
            <a:endParaRPr kumimoji="1" lang="en-US" altLang="ja-JP" sz="1000" dirty="0" smtClean="0"/>
          </a:p>
          <a:p>
            <a:r>
              <a:rPr kumimoji="1" lang="ja-JP" altLang="en-US" sz="1000" dirty="0" smtClean="0"/>
              <a:t>その後、隕石が太陽系をたくさん飛びまわっていたと考えられており、月の表面や地球にも、隕石が爆撃の様にぶつかっていました。隕石がぶつかると、せっかく冷えて固まった表面が溶けて、マグマのようになってしまいました。そのあとで溶けた溶岩が固まり、「海」と呼ばれる黒い部分になったといわれています。</a:t>
            </a:r>
            <a:r>
              <a:rPr kumimoji="1" lang="en-US" altLang="ja-JP" sz="1000" dirty="0" smtClean="0"/>
              <a:t>38</a:t>
            </a:r>
            <a:r>
              <a:rPr kumimoji="1" lang="ja-JP" altLang="en-US" sz="1000" dirty="0" smtClean="0"/>
              <a:t>億年から</a:t>
            </a:r>
            <a:r>
              <a:rPr kumimoji="1" lang="en-US" altLang="ja-JP" sz="1000" dirty="0" smtClean="0"/>
              <a:t>10</a:t>
            </a:r>
            <a:r>
              <a:rPr kumimoji="1" lang="ja-JP" altLang="en-US" sz="1000" dirty="0" smtClean="0"/>
              <a:t>億年前のことです。</a:t>
            </a:r>
            <a:endParaRPr kumimoji="1" lang="en-US" altLang="ja-JP" sz="1000" dirty="0" smtClean="0"/>
          </a:p>
          <a:p>
            <a:r>
              <a:rPr kumimoji="1" lang="ja-JP" altLang="en-US" sz="1000" dirty="0" smtClean="0"/>
              <a:t>その後も、数は少なくなっていますが、隕石は飛びかっていますので、時々、隕石がぶつかって、月の表面にボコボコと穴があいたような状態になってきました。</a:t>
            </a:r>
            <a:endParaRPr kumimoji="1" lang="en-US" altLang="ja-JP" sz="1000" dirty="0" smtClean="0"/>
          </a:p>
          <a:p>
            <a:r>
              <a:rPr kumimoji="1" lang="ja-JP" altLang="en-US" sz="1000" dirty="0" smtClean="0"/>
              <a:t>この時代に、地球にもたくさん隕石が降ってきていました。その中の</a:t>
            </a:r>
            <a:r>
              <a:rPr kumimoji="1" lang="en-US" altLang="ja-JP" sz="1000" dirty="0" smtClean="0"/>
              <a:t>1</a:t>
            </a:r>
            <a:r>
              <a:rPr kumimoji="1" lang="ja-JP" altLang="en-US" sz="1000" dirty="0" smtClean="0"/>
              <a:t>つ、大きかったのが、地球上では恐竜の絶滅のきっかけとなったともされています。月にも、もし生き物がいたら、そのとき滅んでしまったかもしれません。その爆撃も一段落して今の様な月になっているというのが、これまでの月の歴史です。</a:t>
            </a:r>
            <a:endParaRPr kumimoji="1" lang="ja-JP" altLang="en-US" sz="1000" dirty="0"/>
          </a:p>
        </p:txBody>
      </p:sp>
      <p:sp>
        <p:nvSpPr>
          <p:cNvPr id="4" name="スライド番号プレースホルダー 3"/>
          <p:cNvSpPr>
            <a:spLocks noGrp="1"/>
          </p:cNvSpPr>
          <p:nvPr>
            <p:ph type="sldNum" sz="quarter" idx="10"/>
          </p:nvPr>
        </p:nvSpPr>
        <p:spPr/>
        <p:txBody>
          <a:bodyPr/>
          <a:lstStyle/>
          <a:p>
            <a:pPr>
              <a:defRPr/>
            </a:pPr>
            <a:fld id="{1929F321-5A88-AE4D-849F-883CE2B4F51B}" type="slidenum">
              <a:rPr lang="en-US" altLang="ja-JP" smtClean="0"/>
              <a:pPr>
                <a:defRPr/>
              </a:pPr>
              <a:t>15</a:t>
            </a:fld>
            <a:endParaRPr lang="en-US" altLang="ja-JP"/>
          </a:p>
        </p:txBody>
      </p:sp>
    </p:spTree>
    <p:extLst>
      <p:ext uri="{BB962C8B-B14F-4D97-AF65-F5344CB8AC3E}">
        <p14:creationId xmlns:p14="http://schemas.microsoft.com/office/powerpoint/2010/main" val="2351527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ねらい</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実際の月の表面の状態を理解させ、月や科学に対する興味を深めさせる。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・クレーター</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よく見ると、月の表面は凸凹しています。</a:t>
            </a:r>
            <a:endParaRPr kumimoji="1" lang="en-US" altLang="ja-JP" dirty="0" smtClean="0"/>
          </a:p>
          <a:p>
            <a:r>
              <a:rPr kumimoji="1" lang="ja-JP" altLang="en-US" dirty="0" smtClean="0"/>
              <a:t>この凸凹のことを「クレーター」と呼んでいます。</a:t>
            </a:r>
            <a:endParaRPr kumimoji="1" lang="en-US" altLang="ja-JP" dirty="0" smtClean="0"/>
          </a:p>
          <a:p>
            <a:r>
              <a:rPr kumimoji="1" lang="ja-JP" altLang="en-US" dirty="0" smtClean="0"/>
              <a:t>クレーターはほとんどが隕石の衝突でできたものと言われています。</a:t>
            </a:r>
            <a:endParaRPr kumimoji="1" lang="en-US" altLang="ja-JP" dirty="0" smtClean="0"/>
          </a:p>
          <a:p>
            <a:r>
              <a:rPr kumimoji="1" lang="ja-JP" altLang="en-US" dirty="0" smtClean="0"/>
              <a:t>その他に、火山の噴火などでできたものもあります。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929F321-5A88-AE4D-849F-883CE2B4F51B}" type="slidenum">
              <a:rPr lang="en-US" altLang="ja-JP" smtClean="0"/>
              <a:pPr>
                <a:defRPr/>
              </a:pPr>
              <a:t>16</a:t>
            </a:fld>
            <a:endParaRPr lang="en-US" altLang="ja-JP"/>
          </a:p>
        </p:txBody>
      </p:sp>
    </p:spTree>
    <p:extLst>
      <p:ext uri="{BB962C8B-B14F-4D97-AF65-F5344CB8AC3E}">
        <p14:creationId xmlns:p14="http://schemas.microsoft.com/office/powerpoint/2010/main" val="3889377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衝突のデモンストレーションの動画を利用して、隕石の衝突のイメージを示すと分かりやすい。</a:t>
            </a:r>
            <a:endParaRPr kumimoji="1" lang="en-US" altLang="ja-JP" dirty="0" smtClean="0"/>
          </a:p>
          <a:p>
            <a:r>
              <a:rPr kumimoji="1" lang="ja-JP" altLang="en-US" dirty="0" smtClean="0"/>
              <a:t>次の</a:t>
            </a:r>
            <a:r>
              <a:rPr kumimoji="1" lang="en-US" altLang="ja-JP" dirty="0" smtClean="0"/>
              <a:t>URL</a:t>
            </a:r>
            <a:r>
              <a:rPr kumimoji="1" lang="ja-JP" altLang="en-US" dirty="0" smtClean="0"/>
              <a:t>で表示可能。</a:t>
            </a:r>
            <a:endParaRPr kumimoji="1" lang="en-US" altLang="ja-JP" dirty="0" smtClean="0"/>
          </a:p>
          <a:p>
            <a:r>
              <a:rPr kumimoji="1" lang="en-US" altLang="ja-JP" dirty="0" smtClean="0"/>
              <a:t>https://www.youtube.com/watch?v=5HMnA6EOAg0</a:t>
            </a:r>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月の表面にあるクレータのでき方を紹介し、月や科学に対する興味を深めさせる。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・クレータのでき方</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クレータができる様子を説明したのがこの動画です。何かがぶつかると、ドーンと真中から砂が吹き飛んで、縁が盛り上がりクレータができます。砂場に人がいない時にボールを勢いよくぶつけてみると、同じようなことが起こるはず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929F321-5A88-AE4D-849F-883CE2B4F51B}" type="slidenum">
              <a:rPr lang="en-US" altLang="ja-JP" smtClean="0"/>
              <a:pPr>
                <a:defRPr/>
              </a:pPr>
              <a:t>17</a:t>
            </a:fld>
            <a:endParaRPr lang="en-US" altLang="ja-JP"/>
          </a:p>
        </p:txBody>
      </p:sp>
    </p:spTree>
    <p:extLst>
      <p:ext uri="{BB962C8B-B14F-4D97-AF65-F5344CB8AC3E}">
        <p14:creationId xmlns:p14="http://schemas.microsoft.com/office/powerpoint/2010/main" val="2673189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lnSpcReduction="10000"/>
          </a:bodyPr>
          <a:lstStyle/>
          <a:p>
            <a:r>
              <a:rPr kumimoji="1" lang="en-US" altLang="ja-JP" dirty="0" smtClean="0"/>
              <a:t>【</a:t>
            </a:r>
            <a:r>
              <a:rPr kumimoji="1" lang="ja-JP" altLang="en-US" dirty="0" smtClean="0"/>
              <a:t>ねらい</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地球にもクレーターがあることを紹介し、身近な話題から月や科学に対する興味を深めさせる。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・地球のクレータ、アメリカ</a:t>
            </a:r>
            <a:endParaRPr kumimoji="1" lang="en-US" altLang="ja-JP" dirty="0" smtClean="0"/>
          </a:p>
          <a:p>
            <a:r>
              <a:rPr kumimoji="1" lang="ja-JP" altLang="en-US" dirty="0" smtClean="0"/>
              <a:t>・バリンジャー隕石孔</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月と同じころにできた地球にも、たくさんの隕石が降ってきていました。そのためクレータもできましたが、風化や地殻変動などがあって今ではほとんど地表に見ることができません。</a:t>
            </a:r>
            <a:endParaRPr kumimoji="1" lang="en-US" altLang="ja-JP" dirty="0" smtClean="0"/>
          </a:p>
          <a:p>
            <a:r>
              <a:rPr kumimoji="1" lang="ja-JP" altLang="en-US" dirty="0" smtClean="0"/>
              <a:t>しかし、いくつかのクレータは今も残っています。これはアメリカにあるバリンジャー・クレーターです。</a:t>
            </a:r>
            <a:endParaRPr kumimoji="1" lang="en-US" altLang="ja-JP" dirty="0" smtClean="0"/>
          </a:p>
          <a:p>
            <a:r>
              <a:rPr kumimoji="1" lang="ja-JP" altLang="en-US" dirty="0" smtClean="0"/>
              <a:t>できたのはだいたい</a:t>
            </a:r>
            <a:r>
              <a:rPr kumimoji="1" lang="en-US" altLang="ja-JP" dirty="0" smtClean="0"/>
              <a:t>5</a:t>
            </a:r>
            <a:r>
              <a:rPr kumimoji="1" lang="ja-JP" altLang="en-US" dirty="0" smtClean="0"/>
              <a:t>万年ぐらい前で、人間が人間になる前のクロマニヨン人の時代です。</a:t>
            </a:r>
            <a:endParaRPr kumimoji="1" lang="en-US" altLang="ja-JP" dirty="0" smtClean="0"/>
          </a:p>
          <a:p>
            <a:r>
              <a:rPr kumimoji="1" lang="ja-JP" altLang="en-US" dirty="0" smtClean="0"/>
              <a:t>クレータの大きさから、そこにぶつかった隕石の大きさが大体分かります。このバリンジャー・クレーターでは、直径約</a:t>
            </a:r>
            <a:r>
              <a:rPr kumimoji="1" lang="en-US" altLang="ja-JP" dirty="0" smtClean="0"/>
              <a:t>50m</a:t>
            </a:r>
            <a:r>
              <a:rPr kumimoji="1" lang="ja-JP" altLang="en-US" dirty="0" smtClean="0"/>
              <a:t>の隕石が衝突したと考えられています。</a:t>
            </a:r>
            <a:endParaRPr kumimoji="1" lang="en-US" altLang="ja-JP" dirty="0" smtClean="0"/>
          </a:p>
          <a:p>
            <a:r>
              <a:rPr kumimoji="1" lang="ja-JP" altLang="en-US" dirty="0" smtClean="0"/>
              <a:t>直径の</a:t>
            </a:r>
            <a:r>
              <a:rPr kumimoji="1" lang="en-US" altLang="ja-JP" dirty="0" smtClean="0"/>
              <a:t>50m</a:t>
            </a:r>
            <a:r>
              <a:rPr kumimoji="1" lang="ja-JP" altLang="en-US" dirty="0" smtClean="0"/>
              <a:t>の隕石とはとはどれくらいでしょうか？　大人が泳ぐプールぐらいですね。</a:t>
            </a:r>
            <a:endParaRPr kumimoji="1" lang="en-US" altLang="ja-JP" dirty="0" smtClean="0"/>
          </a:p>
          <a:p>
            <a:r>
              <a:rPr kumimoji="1" lang="en-US" altLang="ja-JP" dirty="0" smtClean="0"/>
              <a:t>2013</a:t>
            </a:r>
            <a:r>
              <a:rPr kumimoji="1" lang="ja-JP" altLang="en-US" dirty="0" smtClean="0"/>
              <a:t>年にロシアに隕石が落ちましたが、その時の隕石の大きさは</a:t>
            </a:r>
            <a:r>
              <a:rPr kumimoji="1" lang="en-US" altLang="ja-JP" dirty="0" smtClean="0"/>
              <a:t>15m</a:t>
            </a:r>
            <a:r>
              <a:rPr kumimoji="1" lang="ja-JP" altLang="en-US" dirty="0" smtClean="0"/>
              <a:t>くらいだったそうです。</a:t>
            </a:r>
            <a:endParaRPr kumimoji="1" lang="en-US" altLang="ja-JP" dirty="0" smtClean="0"/>
          </a:p>
          <a:p>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18</a:t>
            </a:fld>
            <a:endParaRPr lang="en-US" altLang="ja-JP"/>
          </a:p>
        </p:txBody>
      </p:sp>
    </p:spTree>
    <p:extLst>
      <p:ext uri="{BB962C8B-B14F-4D97-AF65-F5344CB8AC3E}">
        <p14:creationId xmlns:p14="http://schemas.microsoft.com/office/powerpoint/2010/main" val="1121408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クリックすると、説明が表示される。</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日本にも月のクレーターと同じ要因でできたクレータがあることを紹介し、身近な話題から月や科学に対する興味を深めさせる。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・日本にあるクレータ</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日本にもクレータがあります。</a:t>
            </a:r>
            <a:endParaRPr kumimoji="1" lang="en-US" altLang="ja-JP" dirty="0" smtClean="0"/>
          </a:p>
          <a:p>
            <a:r>
              <a:rPr kumimoji="1" lang="en-US" altLang="ja-JP" dirty="0" smtClean="0"/>
              <a:t>2-3</a:t>
            </a:r>
            <a:r>
              <a:rPr kumimoji="1" lang="ja-JP" altLang="en-US" dirty="0" smtClean="0"/>
              <a:t>万年ぐらい前、クロマニヨン人がもう少し進化してネアンデルタール人になったころにできたものです。</a:t>
            </a:r>
            <a:endParaRPr kumimoji="1" lang="en-US" altLang="ja-JP" dirty="0" smtClean="0"/>
          </a:p>
          <a:p>
            <a:endParaRPr kumimoji="1" lang="en-US" altLang="ja-JP" dirty="0" smtClean="0"/>
          </a:p>
          <a:p>
            <a:r>
              <a:rPr kumimoji="1" lang="en-US" altLang="ja-JP" dirty="0" smtClean="0"/>
              <a:t>※</a:t>
            </a:r>
            <a:r>
              <a:rPr kumimoji="1" lang="ja-JP" altLang="en-US" dirty="0" smtClean="0"/>
              <a:t>クレーターと推測されていましたが、岩石の結晶構造の分析からほぼ確実と考えられるようになりました。</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19</a:t>
            </a:fld>
            <a:endParaRPr lang="en-US" altLang="ja-JP"/>
          </a:p>
        </p:txBody>
      </p:sp>
    </p:spTree>
    <p:extLst>
      <p:ext uri="{BB962C8B-B14F-4D97-AF65-F5344CB8AC3E}">
        <p14:creationId xmlns:p14="http://schemas.microsoft.com/office/powerpoint/2010/main" val="3770097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「かぐや」運用中に様々でかつ膨大なデータを取得したことを紹介し、科学技術に興味を持たせる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・「かぐや」は打ち上げ後</a:t>
            </a:r>
            <a:r>
              <a:rPr kumimoji="1" lang="en-US" altLang="ja-JP" dirty="0" smtClean="0"/>
              <a:t>1</a:t>
            </a:r>
            <a:r>
              <a:rPr kumimoji="1" lang="ja-JP" altLang="en-US" dirty="0" smtClean="0"/>
              <a:t>年半の間、月の周りを回りながら観測を行った</a:t>
            </a:r>
            <a:endParaRPr kumimoji="1" lang="en-US" altLang="ja-JP" dirty="0" smtClean="0"/>
          </a:p>
          <a:p>
            <a:r>
              <a:rPr kumimoji="1" lang="ja-JP" altLang="en-US" dirty="0" smtClean="0"/>
              <a:t>・</a:t>
            </a:r>
            <a:r>
              <a:rPr kumimoji="1" lang="en-US" altLang="ja-JP" dirty="0" smtClean="0"/>
              <a:t>15</a:t>
            </a:r>
            <a:r>
              <a:rPr kumimoji="1" lang="ja-JP" altLang="en-US" dirty="0" smtClean="0"/>
              <a:t>種類の観測を実施</a:t>
            </a:r>
            <a:endParaRPr kumimoji="1" lang="en-US" altLang="ja-JP" dirty="0" smtClean="0"/>
          </a:p>
          <a:p>
            <a:r>
              <a:rPr kumimoji="1" lang="ja-JP" altLang="en-US" dirty="0" smtClean="0"/>
              <a:t>・</a:t>
            </a:r>
            <a:r>
              <a:rPr kumimoji="1" lang="en-US" altLang="ja-JP" dirty="0" smtClean="0"/>
              <a:t>2009</a:t>
            </a:r>
            <a:r>
              <a:rPr kumimoji="1" lang="ja-JP" altLang="en-US" dirty="0" smtClean="0"/>
              <a:t>年に月に制御落下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en-US" altLang="ja-JP" dirty="0" smtClean="0"/>
              <a:t>2007</a:t>
            </a:r>
            <a:r>
              <a:rPr kumimoji="1" lang="ja-JP" altLang="en-US" dirty="0" smtClean="0"/>
              <a:t>年</a:t>
            </a:r>
            <a:r>
              <a:rPr kumimoji="1" lang="en-US" altLang="ja-JP" dirty="0" smtClean="0"/>
              <a:t>9</a:t>
            </a:r>
            <a:r>
              <a:rPr kumimoji="1" lang="ja-JP" altLang="en-US" dirty="0" smtClean="0"/>
              <a:t>月に種子島から</a:t>
            </a:r>
            <a:r>
              <a:rPr kumimoji="1" lang="en-US" altLang="ja-JP" dirty="0" smtClean="0"/>
              <a:t>H2A</a:t>
            </a:r>
            <a:r>
              <a:rPr kumimoji="1" lang="ja-JP" altLang="en-US" dirty="0" smtClean="0"/>
              <a:t>ロケットで打ち上げられた「かぐや」は、約</a:t>
            </a:r>
            <a:r>
              <a:rPr kumimoji="1" lang="en-US" altLang="ja-JP" dirty="0" smtClean="0"/>
              <a:t>1</a:t>
            </a:r>
            <a:r>
              <a:rPr kumimoji="1" lang="ja-JP" altLang="en-US" dirty="0" smtClean="0"/>
              <a:t>年半、月の周りを回りながらたくさんのデータを地球に送ってくれました。</a:t>
            </a:r>
            <a:endParaRPr kumimoji="1" lang="en-US" altLang="ja-JP" dirty="0" smtClean="0"/>
          </a:p>
          <a:p>
            <a:r>
              <a:rPr kumimoji="1" lang="en-US" altLang="ja-JP" dirty="0" smtClean="0"/>
              <a:t>2009</a:t>
            </a:r>
            <a:r>
              <a:rPr kumimoji="1" lang="ja-JP" altLang="en-US" dirty="0" smtClean="0"/>
              <a:t>年には制御落下によって月に「かぐや」を落としてしまって、もう観測はしていません。</a:t>
            </a:r>
            <a:endParaRPr kumimoji="1" lang="en-US" altLang="ja-JP" dirty="0" smtClean="0"/>
          </a:p>
          <a:p>
            <a:r>
              <a:rPr kumimoji="1" lang="ja-JP" altLang="en-US" dirty="0" smtClean="0"/>
              <a:t>「かぐや」が送ってくれた沢山のデータは、今も研究に使われています。</a:t>
            </a:r>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2</a:t>
            </a:fld>
            <a:endParaRPr lang="en-US" altLang="ja-JP"/>
          </a:p>
        </p:txBody>
      </p:sp>
    </p:spTree>
    <p:extLst>
      <p:ext uri="{BB962C8B-B14F-4D97-AF65-F5344CB8AC3E}">
        <p14:creationId xmlns:p14="http://schemas.microsoft.com/office/powerpoint/2010/main" val="2172449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　次のスライドへの橋渡し</a:t>
            </a:r>
          </a:p>
          <a:p>
            <a:endParaRPr kumimoji="1" lang="ja-JP" altLang="en-US"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　省略</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では、今度は月を地球から見てみましょう。</a:t>
            </a:r>
          </a:p>
          <a:p>
            <a:endParaRPr kumimoji="1" lang="en-US" altLang="ja-JP" dirty="0" smtClean="0"/>
          </a:p>
          <a:p>
            <a:endParaRPr kumimoji="1" lang="en-US" altLang="ja-JP" dirty="0" smtClean="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20</a:t>
            </a:fld>
            <a:endParaRPr lang="en-US" altLang="ja-JP"/>
          </a:p>
        </p:txBody>
      </p:sp>
    </p:spTree>
    <p:extLst>
      <p:ext uri="{BB962C8B-B14F-4D97-AF65-F5344CB8AC3E}">
        <p14:creationId xmlns:p14="http://schemas.microsoft.com/office/powerpoint/2010/main" val="4255039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クリックすると、「新月」→「半月」→「満月」→「半月」が順次表示される。</a:t>
            </a:r>
            <a:endParaRPr kumimoji="1" lang="en-US" altLang="ja-JP" dirty="0" smtClean="0"/>
          </a:p>
          <a:p>
            <a:r>
              <a:rPr kumimoji="1" lang="ja-JP" altLang="en-US" dirty="0" smtClean="0"/>
              <a:t>授業（説明）当日の前後の、満月や半月、新月の日付を調べておき、次の満月がいつか、などを話題にするとよい。</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r>
              <a:rPr kumimoji="1" lang="ja-JP" altLang="en-US" dirty="0" smtClean="0"/>
              <a:t>月齢と月の見え方を確認させ、満ち欠けの原理の説明への導入とする。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・月の満ち欠けと月齢</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地球から月を見るとどのように見えますか？</a:t>
            </a:r>
            <a:endParaRPr kumimoji="1" lang="en-US" altLang="ja-JP" dirty="0" smtClean="0"/>
          </a:p>
          <a:p>
            <a:r>
              <a:rPr kumimoji="1" lang="ja-JP" altLang="en-US" dirty="0" smtClean="0"/>
              <a:t>昨日の月はどの形をしていましたか？</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この図のように形が変わることを、「満ち欠け」といいます。</a:t>
            </a:r>
            <a:endParaRPr kumimoji="1" lang="en-US" altLang="ja-JP" dirty="0" smtClean="0"/>
          </a:p>
          <a:p>
            <a:r>
              <a:rPr kumimoji="1" lang="ja-JP" altLang="en-US" dirty="0" smtClean="0"/>
              <a:t>なぜ月の形が変わるのでしょうか？</a:t>
            </a:r>
            <a:endParaRPr kumimoji="1" lang="en-US" altLang="ja-JP" dirty="0" smtClean="0"/>
          </a:p>
          <a:p>
            <a:r>
              <a:rPr kumimoji="1" lang="ja-JP" altLang="en-US" dirty="0" smtClean="0"/>
              <a:t>月と地球と太陽がどの場所にあるかで月の形が変わります。（→次のスライドへ）</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21</a:t>
            </a:fld>
            <a:endParaRPr lang="en-US" altLang="ja-JP"/>
          </a:p>
        </p:txBody>
      </p:sp>
    </p:spTree>
    <p:extLst>
      <p:ext uri="{BB962C8B-B14F-4D97-AF65-F5344CB8AC3E}">
        <p14:creationId xmlns:p14="http://schemas.microsoft.com/office/powerpoint/2010/main" val="1531801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最初は背景のみ表示される。</a:t>
            </a:r>
            <a:endParaRPr kumimoji="1" lang="en-US" altLang="ja-JP" dirty="0" smtClean="0"/>
          </a:p>
          <a:p>
            <a:r>
              <a:rPr kumimoji="1" lang="ja-JP" altLang="en-US" dirty="0" smtClean="0"/>
              <a:t>クリックしていくと、（１）の説明、（２）の説明と図が順次表示される。</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r>
              <a:rPr kumimoji="1" lang="ja-JP" altLang="en-US" dirty="0" smtClean="0"/>
              <a:t>月の満ち欠けの原理を説明し、太陽、月、地球の位置関係によって月の見え方が変わる事実に目を向けさせる。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・月の形が変化する訳</a:t>
            </a:r>
            <a:endParaRPr kumimoji="1" lang="en-US" altLang="ja-JP" dirty="0" smtClean="0"/>
          </a:p>
          <a:p>
            <a:r>
              <a:rPr kumimoji="1" lang="ja-JP" altLang="en-US" dirty="0" smtClean="0"/>
              <a:t>・太陽、地球、月の位置関係</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月は地球の周りを約</a:t>
            </a:r>
            <a:r>
              <a:rPr kumimoji="1" lang="en-US" altLang="ja-JP" dirty="0" smtClean="0"/>
              <a:t>1</a:t>
            </a:r>
            <a:r>
              <a:rPr kumimoji="1" lang="ja-JP" altLang="en-US" dirty="0" smtClean="0"/>
              <a:t>か月で回っていますので、満月から</a:t>
            </a:r>
            <a:r>
              <a:rPr kumimoji="1" lang="en-US" altLang="ja-JP" dirty="0" smtClean="0"/>
              <a:t>1</a:t>
            </a:r>
            <a:r>
              <a:rPr kumimoji="1" lang="ja-JP" altLang="en-US" dirty="0" smtClean="0"/>
              <a:t>週間経つと「半月」。さらに</a:t>
            </a:r>
            <a:r>
              <a:rPr kumimoji="1" lang="en-US" altLang="ja-JP" dirty="0" smtClean="0"/>
              <a:t>1</a:t>
            </a:r>
            <a:r>
              <a:rPr kumimoji="1" lang="ja-JP" altLang="en-US" dirty="0" smtClean="0"/>
              <a:t>週間経つと、地球からは太陽が当たっていない月が見える「新月」。さらに</a:t>
            </a:r>
            <a:r>
              <a:rPr kumimoji="1" lang="en-US" altLang="ja-JP" dirty="0" smtClean="0"/>
              <a:t>1</a:t>
            </a:r>
            <a:r>
              <a:rPr kumimoji="1" lang="ja-JP" altLang="en-US" dirty="0" smtClean="0"/>
              <a:t>週間経つと、地球から見て月の右側に太陽が当たって、明るく見えます。</a:t>
            </a:r>
            <a:endParaRPr kumimoji="1" lang="en-US" altLang="ja-JP" dirty="0" smtClean="0"/>
          </a:p>
          <a:p>
            <a:r>
              <a:rPr kumimoji="1" lang="ja-JP" altLang="en-US" dirty="0" smtClean="0"/>
              <a:t>このように、地球から見ると、月の形が次々と変わって見えます。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22</a:t>
            </a:fld>
            <a:endParaRPr lang="en-US" altLang="ja-JP"/>
          </a:p>
        </p:txBody>
      </p:sp>
    </p:spTree>
    <p:extLst>
      <p:ext uri="{BB962C8B-B14F-4D97-AF65-F5344CB8AC3E}">
        <p14:creationId xmlns:p14="http://schemas.microsoft.com/office/powerpoint/2010/main" val="477379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クリックすると、説明が表示される。</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r>
              <a:rPr kumimoji="1" lang="ja-JP" altLang="en-US" dirty="0" smtClean="0"/>
              <a:t>月と同じように、地球も満ち欠けすることを説明し、天文や科学に対する関心を高める。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・太陽、地球、「かぐや」の位置関係により、「かぐや」から見た地球も月と同じように満ち欠けしていること</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地球も外から見ると、太陽の当たっているところと当たっていないところが見えます。</a:t>
            </a:r>
            <a:endParaRPr kumimoji="1" lang="en-US" altLang="ja-JP" dirty="0" smtClean="0"/>
          </a:p>
          <a:p>
            <a:r>
              <a:rPr kumimoji="1" lang="ja-JP" altLang="en-US" dirty="0" smtClean="0"/>
              <a:t>これは、「かぐや」が月の上を飛びながら地球を見たものです。</a:t>
            </a:r>
            <a:endParaRPr kumimoji="1" lang="en-US" altLang="ja-JP" dirty="0" smtClean="0"/>
          </a:p>
          <a:p>
            <a:r>
              <a:rPr kumimoji="1" lang="ja-JP" altLang="en-US" dirty="0" smtClean="0"/>
              <a:t>太陽と地球と「かぐや」の位置によって、「満地球」に見えたり、「半地球」に見えたりします。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23</a:t>
            </a:fld>
            <a:endParaRPr lang="en-US" altLang="ja-JP"/>
          </a:p>
        </p:txBody>
      </p:sp>
    </p:spTree>
    <p:extLst>
      <p:ext uri="{BB962C8B-B14F-4D97-AF65-F5344CB8AC3E}">
        <p14:creationId xmlns:p14="http://schemas.microsoft.com/office/powerpoint/2010/main" val="674083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　次のスライドへの橋渡し</a:t>
            </a:r>
          </a:p>
          <a:p>
            <a:endParaRPr kumimoji="1" lang="ja-JP" altLang="en-US"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　省略</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話は変わりますが、ここで「かぐや」が何を調べようとしていたのかを見てみましょう。</a:t>
            </a:r>
            <a:endParaRPr kumimoji="1" lang="en-US" altLang="ja-JP" dirty="0" smtClean="0"/>
          </a:p>
          <a:p>
            <a:r>
              <a:rPr kumimoji="1" lang="ja-JP" altLang="en-US" dirty="0" smtClean="0"/>
              <a:t>＜謎１＞月はどうやってできたのか？</a:t>
            </a:r>
          </a:p>
          <a:p>
            <a:r>
              <a:rPr kumimoji="1" lang="ja-JP" altLang="en-US" dirty="0" smtClean="0"/>
              <a:t>＜謎２＞表と裏が違うのはなぜ？</a:t>
            </a:r>
            <a:endParaRPr kumimoji="1" lang="en-US" altLang="ja-JP" dirty="0" smtClean="0"/>
          </a:p>
          <a:p>
            <a:r>
              <a:rPr kumimoji="1" lang="ja-JP" altLang="en-US" dirty="0" smtClean="0"/>
              <a:t>の</a:t>
            </a:r>
            <a:r>
              <a:rPr kumimoji="1" lang="en-US" altLang="ja-JP" dirty="0" smtClean="0"/>
              <a:t>2</a:t>
            </a:r>
            <a:r>
              <a:rPr kumimoji="1" lang="ja-JP" altLang="en-US" dirty="0" smtClean="0"/>
              <a:t>つです。</a:t>
            </a:r>
            <a:endParaRPr kumimoji="1" lang="en-US" altLang="ja-JP" dirty="0" smtClean="0"/>
          </a:p>
          <a:p>
            <a:endParaRPr kumimoji="1" lang="ja-JP" altLang="en-US" dirty="0" smtClean="0"/>
          </a:p>
          <a:p>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24</a:t>
            </a:fld>
            <a:endParaRPr lang="en-US" altLang="ja-JP"/>
          </a:p>
        </p:txBody>
      </p:sp>
    </p:spTree>
    <p:extLst>
      <p:ext uri="{BB962C8B-B14F-4D97-AF65-F5344CB8AC3E}">
        <p14:creationId xmlns:p14="http://schemas.microsoft.com/office/powerpoint/2010/main" val="3242499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このスライドから</a:t>
            </a:r>
            <a:r>
              <a:rPr kumimoji="1" lang="en-US" altLang="ja-JP" dirty="0" smtClean="0"/>
              <a:t>3</a:t>
            </a:r>
            <a:r>
              <a:rPr kumimoji="1" lang="ja-JP" altLang="en-US" dirty="0" smtClean="0"/>
              <a:t>枚は本来同じスライドです。</a:t>
            </a:r>
            <a:endParaRPr kumimoji="1" lang="en-US" altLang="ja-JP" dirty="0" smtClean="0"/>
          </a:p>
          <a:p>
            <a:r>
              <a:rPr kumimoji="1" lang="ja-JP" altLang="en-US" dirty="0" smtClean="0"/>
              <a:t>途中に動画を入れる想定のため、</a:t>
            </a:r>
            <a:r>
              <a:rPr kumimoji="1" lang="en-US" altLang="ja-JP" dirty="0" smtClean="0"/>
              <a:t>3</a:t>
            </a:r>
            <a:r>
              <a:rPr kumimoji="1" lang="ja-JP" altLang="en-US" dirty="0" smtClean="0"/>
              <a:t>枚に分けてあります。</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r>
              <a:rPr kumimoji="1" lang="ja-JP" altLang="en-US" dirty="0" smtClean="0"/>
              <a:t>月や地球などの誕生の説明を通して、月、地球、太陽系などへの関心を持たせる。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・月の誕生</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月はどうやってできたのでしょう？</a:t>
            </a:r>
            <a:endParaRPr kumimoji="1" lang="en-US" altLang="ja-JP" dirty="0" smtClean="0"/>
          </a:p>
          <a:p>
            <a:r>
              <a:rPr kumimoji="1" lang="ja-JP" altLang="en-US" dirty="0" smtClean="0"/>
              <a:t>それを考えるために、まず地球などの太陽系の惑星や衛星の基本的なでき方を確認しましょう。</a:t>
            </a:r>
            <a:endParaRPr kumimoji="1" lang="en-US" altLang="ja-JP" dirty="0" smtClean="0"/>
          </a:p>
          <a:p>
            <a:r>
              <a:rPr kumimoji="1" lang="ja-JP" altLang="en-US" dirty="0" smtClean="0"/>
              <a:t>地球などは</a:t>
            </a:r>
            <a:r>
              <a:rPr kumimoji="1" lang="en-US" altLang="ja-JP" dirty="0" smtClean="0"/>
              <a:t>46</a:t>
            </a:r>
            <a:r>
              <a:rPr kumimoji="1" lang="ja-JP" altLang="en-US" dirty="0" smtClean="0"/>
              <a:t>億年前に小さな岩や石の固まりが合体をくりかえし、だんだん大きくなってできたと考えられています。</a:t>
            </a:r>
            <a:endParaRPr kumimoji="1" lang="en-US" altLang="ja-JP" dirty="0" smtClean="0"/>
          </a:p>
          <a:p>
            <a:r>
              <a:rPr kumimoji="1" lang="ja-JP" altLang="en-US" dirty="0" smtClean="0"/>
              <a:t>その様子を次のビデオで見てみましょう。（</a:t>
            </a:r>
            <a:r>
              <a:rPr kumimoji="1" lang="en-US" altLang="ja-JP" dirty="0" smtClean="0"/>
              <a:t>※</a:t>
            </a:r>
            <a:r>
              <a:rPr kumimoji="1" lang="ja-JP" altLang="en-US" dirty="0" smtClean="0"/>
              <a:t>時間がなければ省略）</a:t>
            </a:r>
          </a:p>
          <a:p>
            <a:endParaRPr kumimoji="1" lang="en-US" altLang="ja-JP" dirty="0" smtClean="0"/>
          </a:p>
          <a:p>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25</a:t>
            </a:fld>
            <a:endParaRPr lang="en-US" altLang="ja-JP"/>
          </a:p>
        </p:txBody>
      </p:sp>
    </p:spTree>
    <p:extLst>
      <p:ext uri="{BB962C8B-B14F-4D97-AF65-F5344CB8AC3E}">
        <p14:creationId xmlns:p14="http://schemas.microsoft.com/office/powerpoint/2010/main" val="687560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惑星のでき方をサイコロで表現した動画を利用すると分かりやすい。</a:t>
            </a:r>
            <a:endParaRPr kumimoji="1" lang="en-US" altLang="ja-JP" dirty="0" smtClean="0"/>
          </a:p>
          <a:p>
            <a:r>
              <a:rPr kumimoji="1" lang="ja-JP" altLang="en-US" dirty="0" smtClean="0"/>
              <a:t>次の</a:t>
            </a:r>
            <a:r>
              <a:rPr kumimoji="1" lang="en-US" altLang="ja-JP" dirty="0" smtClean="0"/>
              <a:t>URL</a:t>
            </a:r>
            <a:r>
              <a:rPr kumimoji="1" lang="ja-JP" altLang="en-US" dirty="0" smtClean="0"/>
              <a:t>で表示可能。</a:t>
            </a:r>
            <a:endParaRPr kumimoji="1" lang="en-US" altLang="ja-JP" dirty="0" smtClean="0"/>
          </a:p>
          <a:p>
            <a:r>
              <a:rPr kumimoji="1" lang="en-US" altLang="ja-JP" dirty="0" smtClean="0"/>
              <a:t>https://www.youtube.com/watch?v=bLLWkx_MRfk</a:t>
            </a:r>
          </a:p>
          <a:p>
            <a:r>
              <a:rPr kumimoji="1" lang="en-US" altLang="ja-JP" dirty="0" smtClean="0"/>
              <a:t>※</a:t>
            </a:r>
            <a:r>
              <a:rPr kumimoji="1" lang="ja-JP" altLang="en-US" dirty="0" smtClean="0"/>
              <a:t>動画終了後は次のスライドへ続ける。</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r>
              <a:rPr kumimoji="1" lang="ja-JP" altLang="en-US" dirty="0" smtClean="0"/>
              <a:t>月や地球などの誕生の説明を通して、月、地球、太陽系などへの関心を持たせる。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・岩石のかけらなどが集まって惑星や衛星ができること</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地球と月ができた、今から</a:t>
            </a:r>
            <a:r>
              <a:rPr kumimoji="1" lang="en-US" altLang="ja-JP" dirty="0" smtClean="0"/>
              <a:t>46</a:t>
            </a:r>
            <a:r>
              <a:rPr kumimoji="1" lang="ja-JP" altLang="en-US" dirty="0" smtClean="0"/>
              <a:t>億年前、宇宙には石のかけらだけが漂っていました。石のかけらは、散らばると、勝手に動き始めて、少しずつ少しずつ、塊ができていきます。これはその様子をサイコロを使って、コンピュータで実験してみている様子です。最初はバラバラに動いていても、時間がたつと固まってきて、そこに石のかけらが次々と集まり、惑星や衛星になります。</a:t>
            </a:r>
            <a:endParaRPr kumimoji="1" lang="en-US" altLang="ja-JP" dirty="0" smtClean="0"/>
          </a:p>
          <a:p>
            <a:r>
              <a:rPr kumimoji="1" lang="ja-JP" altLang="en-US" dirty="0" smtClean="0"/>
              <a:t>これが、基本的なでき方です。</a:t>
            </a:r>
            <a:endParaRPr kumimoji="1" lang="en-US" altLang="ja-JP" dirty="0" smtClean="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26</a:t>
            </a:fld>
            <a:endParaRPr lang="en-US" altLang="ja-JP"/>
          </a:p>
        </p:txBody>
      </p:sp>
    </p:spTree>
    <p:extLst>
      <p:ext uri="{BB962C8B-B14F-4D97-AF65-F5344CB8AC3E}">
        <p14:creationId xmlns:p14="http://schemas.microsoft.com/office/powerpoint/2010/main" val="3048926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85000" lnSpcReduction="10000"/>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初めに、</a:t>
            </a:r>
            <a:r>
              <a:rPr kumimoji="1" lang="en-US" altLang="ja-JP" dirty="0" smtClean="0"/>
              <a:t>2</a:t>
            </a:r>
            <a:r>
              <a:rPr kumimoji="1" lang="ja-JP" altLang="en-US" dirty="0" smtClean="0"/>
              <a:t>つ前のスライドと同じ説明が表示されています。</a:t>
            </a:r>
            <a:endParaRPr kumimoji="1" lang="en-US" altLang="ja-JP" dirty="0" smtClean="0"/>
          </a:p>
          <a:p>
            <a:r>
              <a:rPr kumimoji="1" lang="ja-JP" altLang="en-US" dirty="0" smtClean="0"/>
              <a:t>クリックすると、説明や図が順次表示されます。</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r>
              <a:rPr kumimoji="1" lang="ja-JP" altLang="en-US" dirty="0" smtClean="0"/>
              <a:t>月の誕生の説明を通して、月、地球、太陽系などへの関心を持たせる。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・月のでき方は兄弟説、他人説（捕獲説）、親子説（分裂説）、ジャイアント・インパクト説の</a:t>
            </a:r>
            <a:r>
              <a:rPr kumimoji="1" lang="en-US" altLang="ja-JP" dirty="0" smtClean="0"/>
              <a:t>4</a:t>
            </a:r>
            <a:r>
              <a:rPr kumimoji="1" lang="ja-JP" altLang="en-US" dirty="0" smtClean="0"/>
              <a:t>種あるとされる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さっきの動画で、惑星や衛星の基本的なでき方を見ました。</a:t>
            </a:r>
            <a:endParaRPr kumimoji="1" lang="en-US" altLang="ja-JP" dirty="0" smtClean="0"/>
          </a:p>
          <a:p>
            <a:r>
              <a:rPr kumimoji="1" lang="ja-JP" altLang="en-US" dirty="0" smtClean="0"/>
              <a:t>では、月も、同じようにしてできたのでしょうか？</a:t>
            </a:r>
            <a:endParaRPr kumimoji="1" lang="en-US" altLang="ja-JP" dirty="0" smtClean="0"/>
          </a:p>
          <a:p>
            <a:r>
              <a:rPr kumimoji="1" lang="ja-JP" altLang="en-US" dirty="0" smtClean="0"/>
              <a:t>月のでき方には、これまで</a:t>
            </a:r>
            <a:r>
              <a:rPr kumimoji="1" lang="en-US" altLang="ja-JP" dirty="0" smtClean="0"/>
              <a:t>4</a:t>
            </a:r>
            <a:r>
              <a:rPr kumimoji="1" lang="ja-JP" altLang="en-US" dirty="0" smtClean="0"/>
              <a:t>通りの説があります。</a:t>
            </a:r>
            <a:endParaRPr kumimoji="1" lang="en-US" altLang="ja-JP" dirty="0" smtClean="0"/>
          </a:p>
          <a:p>
            <a:r>
              <a:rPr kumimoji="1" lang="ja-JP" altLang="en-US" dirty="0" smtClean="0"/>
              <a:t>①地球と月が同じ時に同じところで岩と石が合体してできたのが　「ふたご」説、兄弟説。</a:t>
            </a:r>
            <a:endParaRPr kumimoji="1" lang="en-US" altLang="ja-JP" dirty="0" smtClean="0"/>
          </a:p>
          <a:p>
            <a:r>
              <a:rPr kumimoji="1" lang="ja-JP" altLang="en-US" dirty="0" smtClean="0"/>
              <a:t>②離れたところでそれぞれが固まったけれど、あるとき月の方が飛んできて地球の周りを回るようになった「つかまえちゃった」説、他人説。</a:t>
            </a:r>
            <a:endParaRPr kumimoji="1" lang="en-US" altLang="ja-JP" dirty="0" smtClean="0"/>
          </a:p>
          <a:p>
            <a:r>
              <a:rPr kumimoji="1" lang="ja-JP" altLang="en-US" dirty="0" smtClean="0"/>
              <a:t>③地球の一部がちぎれて月となった「わかれちゃった」説、親子説。</a:t>
            </a:r>
            <a:endParaRPr kumimoji="1" lang="en-US" altLang="ja-JP" dirty="0" smtClean="0"/>
          </a:p>
          <a:p>
            <a:r>
              <a:rPr kumimoji="1" lang="ja-JP" altLang="en-US" dirty="0" smtClean="0"/>
              <a:t>④地球が固まりかけているところに、別の石の塊がぶつかって飛び散ったかけらが集まってできた「ぶつかっちゃった」説　です。</a:t>
            </a:r>
            <a:endParaRPr kumimoji="1" lang="en-US" altLang="ja-JP" dirty="0" smtClean="0"/>
          </a:p>
          <a:p>
            <a:r>
              <a:rPr kumimoji="1" lang="en-US" altLang="ja-JP" dirty="0" smtClean="0"/>
              <a:t>4</a:t>
            </a:r>
            <a:r>
              <a:rPr kumimoji="1" lang="ja-JP" altLang="en-US" dirty="0" err="1" smtClean="0"/>
              <a:t>つの</a:t>
            </a:r>
            <a:r>
              <a:rPr kumimoji="1" lang="ja-JP" altLang="en-US" dirty="0" smtClean="0"/>
              <a:t>説のどれが正しいか調べている段階ですが、「ぶつかっちゃった」説が有力といわれるようになっています。</a:t>
            </a:r>
            <a:endParaRPr kumimoji="1" lang="en-US" altLang="ja-JP" dirty="0" smtClean="0"/>
          </a:p>
          <a:p>
            <a:endParaRPr kumimoji="1" lang="en-US" altLang="ja-JP" dirty="0" smtClean="0"/>
          </a:p>
          <a:p>
            <a:r>
              <a:rPr kumimoji="1" lang="en-US" altLang="ja-JP" dirty="0" smtClean="0"/>
              <a:t>※</a:t>
            </a:r>
            <a:r>
              <a:rPr kumimoji="1" lang="ja-JP" altLang="en-US" dirty="0" smtClean="0"/>
              <a:t>ぶつかっちゃった説（ジャイアントインパクト説）の説明は、次の動画が分かりやすい。</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27</a:t>
            </a:fld>
            <a:endParaRPr lang="en-US" altLang="ja-JP"/>
          </a:p>
        </p:txBody>
      </p:sp>
    </p:spTree>
    <p:extLst>
      <p:ext uri="{BB962C8B-B14F-4D97-AF65-F5344CB8AC3E}">
        <p14:creationId xmlns:p14="http://schemas.microsoft.com/office/powerpoint/2010/main" val="3616568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「ぶつかっちゃった説」（ジャイアントインパクト説）はコンピュータシミュレーション動画を利用すると分かりやすい。</a:t>
            </a:r>
            <a:endParaRPr kumimoji="1" lang="en-US" altLang="ja-JP" dirty="0" smtClean="0"/>
          </a:p>
          <a:p>
            <a:r>
              <a:rPr kumimoji="1" lang="ja-JP" altLang="en-US" dirty="0" smtClean="0"/>
              <a:t>次の</a:t>
            </a:r>
            <a:r>
              <a:rPr kumimoji="1" lang="en-US" altLang="ja-JP" dirty="0" smtClean="0"/>
              <a:t>URL</a:t>
            </a:r>
            <a:r>
              <a:rPr kumimoji="1" lang="ja-JP" altLang="en-US" dirty="0" smtClean="0"/>
              <a:t>で表示可能。</a:t>
            </a:r>
            <a:endParaRPr kumimoji="1" lang="en-US" altLang="ja-JP" dirty="0" smtClean="0"/>
          </a:p>
          <a:p>
            <a:r>
              <a:rPr kumimoji="1" lang="en-US" altLang="ja-JP" dirty="0" smtClean="0"/>
              <a:t>http://4d2u.nao.ac.jp/t/var/download/Moon.html</a:t>
            </a:r>
          </a:p>
          <a:p>
            <a:r>
              <a:rPr kumimoji="1" lang="en-US" altLang="ja-JP" dirty="0" smtClean="0"/>
              <a:t>※</a:t>
            </a:r>
            <a:r>
              <a:rPr kumimoji="1" lang="ja-JP" altLang="en-US" dirty="0" smtClean="0"/>
              <a:t>上記国立天文台のページに要点の説明（画像付き）があるので、時間がない場合は説明のみ利用してもよい。</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r>
              <a:rPr kumimoji="1" lang="ja-JP" altLang="en-US" dirty="0" smtClean="0"/>
              <a:t>月の誕生の説明を通して、月、地球、太陽系などへの関心を持たせる。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・ジャイアント・インパクト説の動画説明</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ぶつかっちゃった説は地球の固まりかけたものに別の塊がぶつかり、少し離れたところで月の塊としてでき始めたという説です。</a:t>
            </a:r>
            <a:endParaRPr kumimoji="1" lang="en-US" altLang="ja-JP" dirty="0" smtClean="0"/>
          </a:p>
          <a:p>
            <a:r>
              <a:rPr kumimoji="1" lang="ja-JP" altLang="en-US" dirty="0" smtClean="0"/>
              <a:t>この説が本当に正しいのかどうかは、「かぐや」のデータも使って調べているところです。</a:t>
            </a:r>
            <a:endParaRPr kumimoji="1" lang="en-US" altLang="ja-JP" dirty="0" smtClean="0"/>
          </a:p>
          <a:p>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28</a:t>
            </a:fld>
            <a:endParaRPr lang="en-US" altLang="ja-JP"/>
          </a:p>
        </p:txBody>
      </p:sp>
    </p:spTree>
    <p:extLst>
      <p:ext uri="{BB962C8B-B14F-4D97-AF65-F5344CB8AC3E}">
        <p14:creationId xmlns:p14="http://schemas.microsoft.com/office/powerpoint/2010/main" val="2607685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latin typeface="ＭＳ Ｐ明朝" pitchFamily="18" charset="-128"/>
                <a:ea typeface="ＭＳ Ｐ明朝" pitchFamily="18" charset="-128"/>
              </a:rPr>
              <a:t>【</a:t>
            </a:r>
            <a:r>
              <a:rPr kumimoji="1" lang="ja-JP" altLang="en-US" dirty="0" smtClean="0">
                <a:latin typeface="ＭＳ Ｐ明朝" pitchFamily="18" charset="-128"/>
                <a:ea typeface="ＭＳ Ｐ明朝" pitchFamily="18" charset="-128"/>
              </a:rPr>
              <a:t>ねらい</a:t>
            </a:r>
            <a:r>
              <a:rPr kumimoji="1" lang="en-US" altLang="ja-JP" dirty="0" smtClean="0">
                <a:latin typeface="ＭＳ Ｐ明朝" pitchFamily="18" charset="-128"/>
                <a:ea typeface="ＭＳ Ｐ明朝" pitchFamily="18" charset="-128"/>
              </a:rPr>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月の誕生の説明を通して、月、地球、太陽系などへの関心を持たせる。</a:t>
            </a:r>
            <a:endParaRPr kumimoji="1" lang="en-US" altLang="ja-JP" dirty="0" smtClean="0"/>
          </a:p>
          <a:p>
            <a:endParaRPr kumimoji="1" lang="en-US" altLang="ja-JP" dirty="0" smtClean="0">
              <a:latin typeface="ＭＳ Ｐ明朝" pitchFamily="18" charset="-128"/>
              <a:ea typeface="ＭＳ Ｐ明朝" pitchFamily="18" charset="-128"/>
            </a:endParaRPr>
          </a:p>
          <a:p>
            <a:r>
              <a:rPr kumimoji="1" lang="en-US" altLang="ja-JP" dirty="0" smtClean="0">
                <a:latin typeface="ＭＳ Ｐ明朝" pitchFamily="18" charset="-128"/>
                <a:ea typeface="ＭＳ Ｐ明朝" pitchFamily="18" charset="-128"/>
              </a:rPr>
              <a:t>【</a:t>
            </a:r>
            <a:r>
              <a:rPr kumimoji="1" lang="ja-JP" altLang="en-US" dirty="0" smtClean="0">
                <a:latin typeface="ＭＳ Ｐ明朝" pitchFamily="18" charset="-128"/>
                <a:ea typeface="ＭＳ Ｐ明朝" pitchFamily="18" charset="-128"/>
              </a:rPr>
              <a:t>説明事項</a:t>
            </a:r>
            <a:r>
              <a:rPr kumimoji="1" lang="en-US" altLang="ja-JP" dirty="0" smtClean="0">
                <a:latin typeface="ＭＳ Ｐ明朝" pitchFamily="18" charset="-128"/>
                <a:ea typeface="ＭＳ Ｐ明朝" pitchFamily="18" charset="-128"/>
              </a:rPr>
              <a:t>】</a:t>
            </a:r>
          </a:p>
          <a:p>
            <a:r>
              <a:rPr kumimoji="1" lang="ja-JP" altLang="en-US" dirty="0" smtClean="0">
                <a:latin typeface="ＭＳ Ｐ明朝" pitchFamily="18" charset="-128"/>
                <a:ea typeface="ＭＳ Ｐ明朝" pitchFamily="18" charset="-128"/>
              </a:rPr>
              <a:t>・月の表と裏の様子の違いを説明し、以降の説明への導入とする。</a:t>
            </a:r>
            <a:endParaRPr kumimoji="1" lang="en-US" altLang="ja-JP" dirty="0" smtClean="0">
              <a:latin typeface="ＭＳ Ｐ明朝" pitchFamily="18" charset="-128"/>
              <a:ea typeface="ＭＳ Ｐ明朝" pitchFamily="18" charset="-128"/>
            </a:endParaRPr>
          </a:p>
          <a:p>
            <a:endParaRPr kumimoji="1" lang="en-US" altLang="ja-JP" dirty="0" smtClean="0">
              <a:latin typeface="ＭＳ Ｐ明朝" pitchFamily="18" charset="-128"/>
              <a:ea typeface="ＭＳ Ｐ明朝" pitchFamily="18" charset="-128"/>
            </a:endParaRPr>
          </a:p>
          <a:p>
            <a:r>
              <a:rPr kumimoji="1" lang="en-US" altLang="ja-JP" dirty="0" smtClean="0">
                <a:latin typeface="ＭＳ Ｐ明朝" pitchFamily="18" charset="-128"/>
                <a:ea typeface="ＭＳ Ｐ明朝" pitchFamily="18" charset="-128"/>
              </a:rPr>
              <a:t>【</a:t>
            </a:r>
            <a:r>
              <a:rPr kumimoji="1" lang="ja-JP" altLang="en-US" dirty="0" smtClean="0">
                <a:latin typeface="ＭＳ Ｐ明朝" pitchFamily="18" charset="-128"/>
                <a:ea typeface="ＭＳ Ｐ明朝" pitchFamily="18" charset="-128"/>
              </a:rPr>
              <a:t>説明例</a:t>
            </a:r>
            <a:r>
              <a:rPr kumimoji="1" lang="en-US" altLang="ja-JP" dirty="0" smtClean="0">
                <a:latin typeface="ＭＳ Ｐ明朝" pitchFamily="18" charset="-128"/>
                <a:ea typeface="ＭＳ Ｐ明朝" pitchFamily="18" charset="-128"/>
              </a:rPr>
              <a:t>】</a:t>
            </a:r>
          </a:p>
          <a:p>
            <a:r>
              <a:rPr kumimoji="1" lang="ja-JP" altLang="en-US" dirty="0" smtClean="0">
                <a:latin typeface="ＭＳ Ｐ明朝" pitchFamily="18" charset="-128"/>
                <a:ea typeface="ＭＳ Ｐ明朝" pitchFamily="18" charset="-128"/>
              </a:rPr>
              <a:t>地球から見ると、いつも月の同じ側が見えています。</a:t>
            </a:r>
            <a:endParaRPr kumimoji="1" lang="en-US" altLang="ja-JP" dirty="0" smtClean="0">
              <a:latin typeface="ＭＳ Ｐ明朝" pitchFamily="18" charset="-128"/>
              <a:ea typeface="ＭＳ Ｐ明朝" pitchFamily="1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latin typeface="ＭＳ Ｐ明朝" pitchFamily="18" charset="-128"/>
                <a:ea typeface="ＭＳ Ｐ明朝" pitchFamily="18" charset="-128"/>
              </a:rPr>
              <a:t>「表」が地球から見える側、「裏」がその反対側です。</a:t>
            </a:r>
            <a:endParaRPr kumimoji="1" lang="en-US" altLang="ja-JP" dirty="0" smtClean="0">
              <a:latin typeface="ＭＳ Ｐ明朝" pitchFamily="18" charset="-128"/>
              <a:ea typeface="ＭＳ Ｐ明朝" pitchFamily="18" charset="-128"/>
            </a:endParaRPr>
          </a:p>
          <a:p>
            <a:r>
              <a:rPr kumimoji="1" lang="ja-JP" altLang="en-US" dirty="0" smtClean="0">
                <a:latin typeface="ＭＳ Ｐ明朝" pitchFamily="18" charset="-128"/>
                <a:ea typeface="ＭＳ Ｐ明朝" pitchFamily="18" charset="-128"/>
              </a:rPr>
              <a:t>月に探査機が行くようになって初めて、月の反対側を見ることができるようになり、地球から見える側とは全く様子が違うことが分かりました。</a:t>
            </a:r>
            <a:endParaRPr kumimoji="1" lang="en-US" altLang="ja-JP" dirty="0" smtClean="0">
              <a:latin typeface="ＭＳ Ｐ明朝" pitchFamily="18" charset="-128"/>
              <a:ea typeface="ＭＳ Ｐ明朝" pitchFamily="18" charset="-128"/>
            </a:endParaRPr>
          </a:p>
          <a:p>
            <a:r>
              <a:rPr kumimoji="1" lang="ja-JP" altLang="en-US" dirty="0" smtClean="0">
                <a:latin typeface="ＭＳ Ｐ明朝" pitchFamily="18" charset="-128"/>
                <a:ea typeface="ＭＳ Ｐ明朝" pitchFamily="18" charset="-128"/>
              </a:rPr>
              <a:t>なぜこのように違うかを、「かぐや」も調べています。</a:t>
            </a:r>
            <a:endParaRPr kumimoji="1" lang="en-US" altLang="ja-JP" dirty="0" smtClean="0">
              <a:latin typeface="ＭＳ Ｐ明朝" pitchFamily="18" charset="-128"/>
              <a:ea typeface="ＭＳ Ｐ明朝" pitchFamily="18" charset="-128"/>
            </a:endParaRPr>
          </a:p>
          <a:p>
            <a:r>
              <a:rPr kumimoji="1" lang="ja-JP" altLang="en-US" dirty="0" smtClean="0">
                <a:latin typeface="ＭＳ Ｐ明朝" pitchFamily="18" charset="-128"/>
                <a:ea typeface="ＭＳ Ｐ明朝" pitchFamily="18" charset="-128"/>
              </a:rPr>
              <a:t>調べた結果について、この後のスライドで紹介します。</a:t>
            </a:r>
            <a:endParaRPr kumimoji="1" lang="en-US" altLang="ja-JP" dirty="0" smtClean="0">
              <a:latin typeface="ＭＳ Ｐ明朝" pitchFamily="18" charset="-128"/>
              <a:ea typeface="ＭＳ Ｐ明朝" pitchFamily="18" charset="-128"/>
            </a:endParaRPr>
          </a:p>
          <a:p>
            <a:endParaRPr kumimoji="1" lang="ja-JP" altLang="en-US" dirty="0" smtClean="0">
              <a:latin typeface="ＭＳ Ｐ明朝" pitchFamily="18" charset="-128"/>
              <a:ea typeface="ＭＳ Ｐ明朝" pitchFamily="18" charset="-128"/>
            </a:endParaRPr>
          </a:p>
          <a:p>
            <a:endParaRPr kumimoji="1" lang="ja-JP" altLang="en-US" dirty="0">
              <a:latin typeface="ＭＳ Ｐ明朝" pitchFamily="18" charset="-128"/>
              <a:ea typeface="ＭＳ Ｐ明朝" pitchFamily="18" charset="-128"/>
            </a:endParaRPr>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29</a:t>
            </a:fld>
            <a:endParaRPr lang="en-US" altLang="ja-JP"/>
          </a:p>
        </p:txBody>
      </p:sp>
    </p:spTree>
    <p:extLst>
      <p:ext uri="{BB962C8B-B14F-4D97-AF65-F5344CB8AC3E}">
        <p14:creationId xmlns:p14="http://schemas.microsoft.com/office/powerpoint/2010/main" val="1240024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時間があれば、</a:t>
            </a:r>
            <a:r>
              <a:rPr kumimoji="1" lang="en-US" altLang="ja-JP" dirty="0" smtClean="0"/>
              <a:t>YouTube</a:t>
            </a:r>
            <a:r>
              <a:rPr kumimoji="1" lang="ja-JP" altLang="en-US" dirty="0" smtClean="0"/>
              <a:t>の</a:t>
            </a:r>
            <a:r>
              <a:rPr kumimoji="1" lang="en-US" altLang="ja-JP" dirty="0" smtClean="0"/>
              <a:t>JAXA</a:t>
            </a:r>
            <a:r>
              <a:rPr kumimoji="1" lang="ja-JP" altLang="en-US" dirty="0" smtClean="0"/>
              <a:t>チャンネルで公開されているビデオを流す。</a:t>
            </a:r>
            <a:endParaRPr kumimoji="1" lang="en-US" altLang="ja-JP" dirty="0" smtClean="0"/>
          </a:p>
          <a:p>
            <a:r>
              <a:rPr kumimoji="1" lang="ja-JP" altLang="en-US" dirty="0" smtClean="0"/>
              <a:t>例えば、</a:t>
            </a:r>
            <a:endParaRPr kumimoji="1" lang="en-US" altLang="ja-JP" dirty="0" smtClean="0"/>
          </a:p>
          <a:p>
            <a:r>
              <a:rPr kumimoji="1" lang="en-US" altLang="ja-JP" dirty="0" smtClean="0"/>
              <a:t>https://</a:t>
            </a:r>
            <a:r>
              <a:rPr kumimoji="1" lang="en-US" altLang="ja-JP" dirty="0" err="1" smtClean="0"/>
              <a:t>www.youtube.com</a:t>
            </a:r>
            <a:r>
              <a:rPr kumimoji="1" lang="en-US" altLang="ja-JP" dirty="0" smtClean="0"/>
              <a:t>/</a:t>
            </a:r>
            <a:r>
              <a:rPr kumimoji="1" lang="en-US" altLang="ja-JP" dirty="0" err="1" smtClean="0"/>
              <a:t>watch?v</a:t>
            </a:r>
            <a:r>
              <a:rPr kumimoji="1" lang="en-US" altLang="ja-JP" dirty="0" smtClean="0"/>
              <a:t>=g0rvvV2bxYY&amp;list=PL25A9AECB2D213E35&amp;index=11</a:t>
            </a:r>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r>
              <a:rPr kumimoji="1" lang="ja-JP" altLang="en-US" dirty="0" smtClean="0"/>
              <a:t>導入として、聴いている生徒の興味を引き付け、以降の説明につなげる。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　省略</a:t>
            </a:r>
          </a:p>
          <a:p>
            <a:endParaRPr kumimoji="1" lang="ja-JP" altLang="en-US"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　省略</a:t>
            </a:r>
            <a:endParaRPr kumimoji="1" lang="en-US" altLang="ja-JP" dirty="0" smtClean="0"/>
          </a:p>
          <a:p>
            <a:endParaRPr kumimoji="1" lang="en-US" altLang="ja-JP" dirty="0" smtClean="0"/>
          </a:p>
          <a:p>
            <a:endParaRPr kumimoji="1" lang="en-US" altLang="ja-JP" dirty="0" smtClean="0"/>
          </a:p>
          <a:p>
            <a:endParaRPr kumimoji="1" lang="en-US" altLang="ja-JP" dirty="0" smtClean="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3</a:t>
            </a:fld>
            <a:endParaRPr lang="en-US" altLang="ja-JP"/>
          </a:p>
        </p:txBody>
      </p:sp>
    </p:spTree>
    <p:extLst>
      <p:ext uri="{BB962C8B-B14F-4D97-AF65-F5344CB8AC3E}">
        <p14:creationId xmlns:p14="http://schemas.microsoft.com/office/powerpoint/2010/main" val="3273563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　次のスライドへの橋渡し</a:t>
            </a:r>
          </a:p>
          <a:p>
            <a:endParaRPr kumimoji="1" lang="ja-JP" altLang="en-US"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　省略</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月の謎を解き明かすために、「かぐや」が調べた結果を見ていきましょう。</a:t>
            </a:r>
            <a:endParaRPr kumimoji="1" lang="en-US" altLang="ja-JP" dirty="0" smtClean="0"/>
          </a:p>
          <a:p>
            <a:endParaRPr kumimoji="1" lang="ja-JP" altLang="en-US" dirty="0" smtClean="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30</a:t>
            </a:fld>
            <a:endParaRPr lang="en-US" altLang="ja-JP"/>
          </a:p>
        </p:txBody>
      </p:sp>
    </p:spTree>
    <p:extLst>
      <p:ext uri="{BB962C8B-B14F-4D97-AF65-F5344CB8AC3E}">
        <p14:creationId xmlns:p14="http://schemas.microsoft.com/office/powerpoint/2010/main" val="1576731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日本の人工衛星「かぐや」の成果を紹介し、月探査や科学技術全般への興味を持たせる。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・月の表面は、大まかに、「海」と呼ばれる平坦で黒っぽい地形と、「高地」と呼ばれる起伏の激しい白っぽい地形に分けられる。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これは、「かぐや」のハイビジョンカメラが撮影した、月の表面の様子です。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月の表面は、右上の写真のように「海」と呼ばれる平坦で黒っぽい地形と、左下の写真のように「高地」と呼ばれる起伏の激しい白っぽい地形に分けられます。</a:t>
            </a:r>
            <a:endParaRPr kumimoji="1" lang="en-US" altLang="ja-JP" dirty="0" smtClean="0"/>
          </a:p>
          <a:p>
            <a:endParaRPr kumimoji="1" lang="en-US" altLang="ja-JP" dirty="0" smtClean="0"/>
          </a:p>
          <a:p>
            <a:r>
              <a:rPr kumimoji="1" lang="en-US" altLang="ja-JP" dirty="0" smtClean="0"/>
              <a:t>※</a:t>
            </a:r>
            <a:r>
              <a:rPr kumimoji="1" lang="ja-JP" altLang="en-US" dirty="0" smtClean="0"/>
              <a:t>それぞれの拡大図は次の</a:t>
            </a:r>
            <a:r>
              <a:rPr kumimoji="1" lang="en-US" altLang="ja-JP" dirty="0" smtClean="0"/>
              <a:t>2</a:t>
            </a:r>
            <a:r>
              <a:rPr kumimoji="1" lang="ja-JP" altLang="en-US" dirty="0" smtClean="0"/>
              <a:t>枚のスライドにあります。</a:t>
            </a:r>
            <a:endParaRPr kumimoji="1" lang="en-US" altLang="ja-JP" dirty="0" smtClean="0"/>
          </a:p>
          <a:p>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31</a:t>
            </a:fld>
            <a:endParaRPr lang="en-US" altLang="ja-JP"/>
          </a:p>
        </p:txBody>
      </p:sp>
    </p:spTree>
    <p:extLst>
      <p:ext uri="{BB962C8B-B14F-4D97-AF65-F5344CB8AC3E}">
        <p14:creationId xmlns:p14="http://schemas.microsoft.com/office/powerpoint/2010/main" val="4211035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日本の人工衛星「かぐや」の成果を紹介し、月探査や科学技術全般への興味を持たせる。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・「海」と呼ばれる平坦で黒っぽい地形</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これは、</a:t>
            </a:r>
            <a:r>
              <a:rPr kumimoji="1" lang="en-US" altLang="ja-JP" dirty="0" smtClean="0"/>
              <a:t>1969</a:t>
            </a:r>
            <a:r>
              <a:rPr kumimoji="1" lang="ja-JP" altLang="en-US" dirty="0" smtClean="0"/>
              <a:t>年に、人類が宇宙船アポロ</a:t>
            </a:r>
            <a:r>
              <a:rPr kumimoji="1" lang="en-US" altLang="ja-JP" dirty="0" smtClean="0"/>
              <a:t>11</a:t>
            </a:r>
            <a:r>
              <a:rPr kumimoji="1" lang="ja-JP" altLang="en-US" dirty="0" smtClean="0"/>
              <a:t>号に乗り、初めて月に行って着陸した場所、「晴れの海」周辺を、「かぐや」が撮影した写真です。</a:t>
            </a:r>
            <a:endParaRPr kumimoji="1" lang="en-US" altLang="ja-JP" dirty="0" smtClean="0"/>
          </a:p>
          <a:p>
            <a:r>
              <a:rPr kumimoji="1" lang="ja-JP" altLang="en-US" dirty="0" smtClean="0"/>
              <a:t>月の「海」と呼ばれている部分は、比較的平坦で暗い色をしています。</a:t>
            </a:r>
            <a:endParaRPr kumimoji="1" lang="en-US" altLang="ja-JP" dirty="0" smtClean="0"/>
          </a:p>
          <a:p>
            <a:r>
              <a:rPr kumimoji="1" lang="en-US" altLang="ja-JP" dirty="0" smtClean="0"/>
              <a:t>※</a:t>
            </a:r>
            <a:r>
              <a:rPr kumimoji="1" lang="ja-JP" altLang="en-US" dirty="0" smtClean="0"/>
              <a:t>あまり暗く見えないかもしれませんが、平坦で影が少ないことと、ハイビジョンカメラでコントラストが自動調整されているためです。（左手前の明るい部分と比較すると分かりやすいです。）</a:t>
            </a:r>
            <a:endParaRPr kumimoji="1" lang="en-US" altLang="ja-JP" dirty="0" smtClean="0"/>
          </a:p>
          <a:p>
            <a:endParaRPr kumimoji="1" lang="ja-JP" altLang="en-US"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32</a:t>
            </a:fld>
            <a:endParaRPr lang="en-US" altLang="ja-JP"/>
          </a:p>
        </p:txBody>
      </p:sp>
    </p:spTree>
    <p:extLst>
      <p:ext uri="{BB962C8B-B14F-4D97-AF65-F5344CB8AC3E}">
        <p14:creationId xmlns:p14="http://schemas.microsoft.com/office/powerpoint/2010/main" val="1496516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日本の人工衛星「かぐや」の成果を紹介し、月探査や科学技術全般への興味を持たせる。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・「高地」と呼ばれる起伏の激しい白っぽい地形</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さっきの「海」と比べると、「高地」と呼ばれている部分は、起伏に富んだ地形が広がっています。</a:t>
            </a:r>
          </a:p>
          <a:p>
            <a:endParaRPr kumimoji="1" lang="ja-JP" altLang="en-US" dirty="0" smtClean="0"/>
          </a:p>
          <a:p>
            <a:endParaRPr kumimoji="1" lang="en-US" altLang="ja-JP" dirty="0" smtClean="0"/>
          </a:p>
          <a:p>
            <a:endParaRPr kumimoji="1" lang="ja-JP" altLang="en-US"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33</a:t>
            </a:fld>
            <a:endParaRPr lang="en-US" altLang="ja-JP"/>
          </a:p>
        </p:txBody>
      </p:sp>
    </p:spTree>
    <p:extLst>
      <p:ext uri="{BB962C8B-B14F-4D97-AF65-F5344CB8AC3E}">
        <p14:creationId xmlns:p14="http://schemas.microsoft.com/office/powerpoint/2010/main" val="2885815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日本の人工衛星「かぐや」の成果を紹介し、月探査や科学技術全般への興味を持たせる。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・月の地形を調べるために、「かぐや」では立体視のためのデータも取得している。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「かぐや」の地形カメラは、同じ場所を少し違う方向から見た映像を取得します。</a:t>
            </a:r>
            <a:endParaRPr kumimoji="1" lang="en-US" altLang="ja-JP" dirty="0" smtClean="0"/>
          </a:p>
          <a:p>
            <a:r>
              <a:rPr kumimoji="1" lang="ja-JP" altLang="en-US" dirty="0" smtClean="0"/>
              <a:t>それらを組み合わせると、地形を立体的に表示することができ、鳥瞰図という鳥が空から見たような図を作成することができます。</a:t>
            </a:r>
            <a:endParaRPr kumimoji="1" lang="en-US" altLang="ja-JP" dirty="0" smtClean="0"/>
          </a:p>
          <a:p>
            <a:r>
              <a:rPr kumimoji="1" lang="ja-JP" altLang="en-US" dirty="0" smtClean="0"/>
              <a:t>このようなデータも、月の地形の調査に使われています。</a:t>
            </a:r>
            <a:endParaRPr kumimoji="1" lang="en-US" altLang="ja-JP" dirty="0" smtClean="0"/>
          </a:p>
          <a:p>
            <a:endParaRPr kumimoji="1" lang="en-US" altLang="ja-JP" dirty="0" smtClean="0"/>
          </a:p>
          <a:p>
            <a:r>
              <a:rPr kumimoji="1" lang="en-US" altLang="ja-JP" dirty="0" smtClean="0"/>
              <a:t>※</a:t>
            </a:r>
            <a:r>
              <a:rPr kumimoji="1" lang="ja-JP" altLang="en-US" dirty="0" smtClean="0"/>
              <a:t>画像は、アポロ</a:t>
            </a:r>
            <a:r>
              <a:rPr kumimoji="1" lang="en-US" altLang="ja-JP" dirty="0" smtClean="0"/>
              <a:t>15</a:t>
            </a:r>
            <a:r>
              <a:rPr kumimoji="1" lang="ja-JP" altLang="en-US" dirty="0" smtClean="0"/>
              <a:t>号着陸地点のもの。</a:t>
            </a:r>
            <a:endParaRPr kumimoji="1" lang="en-US" altLang="ja-JP" dirty="0" smtClean="0"/>
          </a:p>
          <a:p>
            <a:endParaRPr kumimoji="1" lang="en-US" altLang="ja-JP" dirty="0" smtClean="0"/>
          </a:p>
          <a:p>
            <a:endParaRPr kumimoji="1" lang="en-US" altLang="ja-JP" dirty="0" smtClean="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34</a:t>
            </a:fld>
            <a:endParaRPr lang="en-US" altLang="ja-JP"/>
          </a:p>
        </p:txBody>
      </p:sp>
    </p:spTree>
    <p:extLst>
      <p:ext uri="{BB962C8B-B14F-4D97-AF65-F5344CB8AC3E}">
        <p14:creationId xmlns:p14="http://schemas.microsoft.com/office/powerpoint/2010/main" val="2306260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フライスルー動画を利用すると分かりやすい。</a:t>
            </a:r>
            <a:endParaRPr kumimoji="1" lang="en-US" altLang="ja-JP" dirty="0" smtClean="0"/>
          </a:p>
          <a:p>
            <a:r>
              <a:rPr kumimoji="1" lang="ja-JP" altLang="en-US" dirty="0" smtClean="0"/>
              <a:t>次の</a:t>
            </a:r>
            <a:r>
              <a:rPr kumimoji="1" lang="en-US" altLang="ja-JP" dirty="0" smtClean="0"/>
              <a:t>URL</a:t>
            </a:r>
            <a:r>
              <a:rPr kumimoji="1" lang="ja-JP" altLang="en-US" dirty="0" smtClean="0"/>
              <a:t>で表示可能。</a:t>
            </a:r>
            <a:endParaRPr kumimoji="1" lang="en-US" altLang="ja-JP" dirty="0" smtClean="0"/>
          </a:p>
          <a:p>
            <a:r>
              <a:rPr kumimoji="1" lang="en-US" altLang="ja-JP" dirty="0" smtClean="0"/>
              <a:t>https://</a:t>
            </a:r>
            <a:r>
              <a:rPr kumimoji="1" lang="en-US" altLang="ja-JP" dirty="0" err="1" smtClean="0"/>
              <a:t>www.youtube.com</a:t>
            </a:r>
            <a:r>
              <a:rPr kumimoji="1" lang="en-US" altLang="ja-JP" dirty="0" smtClean="0"/>
              <a:t>/</a:t>
            </a:r>
            <a:r>
              <a:rPr kumimoji="1" lang="en-US" altLang="ja-JP" dirty="0" err="1" smtClean="0"/>
              <a:t>watch?v</a:t>
            </a:r>
            <a:r>
              <a:rPr kumimoji="1" lang="en-US" altLang="ja-JP" dirty="0" smtClean="0"/>
              <a:t>=mGawWfxTfB8&amp;list=PL25A9AECB2D213E35&amp;index=24</a:t>
            </a:r>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r>
              <a:rPr kumimoji="1" lang="ja-JP" altLang="en-US" dirty="0" smtClean="0"/>
              <a:t>日本の人工衛星「かぐや」の成果を紹介し、月探査や科学技術全般への興味を持たせる。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・月の地形を調べるために、「かぐや」では立体視のためのデータも取得している。それを利用して、立体視の動画（フライスルー動画）が作成できる。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さっきのような鳥瞰図を動画にしたものです。</a:t>
            </a:r>
            <a:endParaRPr kumimoji="1" lang="en-US" altLang="ja-JP" dirty="0" smtClean="0"/>
          </a:p>
          <a:p>
            <a:r>
              <a:rPr kumimoji="1" lang="ja-JP" altLang="en-US" dirty="0" smtClean="0"/>
              <a:t>遊覧飛行をするように、地形を見ることができます。</a:t>
            </a:r>
            <a:endParaRPr kumimoji="1" lang="en-US" altLang="ja-JP" dirty="0" smtClean="0"/>
          </a:p>
          <a:p>
            <a:r>
              <a:rPr kumimoji="1" lang="ja-JP" altLang="en-US" dirty="0" smtClean="0"/>
              <a:t>このクレータは「ティコクレータ」といい、月のクレータの中では大きい方で、大きいクレータによくある中央丘があります。</a:t>
            </a:r>
            <a:endParaRPr kumimoji="1" lang="en-US" altLang="ja-JP" dirty="0" smtClean="0"/>
          </a:p>
          <a:p>
            <a:endParaRPr kumimoji="1" lang="en-US" altLang="ja-JP" dirty="0" smtClean="0"/>
          </a:p>
          <a:p>
            <a:r>
              <a:rPr kumimoji="1" lang="en-US" altLang="ja-JP" dirty="0" smtClean="0"/>
              <a:t>※</a:t>
            </a:r>
            <a:r>
              <a:rPr kumimoji="1" lang="ja-JP" altLang="en-US" dirty="0" smtClean="0"/>
              <a:t>ティコクレータは、後のスライドにも出てきます。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929F321-5A88-AE4D-849F-883CE2B4F51B}" type="slidenum">
              <a:rPr lang="en-US" altLang="ja-JP" smtClean="0"/>
              <a:pPr>
                <a:defRPr/>
              </a:pPr>
              <a:t>35</a:t>
            </a:fld>
            <a:endParaRPr lang="en-US" altLang="ja-JP"/>
          </a:p>
        </p:txBody>
      </p:sp>
    </p:spTree>
    <p:extLst>
      <p:ext uri="{BB962C8B-B14F-4D97-AF65-F5344CB8AC3E}">
        <p14:creationId xmlns:p14="http://schemas.microsoft.com/office/powerpoint/2010/main" val="3639063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lnSpcReduction="10000"/>
          </a:bodyPr>
          <a:lstStyle/>
          <a:p>
            <a:pPr algn="ctr"/>
            <a:endParaRPr kumimoji="1" lang="ja-JP" altLang="en-US" dirty="0" smtClean="0"/>
          </a:p>
          <a:p>
            <a:r>
              <a:rPr kumimoji="1" lang="en-US" altLang="ja-JP" dirty="0" smtClean="0"/>
              <a:t>【</a:t>
            </a:r>
            <a:r>
              <a:rPr kumimoji="1" lang="ja-JP" altLang="en-US" dirty="0" smtClean="0"/>
              <a:t>ねらい</a:t>
            </a:r>
            <a:r>
              <a:rPr kumimoji="1" lang="en-US" altLang="ja-JP" dirty="0" smtClean="0"/>
              <a:t>】</a:t>
            </a:r>
          </a:p>
          <a:p>
            <a:r>
              <a:rPr kumimoji="1" lang="ja-JP" altLang="en-US" dirty="0" smtClean="0"/>
              <a:t>日本の人工衛星「かぐや」の成果を紹介し、月探査や科学技術全般への興味を持たせる。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・「かぐや」ではレーザ高度計により標高を計測している。</a:t>
            </a:r>
            <a:endParaRPr kumimoji="1" lang="en-US" altLang="ja-JP" dirty="0" smtClean="0"/>
          </a:p>
          <a:p>
            <a:r>
              <a:rPr kumimoji="1" lang="ja-JP" altLang="en-US" dirty="0" smtClean="0"/>
              <a:t>・その結果、月の表と裏では、標高の特徴が異なることが分かった。</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前のスライドまでは、「かぐや」が撮影した写真でしたが、これは「レーザ高度計」という機械を使って、標高を調べた結果です。</a:t>
            </a:r>
            <a:endParaRPr kumimoji="1" lang="en-US" altLang="ja-JP" dirty="0" smtClean="0"/>
          </a:p>
          <a:p>
            <a:r>
              <a:rPr kumimoji="1" lang="ja-JP" altLang="en-US" dirty="0" smtClean="0"/>
              <a:t>月の表側は、低いところで約</a:t>
            </a:r>
            <a:r>
              <a:rPr kumimoji="1" lang="en-US" altLang="ja-JP" dirty="0" smtClean="0"/>
              <a:t>-3000m</a:t>
            </a:r>
            <a:r>
              <a:rPr kumimoji="1" lang="ja-JP" altLang="en-US" dirty="0" err="1" smtClean="0"/>
              <a:t>、</a:t>
            </a:r>
            <a:r>
              <a:rPr kumimoji="1" lang="ja-JP" altLang="en-US" dirty="0" smtClean="0"/>
              <a:t>高いところで約</a:t>
            </a:r>
            <a:r>
              <a:rPr kumimoji="1" lang="en-US" altLang="ja-JP" dirty="0" smtClean="0"/>
              <a:t>3000m</a:t>
            </a:r>
            <a:r>
              <a:rPr kumimoji="1" lang="ja-JP" altLang="en-US" dirty="0" smtClean="0"/>
              <a:t>ですが、裏側では、約</a:t>
            </a:r>
            <a:r>
              <a:rPr kumimoji="1" lang="en-US" altLang="ja-JP" dirty="0" smtClean="0"/>
              <a:t>-9000m</a:t>
            </a:r>
            <a:r>
              <a:rPr kumimoji="1" lang="ja-JP" altLang="en-US" dirty="0" smtClean="0"/>
              <a:t>から約</a:t>
            </a:r>
            <a:r>
              <a:rPr kumimoji="1" lang="en-US" altLang="ja-JP" dirty="0" smtClean="0"/>
              <a:t>11000m</a:t>
            </a:r>
            <a:r>
              <a:rPr kumimoji="1" lang="ja-JP" altLang="en-US" dirty="0" smtClean="0"/>
              <a:t>までと、差が大きくなっています。</a:t>
            </a:r>
            <a:endParaRPr kumimoji="1" lang="en-US" altLang="ja-JP" dirty="0" smtClean="0"/>
          </a:p>
          <a:p>
            <a:pPr algn="l"/>
            <a:r>
              <a:rPr kumimoji="1" lang="ja-JP" altLang="en-US" dirty="0" smtClean="0"/>
              <a:t>月で一番高いところと一番低いところは、両方とも月の裏側にありました。</a:t>
            </a:r>
            <a:endParaRPr kumimoji="1" lang="en-US" altLang="ja-JP" dirty="0" smtClean="0"/>
          </a:p>
          <a:p>
            <a:pPr algn="l"/>
            <a:r>
              <a:rPr kumimoji="1" lang="ja-JP" altLang="en-US" dirty="0" smtClean="0"/>
              <a:t>　月の最低点</a:t>
            </a:r>
            <a:r>
              <a:rPr lang="ja-JP" altLang="en-US" dirty="0" smtClean="0"/>
              <a:t>（</a:t>
            </a:r>
            <a:r>
              <a:rPr lang="en-US" altLang="ja-JP" dirty="0" err="1" smtClean="0"/>
              <a:t>Antoniadi</a:t>
            </a:r>
            <a:r>
              <a:rPr lang="ja-JP" altLang="en-US" dirty="0" smtClean="0"/>
              <a:t>クレータの内部）</a:t>
            </a:r>
            <a:endParaRPr lang="en-US" altLang="ja-JP" dirty="0" smtClean="0"/>
          </a:p>
          <a:p>
            <a:pPr algn="l"/>
            <a:r>
              <a:rPr kumimoji="1" lang="ja-JP" altLang="en-US" dirty="0" smtClean="0"/>
              <a:t>　月の最高点</a:t>
            </a:r>
            <a:r>
              <a:rPr lang="ja-JP" altLang="en-US" dirty="0" smtClean="0"/>
              <a:t>（</a:t>
            </a:r>
            <a:r>
              <a:rPr lang="en-US" altLang="ja-JP" dirty="0" err="1" smtClean="0"/>
              <a:t>Dirichlet</a:t>
            </a:r>
            <a:r>
              <a:rPr lang="en-US" altLang="ja-JP" dirty="0" smtClean="0"/>
              <a:t>-Jackson</a:t>
            </a:r>
            <a:r>
              <a:rPr lang="ja-JP" altLang="en-US" dirty="0" smtClean="0"/>
              <a:t>盆地の南端）</a:t>
            </a:r>
            <a:endParaRPr lang="en-US" altLang="ja-JP" dirty="0" smtClean="0"/>
          </a:p>
          <a:p>
            <a:pPr algn="l"/>
            <a:r>
              <a:rPr kumimoji="1" lang="ja-JP" altLang="en-US" dirty="0" smtClean="0"/>
              <a:t>では、地球と比べて見ましょう。（→　次のスライドへ続く）</a:t>
            </a:r>
            <a:endParaRPr kumimoji="1" lang="en-US" altLang="ja-JP" dirty="0" smtClean="0"/>
          </a:p>
          <a:p>
            <a:pPr algn="l"/>
            <a:endParaRPr kumimoji="1" lang="en-US" altLang="ja-JP" dirty="0" smtClean="0"/>
          </a:p>
          <a:p>
            <a:pPr algn="l"/>
            <a:r>
              <a:rPr kumimoji="1" lang="en-US" altLang="ja-JP" dirty="0" smtClean="0"/>
              <a:t>※</a:t>
            </a:r>
            <a:r>
              <a:rPr kumimoji="1" lang="ja-JP" altLang="en-US" dirty="0" smtClean="0"/>
              <a:t>月の標高は、表面の凹凸の平均値を</a:t>
            </a:r>
            <a:r>
              <a:rPr kumimoji="1" lang="en-US" altLang="ja-JP" dirty="0" smtClean="0"/>
              <a:t>0m</a:t>
            </a:r>
            <a:r>
              <a:rPr kumimoji="1" lang="ja-JP" altLang="en-US" dirty="0" smtClean="0"/>
              <a:t>として表現します。海がないので、海抜の概念はありません。</a:t>
            </a:r>
            <a:endParaRPr kumimoji="1" lang="en-US" altLang="ja-JP" dirty="0" smtClean="0"/>
          </a:p>
          <a:p>
            <a:pPr algn="l"/>
            <a:endParaRPr kumimoji="1" lang="en-US" altLang="ja-JP" dirty="0" smtClean="0"/>
          </a:p>
          <a:p>
            <a:pPr algn="l"/>
            <a:endParaRPr kumimoji="1" lang="ja-JP" altLang="en-US" dirty="0" smtClean="0"/>
          </a:p>
          <a:p>
            <a:endParaRPr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36</a:t>
            </a:fld>
            <a:endParaRPr lang="en-US" altLang="ja-JP"/>
          </a:p>
        </p:txBody>
      </p:sp>
    </p:spTree>
    <p:extLst>
      <p:ext uri="{BB962C8B-B14F-4D97-AF65-F5344CB8AC3E}">
        <p14:creationId xmlns:p14="http://schemas.microsoft.com/office/powerpoint/2010/main" val="1403007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92500" lnSpcReduction="10000"/>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大きさに対する表面の凹凸の程度を、月と地球で比較して、類似点、相違点を確認させ、月への関心を高める。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・地球の最高点と最低点との標高差と、月のそれは、ほぼ同じ（いずれも約</a:t>
            </a:r>
            <a:r>
              <a:rPr kumimoji="1" lang="en-US" altLang="ja-JP" dirty="0" smtClean="0"/>
              <a:t>20000m</a:t>
            </a:r>
            <a:r>
              <a:rPr kumimoji="1" lang="ja-JP" altLang="en-US" dirty="0" smtClean="0"/>
              <a:t>）。</a:t>
            </a:r>
            <a:endParaRPr kumimoji="1" lang="en-US" altLang="ja-JP" dirty="0" smtClean="0"/>
          </a:p>
          <a:p>
            <a:r>
              <a:rPr kumimoji="1" lang="ja-JP" altLang="en-US" dirty="0" smtClean="0"/>
              <a:t>・しかし、地球の直径は、月の約</a:t>
            </a:r>
            <a:r>
              <a:rPr kumimoji="1" lang="en-US" altLang="ja-JP" dirty="0" smtClean="0"/>
              <a:t>3.7</a:t>
            </a:r>
            <a:r>
              <a:rPr kumimoji="1" lang="ja-JP" altLang="en-US" dirty="0" smtClean="0"/>
              <a:t>倍なので、大きさに対する表面の凹凸の程度は、月の方が大きい。</a:t>
            </a:r>
            <a:endParaRPr kumimoji="1" lang="en-US" altLang="ja-JP" dirty="0" smtClean="0"/>
          </a:p>
          <a:p>
            <a:r>
              <a:rPr kumimoji="1" lang="ja-JP" altLang="en-US" dirty="0" smtClean="0"/>
              <a:t>（</a:t>
            </a:r>
            <a:r>
              <a:rPr kumimoji="1" lang="en-US" altLang="ja-JP" dirty="0" smtClean="0"/>
              <a:t>※</a:t>
            </a:r>
            <a:r>
              <a:rPr kumimoji="1" lang="ja-JP" altLang="en-US" dirty="0" smtClean="0"/>
              <a:t>要因の</a:t>
            </a:r>
            <a:r>
              <a:rPr kumimoji="1" lang="en-US" altLang="ja-JP" dirty="0" smtClean="0"/>
              <a:t>1</a:t>
            </a:r>
            <a:r>
              <a:rPr kumimoji="1" lang="ja-JP" altLang="en-US" dirty="0" smtClean="0"/>
              <a:t>つは、地球では風化があるためといわれている。）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地球で一番高いところはどこでしょう？　その標高はどのくらいですか？　（スライドを隠して生徒に答えさせるとよい。正解はスライドの通り。）</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地球で一番低いところはどこでしょう？　その標高はどのくらいですか？　（スライドを隠して生徒に答えさせるとよい。正解はスライドの通り。）</a:t>
            </a:r>
            <a:endParaRPr kumimoji="1" lang="en-US" altLang="ja-JP" dirty="0" smtClean="0"/>
          </a:p>
          <a:p>
            <a:r>
              <a:rPr kumimoji="1" lang="ja-JP" altLang="en-US" dirty="0" smtClean="0"/>
              <a:t>一番高いところと一番低いところの差は何万</a:t>
            </a:r>
            <a:r>
              <a:rPr kumimoji="1" lang="en-US" altLang="ja-JP" dirty="0" smtClean="0"/>
              <a:t>m</a:t>
            </a:r>
            <a:r>
              <a:rPr kumimoji="1" lang="ja-JP" altLang="en-US" dirty="0" smtClean="0"/>
              <a:t>位でしょう？　　（スライドを隠して生徒に答えさせるとよい。正解はスライドの通り。）</a:t>
            </a:r>
            <a:endParaRPr kumimoji="1" lang="en-US" altLang="ja-JP" dirty="0" smtClean="0"/>
          </a:p>
          <a:p>
            <a:r>
              <a:rPr kumimoji="1" lang="ja-JP" altLang="en-US" dirty="0" smtClean="0"/>
              <a:t>前のスライドにあったように、月の一番高いところは約</a:t>
            </a:r>
            <a:r>
              <a:rPr kumimoji="1" lang="en-US" altLang="ja-JP" dirty="0" smtClean="0"/>
              <a:t>11000m</a:t>
            </a:r>
            <a:r>
              <a:rPr kumimoji="1" lang="ja-JP" altLang="en-US" dirty="0" err="1" smtClean="0"/>
              <a:t>、</a:t>
            </a:r>
            <a:r>
              <a:rPr kumimoji="1" lang="ja-JP" altLang="en-US" dirty="0" smtClean="0"/>
              <a:t>一番低いところは約</a:t>
            </a:r>
            <a:r>
              <a:rPr kumimoji="1" lang="en-US" altLang="ja-JP" dirty="0" smtClean="0"/>
              <a:t>-9000m</a:t>
            </a:r>
            <a:r>
              <a:rPr kumimoji="1" lang="ja-JP" altLang="en-US" dirty="0" smtClean="0"/>
              <a:t>でした。</a:t>
            </a:r>
            <a:endParaRPr kumimoji="1" lang="en-US" altLang="ja-JP" dirty="0" smtClean="0"/>
          </a:p>
          <a:p>
            <a:r>
              <a:rPr kumimoji="1" lang="ja-JP" altLang="en-US" dirty="0" smtClean="0"/>
              <a:t>その差は？　（生徒に答えさせるとよい。正解はスライドの通り。）</a:t>
            </a:r>
            <a:endParaRPr kumimoji="1" lang="en-US" altLang="ja-JP" dirty="0" smtClean="0"/>
          </a:p>
          <a:p>
            <a:r>
              <a:rPr kumimoji="1" lang="ja-JP" altLang="en-US" dirty="0" smtClean="0"/>
              <a:t>地球も月も、一番高いところと一番低いところの差は約</a:t>
            </a:r>
            <a:r>
              <a:rPr kumimoji="1" lang="en-US" altLang="ja-JP" dirty="0" smtClean="0"/>
              <a:t>2</a:t>
            </a:r>
            <a:r>
              <a:rPr kumimoji="1" lang="ja-JP" altLang="en-US" dirty="0" smtClean="0"/>
              <a:t>万</a:t>
            </a:r>
            <a:r>
              <a:rPr kumimoji="1" lang="en-US" altLang="ja-JP" dirty="0" smtClean="0"/>
              <a:t>m</a:t>
            </a:r>
            <a:r>
              <a:rPr kumimoji="1" lang="ja-JP" altLang="en-US" dirty="0" smtClean="0"/>
              <a:t>で同じですね。</a:t>
            </a:r>
            <a:endParaRPr kumimoji="1" lang="en-US" altLang="ja-JP" dirty="0" smtClean="0"/>
          </a:p>
          <a:p>
            <a:r>
              <a:rPr kumimoji="1" lang="ja-JP" altLang="en-US" dirty="0" smtClean="0"/>
              <a:t>でも、最初の方で確認したように、地球の大きさ（半径）は月の</a:t>
            </a:r>
            <a:r>
              <a:rPr kumimoji="1" lang="en-US" altLang="ja-JP" dirty="0" smtClean="0"/>
              <a:t>4</a:t>
            </a:r>
            <a:r>
              <a:rPr kumimoji="1" lang="ja-JP" altLang="en-US" dirty="0" smtClean="0"/>
              <a:t>倍近くあります。</a:t>
            </a:r>
            <a:endParaRPr kumimoji="1" lang="en-US" altLang="ja-JP" dirty="0" smtClean="0"/>
          </a:p>
          <a:p>
            <a:r>
              <a:rPr kumimoji="1" lang="ja-JP" altLang="en-US" dirty="0" smtClean="0"/>
              <a:t>ですから、全体の大きさに対しては、月の方がでこぼこが大きいということになりますね。</a:t>
            </a:r>
            <a:endParaRPr kumimoji="1" lang="en-US" altLang="ja-JP" dirty="0" smtClean="0"/>
          </a:p>
          <a:p>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37</a:t>
            </a:fld>
            <a:endParaRPr lang="en-US" altLang="ja-JP"/>
          </a:p>
        </p:txBody>
      </p:sp>
    </p:spTree>
    <p:extLst>
      <p:ext uri="{BB962C8B-B14F-4D97-AF65-F5344CB8AC3E}">
        <p14:creationId xmlns:p14="http://schemas.microsoft.com/office/powerpoint/2010/main" val="3589333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a:p>
            <a:r>
              <a:rPr kumimoji="1" lang="en-US" altLang="ja-JP" dirty="0" smtClean="0"/>
              <a:t>【</a:t>
            </a:r>
            <a:r>
              <a:rPr kumimoji="1" lang="ja-JP" altLang="en-US" dirty="0" smtClean="0"/>
              <a:t>操作</a:t>
            </a:r>
            <a:r>
              <a:rPr kumimoji="1" lang="en-US" altLang="ja-JP" dirty="0" smtClean="0"/>
              <a:t>】</a:t>
            </a:r>
          </a:p>
          <a:p>
            <a:r>
              <a:rPr kumimoji="1" lang="ja-JP" altLang="en-US" dirty="0" smtClean="0"/>
              <a:t>このスライドでは関東平野、次のスライドでは北海道との比較を行えるので、適宜選択してお使いください。</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月のクレータの大きさを日本と比較して実感させ、月への関心を高める。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・月のクレータ（ティコクレータ）の大きさを、地球上のなじみのある場所との比較で説明する。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ティコクレータは直径約</a:t>
            </a:r>
            <a:r>
              <a:rPr kumimoji="1" lang="en-US" altLang="ja-JP" dirty="0" smtClean="0"/>
              <a:t>84km</a:t>
            </a:r>
            <a:r>
              <a:rPr kumimoji="1" lang="ja-JP" altLang="en-US" dirty="0" smtClean="0"/>
              <a:t>です。</a:t>
            </a:r>
            <a:endParaRPr kumimoji="1" lang="en-US" altLang="ja-JP" dirty="0" smtClean="0"/>
          </a:p>
          <a:p>
            <a:r>
              <a:rPr kumimoji="1" lang="ja-JP" altLang="en-US" dirty="0" smtClean="0"/>
              <a:t>関東平野と重ねて大きさを比べてみましょう。</a:t>
            </a:r>
          </a:p>
          <a:p>
            <a:endParaRPr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38</a:t>
            </a:fld>
            <a:endParaRPr lang="en-US" altLang="ja-JP"/>
          </a:p>
        </p:txBody>
      </p:sp>
    </p:spTree>
    <p:extLst>
      <p:ext uri="{BB962C8B-B14F-4D97-AF65-F5344CB8AC3E}">
        <p14:creationId xmlns:p14="http://schemas.microsoft.com/office/powerpoint/2010/main" val="16688668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月のクレータの大きさを日本と比較して実感させ、月への関心を高める。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・月のクレータ（ティコクレータ）の大きさを、地球上のなじみのある場所との比較で説明する。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ティコクレータは直径約</a:t>
            </a:r>
            <a:r>
              <a:rPr kumimoji="1" lang="en-US" altLang="ja-JP" dirty="0" smtClean="0"/>
              <a:t>84km</a:t>
            </a:r>
            <a:r>
              <a:rPr kumimoji="1" lang="ja-JP" altLang="en-US" dirty="0" smtClean="0"/>
              <a:t>です。</a:t>
            </a:r>
            <a:endParaRPr kumimoji="1" lang="en-US" altLang="ja-JP" dirty="0" smtClean="0"/>
          </a:p>
          <a:p>
            <a:r>
              <a:rPr kumimoji="1" lang="ja-JP" altLang="en-US" dirty="0" smtClean="0"/>
              <a:t>北海道と重ねて大きさを比べて見ましょう。</a:t>
            </a:r>
            <a:endParaRPr kumimoji="1" lang="en-US" altLang="ja-JP" dirty="0" smtClean="0"/>
          </a:p>
        </p:txBody>
      </p:sp>
      <p:sp>
        <p:nvSpPr>
          <p:cNvPr id="4" name="スライド番号プレースホルダ 3"/>
          <p:cNvSpPr>
            <a:spLocks noGrp="1"/>
          </p:cNvSpPr>
          <p:nvPr>
            <p:ph type="sldNum" sz="quarter" idx="10"/>
          </p:nvPr>
        </p:nvSpPr>
        <p:spPr/>
        <p:txBody>
          <a:bodyPr/>
          <a:lstStyle/>
          <a:p>
            <a:fld id="{58945552-8787-A84B-A0C5-13A4A1A4A37A}"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1219764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　次のスライドへの橋渡し</a:t>
            </a:r>
          </a:p>
          <a:p>
            <a:endParaRPr kumimoji="1" lang="ja-JP" altLang="en-US"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　省略</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「かぐや」が行ってきた月はどんなところでしょう？　</a:t>
            </a:r>
            <a:r>
              <a:rPr kumimoji="1" lang="en-US" altLang="ja-JP" dirty="0" smtClean="0"/>
              <a:t>…..</a:t>
            </a:r>
            <a:r>
              <a:rPr kumimoji="1" lang="ja-JP" altLang="en-US" dirty="0" smtClean="0"/>
              <a:t>ということを、皆さんと一緒に考えてみたいと思います。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4</a:t>
            </a:fld>
            <a:endParaRPr lang="en-US" altLang="ja-JP"/>
          </a:p>
        </p:txBody>
      </p:sp>
    </p:spTree>
    <p:extLst>
      <p:ext uri="{BB962C8B-B14F-4D97-AF65-F5344CB8AC3E}">
        <p14:creationId xmlns:p14="http://schemas.microsoft.com/office/powerpoint/2010/main" val="2822978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月のクレータの中央丘の大きさを日本の山と比較して実感させ、月への関心を高める。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・月のクレータ（ティコクレータ）の中央丘の高さを、地球上のなじみのある場所（富士山）との比較で説明する。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ティコクレータの中央丘の高さは約</a:t>
            </a:r>
            <a:r>
              <a:rPr kumimoji="1" lang="en-US" altLang="ja-JP" dirty="0" smtClean="0"/>
              <a:t>2500m</a:t>
            </a:r>
            <a:r>
              <a:rPr kumimoji="1" lang="ja-JP" altLang="en-US" dirty="0" smtClean="0"/>
              <a:t>です。</a:t>
            </a:r>
            <a:endParaRPr kumimoji="1" lang="en-US" altLang="ja-JP" dirty="0" smtClean="0"/>
          </a:p>
          <a:p>
            <a:r>
              <a:rPr kumimoji="1" lang="ja-JP" altLang="en-US" dirty="0" smtClean="0"/>
              <a:t>次のスライドの富士山と比較してみましょう。</a:t>
            </a:r>
            <a:endParaRPr kumimoji="1" lang="en-US" altLang="ja-JP" dirty="0" smtClean="0"/>
          </a:p>
          <a:p>
            <a:endParaRPr kumimoji="1" lang="en-US" altLang="ja-JP" dirty="0" smtClean="0"/>
          </a:p>
          <a:p>
            <a:r>
              <a:rPr kumimoji="1" lang="en-US" altLang="ja-JP" dirty="0" smtClean="0"/>
              <a:t>※</a:t>
            </a:r>
            <a:r>
              <a:rPr kumimoji="1" lang="ja-JP" altLang="en-US" dirty="0" smtClean="0"/>
              <a:t>表示上の縮尺は合わせてありません。</a:t>
            </a:r>
            <a:endParaRPr kumimoji="1" lang="en-US" altLang="ja-JP" dirty="0" smtClean="0"/>
          </a:p>
          <a:p>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40</a:t>
            </a:fld>
            <a:endParaRPr lang="en-US" altLang="ja-JP"/>
          </a:p>
        </p:txBody>
      </p:sp>
    </p:spTree>
    <p:extLst>
      <p:ext uri="{BB962C8B-B14F-4D97-AF65-F5344CB8AC3E}">
        <p14:creationId xmlns:p14="http://schemas.microsoft.com/office/powerpoint/2010/main" val="3041932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前のスライドと一緒にお使いください。</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月のクレータの中央丘の大きさを日本の山と比較して実感させ、月への関心を高める。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・月のクレータ（ティコクレータ）の中央丘の高さを、地球上のなじみのある場所（富士山）との比較で説明する。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富士山の高さは</a:t>
            </a:r>
            <a:r>
              <a:rPr kumimoji="1" lang="en-US" altLang="ja-JP" dirty="0" smtClean="0"/>
              <a:t>3776m</a:t>
            </a:r>
            <a:r>
              <a:rPr kumimoji="1" lang="ja-JP" altLang="en-US" dirty="0" smtClean="0"/>
              <a:t>です。</a:t>
            </a:r>
            <a:endParaRPr kumimoji="1" lang="en-US" altLang="ja-JP" dirty="0" smtClean="0"/>
          </a:p>
          <a:p>
            <a:r>
              <a:rPr kumimoji="1" lang="ja-JP" altLang="en-US" dirty="0" smtClean="0"/>
              <a:t>ティコクレータの中央丘と比較してみましょう。</a:t>
            </a:r>
            <a:endParaRPr kumimoji="1" lang="en-US" altLang="ja-JP" dirty="0" smtClean="0"/>
          </a:p>
          <a:p>
            <a:endParaRPr kumimoji="1" lang="en-US" altLang="ja-JP" dirty="0" smtClean="0"/>
          </a:p>
          <a:p>
            <a:r>
              <a:rPr kumimoji="1" lang="en-US" altLang="ja-JP" dirty="0" smtClean="0"/>
              <a:t>※</a:t>
            </a:r>
            <a:r>
              <a:rPr kumimoji="1" lang="ja-JP" altLang="en-US" dirty="0" smtClean="0"/>
              <a:t>表示上の縮尺は合わせてありません。</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41</a:t>
            </a:fld>
            <a:endParaRPr lang="en-US" altLang="ja-JP"/>
          </a:p>
        </p:txBody>
      </p:sp>
    </p:spTree>
    <p:extLst>
      <p:ext uri="{BB962C8B-B14F-4D97-AF65-F5344CB8AC3E}">
        <p14:creationId xmlns:p14="http://schemas.microsoft.com/office/powerpoint/2010/main" val="559716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lnSpcReduction="10000"/>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日本の人工衛星「かぐや」の成果を紹介し、月探査や科学技術全般への興味を持たせる。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・（再掲）月の表面は、大まかに、「海」と呼ばれる平坦で黒っぽい地形と、「高地」と呼ばれる起伏の激しい白っぽい地形に分けられる。</a:t>
            </a:r>
            <a:endParaRPr kumimoji="1" lang="en-US" altLang="ja-JP" dirty="0" smtClean="0"/>
          </a:p>
          <a:p>
            <a:r>
              <a:rPr kumimoji="1" lang="ja-JP" altLang="en-US" dirty="0" smtClean="0"/>
              <a:t>・黒っぽいところは黒っぽい石で、白っぽいところは白っぽい石でできており、その組成もわかっている。</a:t>
            </a:r>
            <a:endParaRPr kumimoji="1" lang="en-US" altLang="ja-JP" dirty="0" smtClean="0"/>
          </a:p>
          <a:p>
            <a:r>
              <a:rPr kumimoji="1" lang="ja-JP" altLang="en-US" dirty="0" smtClean="0"/>
              <a:t>・以上は「かぐや」の観測以前に分かっていたことで、月全球の組成を「かぐや」が調べた。（→次の</a:t>
            </a:r>
            <a:r>
              <a:rPr kumimoji="1" lang="en-US" altLang="ja-JP" dirty="0" smtClean="0"/>
              <a:t>3</a:t>
            </a:r>
            <a:r>
              <a:rPr kumimoji="1" lang="ja-JP" altLang="en-US" dirty="0" smtClean="0"/>
              <a:t>枚のスライドへつながる）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月にはうさぎの模様がありますが、それは黒っぽくて「海」と呼ばれる場所でしたね。</a:t>
            </a:r>
            <a:endParaRPr kumimoji="1" lang="en-US" altLang="ja-JP" dirty="0" smtClean="0"/>
          </a:p>
          <a:p>
            <a:r>
              <a:rPr kumimoji="1" lang="ja-JP" altLang="en-US" dirty="0" smtClean="0"/>
              <a:t>月の黒っぽいところは黒っぽい石で、白っぽいところは白っぽい石でできています。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これは、</a:t>
            </a:r>
            <a:r>
              <a:rPr kumimoji="1" lang="en-US" altLang="ja-JP" dirty="0" smtClean="0"/>
              <a:t>1969</a:t>
            </a:r>
            <a:r>
              <a:rPr kumimoji="1" lang="ja-JP" altLang="en-US" dirty="0" smtClean="0"/>
              <a:t>年から数年の間に、</a:t>
            </a:r>
            <a:r>
              <a:rPr kumimoji="1" lang="ja-JP" altLang="en-US" sz="1200" kern="1200" dirty="0" smtClean="0">
                <a:solidFill>
                  <a:schemeClr val="tx1"/>
                </a:solidFill>
                <a:effectLst/>
                <a:latin typeface="+mn-ea"/>
                <a:ea typeface="ＭＳ Ｐ明朝" pitchFamily="18" charset="-128"/>
                <a:cs typeface="ＭＳ Ｐ明朝" pitchFamily="-1" charset="-128"/>
              </a:rPr>
              <a:t>アポロ宇宙飛行士が月から持って帰ってきた石によって確かめられました。</a:t>
            </a:r>
            <a:endParaRPr kumimoji="1" lang="en-US" altLang="ja-JP" sz="1200" kern="1200" dirty="0" smtClean="0">
              <a:solidFill>
                <a:schemeClr val="tx1"/>
              </a:solidFill>
              <a:effectLst/>
              <a:latin typeface="+mn-ea"/>
              <a:ea typeface="ＭＳ Ｐ明朝" pitchFamily="18" charset="-128"/>
              <a:cs typeface="ＭＳ Ｐ明朝" pitchFamily="-1"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黒っぽい石や白っぽい石を分析して、それぞれ何でできているのかも確かめられました。</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月全体の黒っぽいところや白っぽいところも、同じようにできているのかを、「かぐや」が調べています。（→次のスライドへ）</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42</a:t>
            </a:fld>
            <a:endParaRPr lang="en-US" altLang="ja-JP"/>
          </a:p>
        </p:txBody>
      </p:sp>
    </p:spTree>
    <p:extLst>
      <p:ext uri="{BB962C8B-B14F-4D97-AF65-F5344CB8AC3E}">
        <p14:creationId xmlns:p14="http://schemas.microsoft.com/office/powerpoint/2010/main" val="1783817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日本の人工衛星「かぐや」の成果を紹介し、月探査や科学技術全般への興味を持たせる。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・月全球の鉄の分布。「海」に多く、「高地」に少ない。</a:t>
            </a:r>
            <a:endParaRPr kumimoji="1" lang="en-US" altLang="ja-JP" dirty="0" smtClean="0"/>
          </a:p>
          <a:p>
            <a:r>
              <a:rPr kumimoji="1" lang="ja-JP" altLang="en-US" dirty="0" smtClean="0"/>
              <a:t>・将来、月を利用する場合の参考情報となる（資源としての利用を考える意見もある）。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上は、月の表面の鉄（正確には酸化鉄</a:t>
            </a:r>
            <a:r>
              <a:rPr kumimoji="1" lang="en-US" altLang="ja-JP" dirty="0" smtClean="0"/>
              <a:t>FeO2</a:t>
            </a:r>
            <a:r>
              <a:rPr kumimoji="1" lang="ja-JP" altLang="en-US" dirty="0" smtClean="0"/>
              <a:t>）の分布です。</a:t>
            </a:r>
            <a:endParaRPr kumimoji="1" lang="en-US" altLang="ja-JP" dirty="0" smtClean="0"/>
          </a:p>
          <a:p>
            <a:r>
              <a:rPr kumimoji="1" lang="ja-JP" altLang="en-US" dirty="0" smtClean="0"/>
              <a:t>下は、これまで見てきたのと同じ、月の表面の写真です。</a:t>
            </a:r>
            <a:endParaRPr kumimoji="1" lang="en-US" altLang="ja-JP" dirty="0" smtClean="0"/>
          </a:p>
          <a:p>
            <a:r>
              <a:rPr kumimoji="1" lang="ja-JP" altLang="en-US" dirty="0" smtClean="0"/>
              <a:t>鉄は、黒っぽいところつまり「海」で多く、白っぽいところつまり「高地」では少ないことが分かります。</a:t>
            </a:r>
            <a:endParaRPr kumimoji="1" lang="en-US" altLang="ja-JP" dirty="0" smtClean="0"/>
          </a:p>
          <a:p>
            <a:endParaRPr kumimoji="1" lang="ja-JP" altLang="en-US" dirty="0" smtClean="0"/>
          </a:p>
          <a:p>
            <a:r>
              <a:rPr kumimoji="1" lang="en-US" altLang="ja-JP" dirty="0" smtClean="0"/>
              <a:t>※</a:t>
            </a:r>
            <a:r>
              <a:rPr kumimoji="1" lang="ja-JP" altLang="en-US" dirty="0" smtClean="0"/>
              <a:t>鉄、トリウム、ウランは、いずれも重い元素です。</a:t>
            </a:r>
            <a:endParaRPr kumimoji="1" lang="en-US" altLang="ja-JP" dirty="0" smtClean="0"/>
          </a:p>
          <a:p>
            <a:r>
              <a:rPr kumimoji="1" lang="en-US" altLang="ja-JP" dirty="0" smtClean="0"/>
              <a:t>※</a:t>
            </a:r>
            <a:r>
              <a:rPr kumimoji="1" lang="ja-JP" altLang="en-US" dirty="0" smtClean="0"/>
              <a:t>鉄の画像と、トリウム・ウランの画像は、左右方向の位置が異なります。</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43</a:t>
            </a:fld>
            <a:endParaRPr lang="en-US" altLang="ja-JP"/>
          </a:p>
        </p:txBody>
      </p:sp>
    </p:spTree>
    <p:extLst>
      <p:ext uri="{BB962C8B-B14F-4D97-AF65-F5344CB8AC3E}">
        <p14:creationId xmlns:p14="http://schemas.microsoft.com/office/powerpoint/2010/main" val="26912569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日本の人工衛星「かぐや」の成果を紹介し、月探査や科学技術全般への興味を持たせる。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・月全球のトリウムの分布。「海」に多く、「高地」に少ない。</a:t>
            </a:r>
          </a:p>
          <a:p>
            <a:r>
              <a:rPr kumimoji="1" lang="ja-JP" altLang="en-US" dirty="0" smtClean="0"/>
              <a:t>・トリウムは、月の地殻を作ったと考えられるマグマから最初に晶出する鉱物にはあまり含まれないため、トリウム濃度の低い地殻が古い地殻ではないかと考えられている。このため、トリウム元素の分布を調べることで、月の形成過程について情報を得る事ができる。</a:t>
            </a:r>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トリウムは、月の黒っぽいところつまり「海」で多く、白っぽいところつまり「高地」では少なくなっています。</a:t>
            </a:r>
            <a:endParaRPr kumimoji="1" lang="en-US" altLang="ja-JP" dirty="0" smtClean="0"/>
          </a:p>
          <a:p>
            <a:endParaRPr kumimoji="1" lang="en-US" altLang="ja-JP" dirty="0" smtClean="0"/>
          </a:p>
          <a:p>
            <a:r>
              <a:rPr kumimoji="1" lang="en-US" altLang="ja-JP" dirty="0" smtClean="0"/>
              <a:t>※</a:t>
            </a:r>
            <a:r>
              <a:rPr kumimoji="1" lang="ja-JP" altLang="en-US" dirty="0" smtClean="0"/>
              <a:t>鉄、トリウム、ウランは、いずれも重い元素です。</a:t>
            </a:r>
            <a:endParaRPr kumimoji="1" lang="en-US" altLang="ja-JP" dirty="0" smtClean="0"/>
          </a:p>
          <a:p>
            <a:r>
              <a:rPr kumimoji="1" lang="en-US" altLang="ja-JP" dirty="0" smtClean="0"/>
              <a:t>※</a:t>
            </a:r>
            <a:r>
              <a:rPr kumimoji="1" lang="ja-JP" altLang="en-US" dirty="0" smtClean="0"/>
              <a:t>鉄の画像と、トリウム・ウランの画像は、左右方向の位置が異なります。</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44</a:t>
            </a:fld>
            <a:endParaRPr lang="en-US" altLang="ja-JP"/>
          </a:p>
        </p:txBody>
      </p:sp>
    </p:spTree>
    <p:extLst>
      <p:ext uri="{BB962C8B-B14F-4D97-AF65-F5344CB8AC3E}">
        <p14:creationId xmlns:p14="http://schemas.microsoft.com/office/powerpoint/2010/main" val="6951979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日本の人工衛星「かぐや」の成果を紹介し、月探査や科学技術全般への興味を持たせる。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・月全球のウランの分布。「海」に多く、「高地」に少ない。</a:t>
            </a:r>
          </a:p>
          <a:p>
            <a:r>
              <a:rPr kumimoji="1" lang="ja-JP" altLang="en-US" dirty="0" smtClean="0"/>
              <a:t>・トリウムと同様に、マグマから最初に晶出する鉱物にはあまり含まれないため、ウランの分布を調べる事で、月の形成過程についての情報を得る事ができる。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ウランは、月の黒っぽいところつまり「海」で多く、白っぽいところつまり「高地」では少なくなっています。</a:t>
            </a:r>
            <a:endParaRPr kumimoji="1" lang="en-US" altLang="ja-JP" dirty="0" smtClean="0"/>
          </a:p>
          <a:p>
            <a:endParaRPr kumimoji="1" lang="en-US" altLang="ja-JP" dirty="0" smtClean="0"/>
          </a:p>
          <a:p>
            <a:r>
              <a:rPr kumimoji="1" lang="en-US" altLang="ja-JP" dirty="0" smtClean="0"/>
              <a:t>※</a:t>
            </a:r>
            <a:r>
              <a:rPr kumimoji="1" lang="ja-JP" altLang="en-US" dirty="0" smtClean="0"/>
              <a:t>鉄、トリウム、ウランは、いずれも重い元素です。</a:t>
            </a:r>
            <a:endParaRPr kumimoji="1" lang="en-US" altLang="ja-JP" dirty="0" smtClean="0"/>
          </a:p>
          <a:p>
            <a:r>
              <a:rPr kumimoji="1" lang="en-US" altLang="ja-JP" dirty="0" smtClean="0"/>
              <a:t>※</a:t>
            </a:r>
            <a:r>
              <a:rPr kumimoji="1" lang="ja-JP" altLang="en-US" dirty="0" smtClean="0"/>
              <a:t>鉄の画像と、トリウム・ウランの画像は、左右方向の位置が異なります。</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45</a:t>
            </a:fld>
            <a:endParaRPr lang="en-US" altLang="ja-JP"/>
          </a:p>
        </p:txBody>
      </p:sp>
    </p:spTree>
    <p:extLst>
      <p:ext uri="{BB962C8B-B14F-4D97-AF65-F5344CB8AC3E}">
        <p14:creationId xmlns:p14="http://schemas.microsoft.com/office/powerpoint/2010/main" val="37567772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　次のスライドへの橋渡し</a:t>
            </a:r>
          </a:p>
          <a:p>
            <a:endParaRPr kumimoji="1" lang="ja-JP" altLang="en-US"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　省略</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月の地形と組成について、「かぐや」の調べた結果を見てきました。</a:t>
            </a:r>
            <a:endParaRPr kumimoji="1" lang="en-US" altLang="ja-JP" dirty="0" smtClean="0"/>
          </a:p>
          <a:p>
            <a:r>
              <a:rPr kumimoji="1" lang="ja-JP" altLang="en-US" dirty="0" smtClean="0"/>
              <a:t>ここでは、月の環境について見てみましょう。</a:t>
            </a:r>
            <a:endParaRPr kumimoji="1" lang="en-US" altLang="ja-JP" dirty="0" smtClean="0"/>
          </a:p>
          <a:p>
            <a:endParaRPr kumimoji="1" lang="ja-JP" altLang="en-US"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46</a:t>
            </a:fld>
            <a:endParaRPr lang="en-US" altLang="ja-JP"/>
          </a:p>
        </p:txBody>
      </p:sp>
    </p:spTree>
    <p:extLst>
      <p:ext uri="{BB962C8B-B14F-4D97-AF65-F5344CB8AC3E}">
        <p14:creationId xmlns:p14="http://schemas.microsoft.com/office/powerpoint/2010/main" val="4156763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日本の人工衛星「かぐや」の成果を紹介し、月探査や科学技術全般への興味を持たせる。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・月全球の重力異常の分布。</a:t>
            </a:r>
            <a:endParaRPr kumimoji="1" lang="en-US" altLang="ja-JP" dirty="0" smtClean="0"/>
          </a:p>
          <a:p>
            <a:r>
              <a:rPr kumimoji="1" lang="ja-JP" altLang="en-US" dirty="0" smtClean="0"/>
              <a:t>・月の表側に正の重力異常（→地下に周囲よりも重い物質があると考えられる）、裏側に負の重力異常（→地下に周囲よりも軽い物質があると考えられる）が多い。</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このように詳細な重力異常の分布を、月全球で観測したのは、「かぐや」が初めてです。</a:t>
            </a:r>
            <a:endParaRPr kumimoji="1" lang="en-US" altLang="ja-JP" dirty="0" smtClean="0"/>
          </a:p>
          <a:p>
            <a:r>
              <a:rPr kumimoji="1" lang="ja-JP" altLang="en-US" dirty="0" smtClean="0"/>
              <a:t>「かぐや」は、</a:t>
            </a:r>
            <a:r>
              <a:rPr kumimoji="1" lang="en-US" altLang="ja-JP" dirty="0" smtClean="0"/>
              <a:t>2</a:t>
            </a:r>
            <a:r>
              <a:rPr kumimoji="1" lang="ja-JP" altLang="en-US" dirty="0" err="1" smtClean="0"/>
              <a:t>つの</a:t>
            </a:r>
            <a:r>
              <a:rPr kumimoji="1" lang="ja-JP" altLang="en-US" dirty="0" smtClean="0"/>
              <a:t>子衛星と協力して月の周りを回りながら電波を中継し地球に送信したので、月の裏側の詳細な情報が得られました。</a:t>
            </a:r>
            <a:endParaRPr kumimoji="1" lang="en-US" altLang="ja-JP" dirty="0" smtClean="0"/>
          </a:p>
          <a:p>
            <a:r>
              <a:rPr kumimoji="1" lang="ja-JP" altLang="en-US" dirty="0" smtClean="0"/>
              <a:t>表面を撮影した写真では月の表面のことしか分かりませんが、重力異常には地下に関する情報が含まれているので、重力異常を調べることにより、地下の様子を推測することができます。</a:t>
            </a:r>
            <a:endParaRPr kumimoji="1" lang="en-US" altLang="ja-JP" dirty="0" smtClean="0"/>
          </a:p>
          <a:p>
            <a:endParaRPr kumimoji="1" lang="en-US" altLang="ja-JP" dirty="0" smtClean="0"/>
          </a:p>
          <a:p>
            <a:endParaRPr kumimoji="1" lang="en-US" altLang="ja-JP" dirty="0" smtClean="0"/>
          </a:p>
          <a:p>
            <a:endParaRPr kumimoji="1" lang="en-US" altLang="ja-JP" dirty="0" smtClean="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47</a:t>
            </a:fld>
            <a:endParaRPr lang="en-US" altLang="ja-JP"/>
          </a:p>
        </p:txBody>
      </p:sp>
    </p:spTree>
    <p:extLst>
      <p:ext uri="{BB962C8B-B14F-4D97-AF65-F5344CB8AC3E}">
        <p14:creationId xmlns:p14="http://schemas.microsoft.com/office/powerpoint/2010/main" val="176426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日本の人工衛星「かぐや」の成果を紹介し、月探査や科学技術全般への興味を持たせる。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・「かぐや」に搭載された、プラズマ観測装置（</a:t>
            </a:r>
            <a:r>
              <a:rPr kumimoji="1" lang="en-US" altLang="ja-JP" dirty="0" smtClean="0"/>
              <a:t>PACE</a:t>
            </a:r>
            <a:r>
              <a:rPr kumimoji="1" lang="ja-JP" altLang="en-US" dirty="0" smtClean="0"/>
              <a:t>）による観測結果。</a:t>
            </a:r>
            <a:endParaRPr kumimoji="1" lang="en-US" altLang="ja-JP" dirty="0" smtClean="0"/>
          </a:p>
          <a:p>
            <a:r>
              <a:rPr kumimoji="1" lang="ja-JP" altLang="en-US" dirty="0" smtClean="0"/>
              <a:t>・月周辺の太陽風に含まれるイオンの量を表している。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「かぐや」に搭載された、プラズマ観測装置（</a:t>
            </a:r>
            <a:r>
              <a:rPr kumimoji="1" lang="en-US" altLang="ja-JP" dirty="0" smtClean="0"/>
              <a:t>PACE</a:t>
            </a:r>
            <a:r>
              <a:rPr kumimoji="1" lang="ja-JP" altLang="en-US" dirty="0" smtClean="0"/>
              <a:t>）による観測結果です。</a:t>
            </a:r>
            <a:endParaRPr kumimoji="1" lang="en-US" altLang="ja-JP" dirty="0" smtClean="0"/>
          </a:p>
          <a:p>
            <a:r>
              <a:rPr kumimoji="1" lang="ja-JP" altLang="en-US" dirty="0" smtClean="0"/>
              <a:t>月周辺の太陽風に含まれるイオンの量を表しています。</a:t>
            </a:r>
            <a:endParaRPr kumimoji="1" lang="en-US" altLang="ja-JP" dirty="0" smtClean="0"/>
          </a:p>
          <a:p>
            <a:r>
              <a:rPr kumimoji="1" lang="ja-JP" altLang="en-US" dirty="0" smtClean="0"/>
              <a:t>月の地形や地下のことだけではなく、このように表面付近の環境の観測も行っています。</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48</a:t>
            </a:fld>
            <a:endParaRPr lang="en-US" altLang="ja-JP"/>
          </a:p>
        </p:txBody>
      </p:sp>
    </p:spTree>
    <p:extLst>
      <p:ext uri="{BB962C8B-B14F-4D97-AF65-F5344CB8AC3E}">
        <p14:creationId xmlns:p14="http://schemas.microsoft.com/office/powerpoint/2010/main" val="41906307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日本の人工衛星「かぐや」の成果を紹介し、月探査や科学技術全般への興味を持たせる。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・「かぐや」のデータを利用した鳥瞰図の利用例。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lang="ja-JP" altLang="en-US" dirty="0" smtClean="0"/>
              <a:t>地形カメラのデータからは、視点を自由に変えた</a:t>
            </a:r>
            <a:r>
              <a:rPr lang="en-US" altLang="ja-JP" dirty="0" smtClean="0"/>
              <a:t>3</a:t>
            </a:r>
            <a:r>
              <a:rPr lang="ja-JP" altLang="en-US" dirty="0" smtClean="0"/>
              <a:t>次元画像を作成することができます。図は、アポロ</a:t>
            </a:r>
            <a:r>
              <a:rPr lang="en-US" altLang="ja-JP" dirty="0" smtClean="0"/>
              <a:t>15</a:t>
            </a:r>
            <a:r>
              <a:rPr lang="ja-JP" altLang="en-US" dirty="0" smtClean="0"/>
              <a:t>号の宇宙飛行士が撮影した写真（右）と同じ風景を地形カメラの立体視画像から作成したものです（左）。地形カメラの立体視画像では、宇宙飛行士の撮った写真に写っている小さな岩塊や月面車などの小さいものは再現されていませんが、遠方の山々の形や丘のようななだらかな地形はほぼ忠実に表現されており、地形カメラの観測精度が高いことがよくわかります。</a:t>
            </a:r>
            <a:endParaRPr lang="en-US" altLang="ja-JP" dirty="0" smtClean="0"/>
          </a:p>
          <a:p>
            <a:endParaRPr lang="en-US" altLang="ja-JP" dirty="0" smtClean="0"/>
          </a:p>
          <a:p>
            <a:r>
              <a:rPr lang="en-US" altLang="ja-JP" dirty="0" smtClean="0"/>
              <a:t>※</a:t>
            </a:r>
            <a:r>
              <a:rPr lang="ja-JP" altLang="en-US" dirty="0" smtClean="0"/>
              <a:t>アポロ疑惑（アポロ宇宙飛行士は月に着陸していないという見解）に対し、アポロ宇宙飛行士が撮影した写真が月のものであることは確からしいと説明する材料になり得ます。</a:t>
            </a:r>
            <a:endParaRPr lang="en-US" altLang="ja-JP" dirty="0" smtClean="0"/>
          </a:p>
          <a:p>
            <a:endParaRPr lang="en-US" altLang="ja-JP" dirty="0" smtClean="0"/>
          </a:p>
          <a:p>
            <a:endParaRPr lang="en-US" altLang="ja-JP"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49</a:t>
            </a:fld>
            <a:endParaRPr lang="en-US" altLang="ja-JP"/>
          </a:p>
        </p:txBody>
      </p:sp>
    </p:spTree>
    <p:extLst>
      <p:ext uri="{BB962C8B-B14F-4D97-AF65-F5344CB8AC3E}">
        <p14:creationId xmlns:p14="http://schemas.microsoft.com/office/powerpoint/2010/main" val="423406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最初は背景のみ表示される。</a:t>
            </a:r>
            <a:endParaRPr kumimoji="1" lang="en-US" altLang="ja-JP" dirty="0" smtClean="0"/>
          </a:p>
          <a:p>
            <a:r>
              <a:rPr kumimoji="1" lang="ja-JP" altLang="en-US" dirty="0" smtClean="0"/>
              <a:t>クリックしていくと、地球と月、その大きさ、月</a:t>
            </a:r>
            <a:r>
              <a:rPr kumimoji="1" lang="en-US" altLang="ja-JP" dirty="0" smtClean="0"/>
              <a:t>4</a:t>
            </a:r>
            <a:r>
              <a:rPr kumimoji="1" lang="ja-JP" altLang="en-US" dirty="0" smtClean="0"/>
              <a:t>つが順次表示される。</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r>
              <a:rPr kumimoji="1" lang="ja-JP" altLang="en-US" dirty="0" smtClean="0"/>
              <a:t>地上からは小さく見える月の大きさを、地球との比較により実感させる。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・地球と月の大きさ比較（月の</a:t>
            </a:r>
            <a:r>
              <a:rPr kumimoji="1" lang="en-US" altLang="ja-JP" dirty="0" smtClean="0"/>
              <a:t>3.7</a:t>
            </a:r>
            <a:r>
              <a:rPr kumimoji="1" lang="ja-JP" altLang="en-US" dirty="0" smtClean="0"/>
              <a:t>倍位が地球）</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地球の半径がだいたい</a:t>
            </a:r>
            <a:r>
              <a:rPr kumimoji="1" lang="en-US" altLang="ja-JP" dirty="0" smtClean="0"/>
              <a:t>6400km</a:t>
            </a:r>
            <a:r>
              <a:rPr kumimoji="1" lang="ja-JP" altLang="en-US" dirty="0" err="1" smtClean="0"/>
              <a:t>、</a:t>
            </a:r>
            <a:r>
              <a:rPr kumimoji="1" lang="ja-JP" altLang="en-US" dirty="0" smtClean="0"/>
              <a:t>月の半径は</a:t>
            </a:r>
            <a:r>
              <a:rPr kumimoji="1" lang="en-US" altLang="ja-JP" dirty="0" smtClean="0"/>
              <a:t>1740km</a:t>
            </a:r>
            <a:r>
              <a:rPr kumimoji="1" lang="ja-JP" altLang="en-US" dirty="0" smtClean="0"/>
              <a:t>なので、月を</a:t>
            </a:r>
            <a:r>
              <a:rPr kumimoji="1" lang="en-US" altLang="ja-JP" dirty="0" smtClean="0"/>
              <a:t>3</a:t>
            </a:r>
            <a:r>
              <a:rPr kumimoji="1" lang="ja-JP" altLang="en-US" dirty="0" smtClean="0"/>
              <a:t>つとちょっと並べた大きさと考えればいいです。</a:t>
            </a:r>
            <a:r>
              <a:rPr kumimoji="1" lang="en-US" altLang="ja-JP" dirty="0" smtClean="0"/>
              <a:t>4</a:t>
            </a:r>
            <a:r>
              <a:rPr kumimoji="1" lang="ja-JP" altLang="en-US" dirty="0" smtClean="0"/>
              <a:t>個並べると地球より大きくなります。</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1929F321-5A88-AE4D-849F-883CE2B4F51B}" type="slidenum">
              <a:rPr lang="en-US" altLang="ja-JP" smtClean="0"/>
              <a:pPr>
                <a:defRPr/>
              </a:pPr>
              <a:t>5</a:t>
            </a:fld>
            <a:endParaRPr lang="en-US" altLang="ja-JP"/>
          </a:p>
        </p:txBody>
      </p:sp>
    </p:spTree>
    <p:extLst>
      <p:ext uri="{BB962C8B-B14F-4D97-AF65-F5344CB8AC3E}">
        <p14:creationId xmlns:p14="http://schemas.microsoft.com/office/powerpoint/2010/main" val="37144094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制御落下の説明をした後で、「かぐや」が制御落下の直前まで観測していたデータから作成した動画を再生すると分かりやすい。</a:t>
            </a:r>
            <a:endParaRPr kumimoji="1" lang="en-US" altLang="ja-JP" dirty="0" smtClean="0"/>
          </a:p>
          <a:p>
            <a:r>
              <a:rPr kumimoji="1" lang="ja-JP" altLang="en-US" dirty="0" smtClean="0"/>
              <a:t>次の</a:t>
            </a:r>
            <a:r>
              <a:rPr kumimoji="1" lang="en-US" altLang="ja-JP" dirty="0" smtClean="0"/>
              <a:t>URL</a:t>
            </a:r>
            <a:r>
              <a:rPr kumimoji="1" lang="ja-JP" altLang="en-US" dirty="0" smtClean="0"/>
              <a:t>で表示可能。</a:t>
            </a:r>
            <a:endParaRPr kumimoji="1" lang="en-US" altLang="ja-JP" dirty="0" smtClean="0"/>
          </a:p>
          <a:p>
            <a:r>
              <a:rPr kumimoji="1" lang="en-US" altLang="ja-JP" dirty="0" smtClean="0"/>
              <a:t>http://wms.selene.darts.isas.jaxa.jp/selene_viewer/jpn/observation_mission/tc/037/tc_037_last_operation.html</a:t>
            </a:r>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日本の人工衛星「かぐや」の運用の締めくくりを紹介し、月探査や科学技術全般への興味を持たせる。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・「かぐや」の制御落下。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lang="ja-JP" altLang="en-US" dirty="0" smtClean="0"/>
              <a:t>「かぐや」は</a:t>
            </a:r>
            <a:r>
              <a:rPr lang="en-US" altLang="ja-JP" dirty="0" smtClean="0"/>
              <a:t>2007</a:t>
            </a:r>
            <a:r>
              <a:rPr lang="ja-JP" altLang="en-US" dirty="0" smtClean="0"/>
              <a:t>年</a:t>
            </a:r>
            <a:r>
              <a:rPr lang="en-US" altLang="ja-JP" dirty="0" smtClean="0"/>
              <a:t>9</a:t>
            </a:r>
            <a:r>
              <a:rPr lang="ja-JP" altLang="en-US" dirty="0" smtClean="0"/>
              <a:t>月</a:t>
            </a:r>
            <a:r>
              <a:rPr lang="en-US" altLang="ja-JP" dirty="0" smtClean="0"/>
              <a:t>15</a:t>
            </a:r>
            <a:r>
              <a:rPr lang="ja-JP" altLang="en-US" dirty="0" smtClean="0"/>
              <a:t>日に打ち上げられ、</a:t>
            </a:r>
            <a:r>
              <a:rPr lang="en-US" altLang="ja-JP" dirty="0" smtClean="0"/>
              <a:t>10</a:t>
            </a:r>
            <a:r>
              <a:rPr lang="ja-JP" altLang="en-US" dirty="0" smtClean="0"/>
              <a:t>月</a:t>
            </a:r>
            <a:r>
              <a:rPr lang="en-US" altLang="ja-JP" dirty="0" smtClean="0"/>
              <a:t>4</a:t>
            </a:r>
            <a:r>
              <a:rPr lang="ja-JP" altLang="en-US" dirty="0" smtClean="0"/>
              <a:t>日に月を回る軌道に投入されたのち、およそ一年半にわたって月の周りを回りながら数多くの観測を行いました。</a:t>
            </a:r>
          </a:p>
          <a:p>
            <a:r>
              <a:rPr lang="en-US" altLang="ja-JP" dirty="0" smtClean="0"/>
              <a:t>2009</a:t>
            </a:r>
            <a:r>
              <a:rPr lang="ja-JP" altLang="en-US" dirty="0" smtClean="0"/>
              <a:t>年</a:t>
            </a:r>
            <a:r>
              <a:rPr lang="en-US" altLang="ja-JP" dirty="0" smtClean="0"/>
              <a:t>6</a:t>
            </a:r>
            <a:r>
              <a:rPr lang="ja-JP" altLang="en-US" dirty="0" smtClean="0"/>
              <a:t>月</a:t>
            </a:r>
            <a:r>
              <a:rPr lang="en-US" altLang="ja-JP" dirty="0" smtClean="0"/>
              <a:t>11</a:t>
            </a:r>
            <a:r>
              <a:rPr lang="ja-JP" altLang="en-US" dirty="0" smtClean="0"/>
              <a:t>日、「かぐや」は月の裏側の南極に近い場所へ制御落下されました。次のスライドで落下地点の位置をご紹介します。</a:t>
            </a:r>
          </a:p>
          <a:p>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50</a:t>
            </a:fld>
            <a:endParaRPr lang="en-US" altLang="ja-JP"/>
          </a:p>
        </p:txBody>
      </p:sp>
    </p:spTree>
    <p:extLst>
      <p:ext uri="{BB962C8B-B14F-4D97-AF65-F5344CB8AC3E}">
        <p14:creationId xmlns:p14="http://schemas.microsoft.com/office/powerpoint/2010/main" val="24414675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r>
              <a:rPr kumimoji="1" lang="en-US" altLang="ja-JP" dirty="0" smtClean="0"/>
              <a:t>【</a:t>
            </a:r>
            <a:r>
              <a:rPr kumimoji="1" lang="ja-JP" altLang="en-US" dirty="0" smtClean="0"/>
              <a:t>ねらい</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日本の人工衛星「かぐや」の運用の締めくくりを紹介し、月探査や科学技術全般への興味を持たせる。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・月の南極付近に「かぐや」が制御落下されたこと。</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現在、「かぐや」は月の南極に近い、このあたり、地球からはちょっと見えない位置にいます。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929F321-5A88-AE4D-849F-883CE2B4F51B}" type="slidenum">
              <a:rPr lang="en-US" altLang="ja-JP" smtClean="0"/>
              <a:pPr>
                <a:defRPr/>
              </a:pPr>
              <a:t>51</a:t>
            </a:fld>
            <a:endParaRPr lang="en-US" altLang="ja-JP"/>
          </a:p>
        </p:txBody>
      </p:sp>
    </p:spTree>
    <p:extLst>
      <p:ext uri="{BB962C8B-B14F-4D97-AF65-F5344CB8AC3E}">
        <p14:creationId xmlns:p14="http://schemas.microsoft.com/office/powerpoint/2010/main" val="10955171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ねらい</a:t>
            </a:r>
            <a:r>
              <a:rPr kumimoji="1" lang="en-US" altLang="ja-JP" dirty="0" smtClean="0"/>
              <a:t>】</a:t>
            </a:r>
          </a:p>
          <a:p>
            <a:r>
              <a:rPr kumimoji="1" lang="ja-JP" altLang="en-US" dirty="0" smtClean="0"/>
              <a:t>省略</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省略</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「かぐや」の取得したデータを使って、今回ご紹介したのはごく一部ですが、沢山の科学成果があげられています。</a:t>
            </a:r>
          </a:p>
          <a:p>
            <a:r>
              <a:rPr kumimoji="1" lang="ja-JP" altLang="en-US" dirty="0" smtClean="0"/>
              <a:t>いまでも世界中で「かぐや」のデータを使った研究が続けられており、これからも新しい発見があると期待されています。</a:t>
            </a:r>
          </a:p>
          <a:p>
            <a:r>
              <a:rPr kumimoji="1" lang="ja-JP" altLang="en-US" dirty="0" smtClean="0"/>
              <a:t>次に月を見上げたときに、そこに、たくさんのデータを集めてくれた「かぐや」がいるんだな、と思って空を眺めてみませんか？</a:t>
            </a:r>
          </a:p>
          <a:p>
            <a:endParaRPr kumimoji="1" lang="ja-JP" altLang="en-US" dirty="0">
              <a:latin typeface="ＭＳ Ｐゴシック" pitchFamily="50" charset="-128"/>
              <a:ea typeface="ＭＳ Ｐゴシック" pitchFamily="50" charset="-128"/>
            </a:endParaRPr>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52</a:t>
            </a:fld>
            <a:endParaRPr lang="en-US" altLang="ja-JP"/>
          </a:p>
        </p:txBody>
      </p:sp>
    </p:spTree>
    <p:extLst>
      <p:ext uri="{BB962C8B-B14F-4D97-AF65-F5344CB8AC3E}">
        <p14:creationId xmlns:p14="http://schemas.microsoft.com/office/powerpoint/2010/main" val="31566362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53</a:t>
            </a:fld>
            <a:endParaRPr lang="en-US" altLang="ja-JP"/>
          </a:p>
        </p:txBody>
      </p:sp>
    </p:spTree>
    <p:extLst>
      <p:ext uri="{BB962C8B-B14F-4D97-AF65-F5344CB8AC3E}">
        <p14:creationId xmlns:p14="http://schemas.microsoft.com/office/powerpoint/2010/main" val="2276583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クリックすると、下半分の説明文が表示される。</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直感的には理解しにくい地球から月までの距離を、徒歩や自動車、飛行機でかかる時間で説明し、実感させる。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・地球から月までの距離（</a:t>
            </a:r>
            <a:r>
              <a:rPr kumimoji="1" lang="en-US" altLang="ja-JP" dirty="0" smtClean="0"/>
              <a:t>38</a:t>
            </a:r>
            <a:r>
              <a:rPr kumimoji="1" lang="ja-JP" altLang="en-US" dirty="0" smtClean="0"/>
              <a:t>万</a:t>
            </a:r>
            <a:r>
              <a:rPr kumimoji="1" lang="en-US" altLang="ja-JP" dirty="0" smtClean="0"/>
              <a:t>km</a:t>
            </a:r>
            <a:r>
              <a:rPr kumimoji="1" lang="ja-JP" altLang="en-US" dirty="0" err="1" smtClean="0"/>
              <a:t>、</a:t>
            </a:r>
            <a:r>
              <a:rPr kumimoji="1" lang="ja-JP" altLang="en-US" dirty="0" smtClean="0"/>
              <a:t>地球約</a:t>
            </a:r>
            <a:r>
              <a:rPr kumimoji="1" lang="en-US" altLang="ja-JP" dirty="0" smtClean="0"/>
              <a:t>30</a:t>
            </a:r>
            <a:r>
              <a:rPr kumimoji="1" lang="ja-JP" altLang="en-US" dirty="0" smtClean="0"/>
              <a:t>個分）</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地球から月に行くにはどれくらいの時間がかかるでしょう？</a:t>
            </a:r>
            <a:endParaRPr kumimoji="1" lang="en-US" altLang="ja-JP" dirty="0" smtClean="0"/>
          </a:p>
          <a:p>
            <a:r>
              <a:rPr kumimoji="1" lang="ja-JP" altLang="en-US" dirty="0" smtClean="0"/>
              <a:t>だいたい</a:t>
            </a:r>
            <a:r>
              <a:rPr kumimoji="1" lang="en-US" altLang="ja-JP" dirty="0" smtClean="0"/>
              <a:t>38</a:t>
            </a:r>
            <a:r>
              <a:rPr kumimoji="1" lang="ja-JP" altLang="en-US" dirty="0" smtClean="0"/>
              <a:t>万㎞はなれています。歩いて行くとすれば、どれくらい時間がかかると思いますか？</a:t>
            </a:r>
            <a:endParaRPr kumimoji="1" lang="en-US" altLang="ja-JP" dirty="0" smtClean="0"/>
          </a:p>
          <a:p>
            <a:r>
              <a:rPr kumimoji="1" lang="ja-JP" altLang="en-US" dirty="0" smtClean="0"/>
              <a:t>休まず寝ないで歩き続けると、</a:t>
            </a:r>
            <a:r>
              <a:rPr kumimoji="1" lang="en-US" altLang="ja-JP" dirty="0" smtClean="0"/>
              <a:t>11</a:t>
            </a:r>
            <a:r>
              <a:rPr kumimoji="1" lang="ja-JP" altLang="en-US" dirty="0" smtClean="0"/>
              <a:t>年間かかります。もし、道路があって、車で行ったとしたら、</a:t>
            </a:r>
            <a:r>
              <a:rPr kumimoji="1" lang="en-US" altLang="ja-JP" dirty="0" smtClean="0"/>
              <a:t>264</a:t>
            </a:r>
            <a:r>
              <a:rPr kumimoji="1" lang="ja-JP" altLang="en-US" dirty="0" smtClean="0"/>
              <a:t>日かかります。飛行機に乗っていけるような時代がくれば</a:t>
            </a:r>
            <a:r>
              <a:rPr kumimoji="1" lang="en-US" altLang="ja-JP" dirty="0" smtClean="0"/>
              <a:t>16</a:t>
            </a:r>
            <a:r>
              <a:rPr kumimoji="1" lang="ja-JP" altLang="en-US" dirty="0" smtClean="0"/>
              <a:t>日（</a:t>
            </a:r>
            <a:r>
              <a:rPr kumimoji="1" lang="en-US" altLang="ja-JP" dirty="0" smtClean="0"/>
              <a:t>2</a:t>
            </a:r>
            <a:r>
              <a:rPr kumimoji="1" lang="ja-JP" altLang="en-US" dirty="0" smtClean="0"/>
              <a:t>週間とちょっと）でいけます。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1929F321-5A88-AE4D-849F-883CE2B4F51B}" type="slidenum">
              <a:rPr lang="en-US" altLang="ja-JP" smtClean="0"/>
              <a:pPr>
                <a:defRPr/>
              </a:pPr>
              <a:t>6</a:t>
            </a:fld>
            <a:endParaRPr lang="en-US" altLang="ja-JP"/>
          </a:p>
        </p:txBody>
      </p:sp>
    </p:spTree>
    <p:extLst>
      <p:ext uri="{BB962C8B-B14F-4D97-AF65-F5344CB8AC3E}">
        <p14:creationId xmlns:p14="http://schemas.microsoft.com/office/powerpoint/2010/main" val="3253131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最初は地球と月のみ表示される。</a:t>
            </a:r>
            <a:endParaRPr kumimoji="1" lang="en-US" altLang="ja-JP" dirty="0" smtClean="0"/>
          </a:p>
          <a:p>
            <a:r>
              <a:rPr kumimoji="1" lang="ja-JP" altLang="en-US" dirty="0" smtClean="0"/>
              <a:t>クリックしていくと、空気の有無の写真や説明が順次表示される。</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r>
              <a:rPr kumimoji="1" lang="ja-JP" altLang="en-US" dirty="0" smtClean="0"/>
              <a:t>空気のない世界を想像させ、月の環境が地球とは異なることに目を向けさせる。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r>
              <a:rPr kumimoji="1" lang="ja-JP" altLang="en-US" dirty="0" smtClean="0"/>
              <a:t>・地球と月の環境の違い－１：空気の有無</a:t>
            </a:r>
            <a:endParaRPr kumimoji="1" lang="en-US" altLang="ja-JP" dirty="0" smtClean="0"/>
          </a:p>
          <a:p>
            <a:r>
              <a:rPr kumimoji="1" lang="ja-JP" altLang="en-US" dirty="0" smtClean="0"/>
              <a:t>（次の２スライドで温度と水について取り上げる）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地球には空気があるので、植物や動物が生きていけます。</a:t>
            </a:r>
            <a:endParaRPr kumimoji="1" lang="en-US" altLang="ja-JP" dirty="0" smtClean="0"/>
          </a:p>
          <a:p>
            <a:r>
              <a:rPr kumimoji="1" lang="ja-JP" altLang="en-US" dirty="0" smtClean="0"/>
              <a:t>月には空気が無いので生物はいません。アポロ宇宙飛行士が月面で活動したときには、宇宙服を着ないと息ができませんでした。</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1929F321-5A88-AE4D-849F-883CE2B4F51B}" type="slidenum">
              <a:rPr lang="en-US" altLang="ja-JP" smtClean="0"/>
              <a:pPr>
                <a:defRPr/>
              </a:pPr>
              <a:t>7</a:t>
            </a:fld>
            <a:endParaRPr lang="en-US" altLang="ja-JP"/>
          </a:p>
        </p:txBody>
      </p:sp>
    </p:spTree>
    <p:extLst>
      <p:ext uri="{BB962C8B-B14F-4D97-AF65-F5344CB8AC3E}">
        <p14:creationId xmlns:p14="http://schemas.microsoft.com/office/powerpoint/2010/main" val="889049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最初は地球と月のみ表示される。</a:t>
            </a:r>
            <a:endParaRPr kumimoji="1" lang="en-US" altLang="ja-JP" dirty="0" smtClean="0"/>
          </a:p>
          <a:p>
            <a:r>
              <a:rPr kumimoji="1" lang="ja-JP" altLang="en-US" dirty="0" smtClean="0"/>
              <a:t>クリックしていくと、説明が順次表示される。</a:t>
            </a:r>
            <a:endParaRPr kumimoji="1" lang="en-US" altLang="ja-JP" dirty="0" smtClean="0"/>
          </a:p>
          <a:p>
            <a:r>
              <a:rPr kumimoji="1" lang="ja-JP" altLang="en-US" dirty="0" smtClean="0"/>
              <a:t>事前に、○○には場所名を、●●には夏と冬の平均温度を記入しておく。または授業中に生徒に答えさせる。</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地球（その地域）の温度と月の温度を比較させ、月の環境が地球とは異なることに目を向けさせる。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・地球と月の環境の違い－２：温度の違い</a:t>
            </a:r>
            <a:endParaRPr kumimoji="1" lang="en-US" altLang="ja-JP" dirty="0" smtClean="0"/>
          </a:p>
          <a:p>
            <a:r>
              <a:rPr kumimoji="1" lang="ja-JP" altLang="en-US" dirty="0" smtClean="0"/>
              <a:t>・日照時（昼）と日陰時（夜）の温度差の要因（空気がないので、昼と夜で温度が大きく変化する）</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r>
              <a:rPr kumimoji="1" lang="ja-JP" altLang="en-US" dirty="0" smtClean="0"/>
              <a:t>紋別市での説明例です。</a:t>
            </a:r>
            <a:endParaRPr kumimoji="1" lang="en-US" altLang="ja-JP" dirty="0" smtClean="0"/>
          </a:p>
          <a:p>
            <a:r>
              <a:rPr kumimoji="1" lang="ja-JP" altLang="en-US" dirty="0" smtClean="0"/>
              <a:t>月の表面で人間が暮らそうとしたら、その温度はどれくらいでしょうか？</a:t>
            </a:r>
            <a:endParaRPr kumimoji="1" lang="en-US" altLang="ja-JP" dirty="0" smtClean="0"/>
          </a:p>
          <a:p>
            <a:r>
              <a:rPr kumimoji="1" lang="ja-JP" altLang="en-US" dirty="0" smtClean="0"/>
              <a:t>ここ紋別は夏は</a:t>
            </a:r>
            <a:r>
              <a:rPr kumimoji="1" lang="en-US" altLang="ja-JP" dirty="0" smtClean="0"/>
              <a:t>20</a:t>
            </a:r>
            <a:r>
              <a:rPr kumimoji="1" lang="ja-JP" altLang="en-US" dirty="0" smtClean="0"/>
              <a:t>度ぐらいで、冬がマイナス</a:t>
            </a:r>
            <a:r>
              <a:rPr kumimoji="1" lang="en-US" altLang="ja-JP" dirty="0" smtClean="0"/>
              <a:t>5</a:t>
            </a:r>
            <a:r>
              <a:rPr kumimoji="1" lang="ja-JP" altLang="en-US" dirty="0" smtClean="0"/>
              <a:t>度くらいですが、月はそれより寒いと思いますか、暑いと思いますか</a:t>
            </a:r>
            <a:r>
              <a:rPr kumimoji="1" lang="ja-JP" altLang="en-US" dirty="0" err="1" smtClean="0"/>
              <a:t>？。。。</a:t>
            </a:r>
            <a:r>
              <a:rPr kumimoji="1" lang="ja-JP" altLang="en-US" dirty="0" smtClean="0"/>
              <a:t>実はどちらも正解です。月は太陽が当たっている側、すなわち昼は</a:t>
            </a:r>
            <a:r>
              <a:rPr kumimoji="1" lang="en-US" altLang="ja-JP" dirty="0" smtClean="0"/>
              <a:t>125</a:t>
            </a:r>
            <a:r>
              <a:rPr kumimoji="1" lang="ja-JP" altLang="en-US" dirty="0" smtClean="0"/>
              <a:t>度で水が沸騰するより高いです。太陽が当たっていない夜はマイナス</a:t>
            </a:r>
            <a:r>
              <a:rPr kumimoji="1" lang="en-US" altLang="ja-JP" dirty="0" smtClean="0"/>
              <a:t>170</a:t>
            </a:r>
            <a:r>
              <a:rPr kumimoji="1" lang="ja-JP" altLang="en-US" dirty="0" smtClean="0"/>
              <a:t>度ぐらいです。紋別で流氷を体験した人は大体マイナス</a:t>
            </a:r>
            <a:r>
              <a:rPr kumimoji="1" lang="en-US" altLang="ja-JP" dirty="0" smtClean="0"/>
              <a:t>20</a:t>
            </a:r>
            <a:r>
              <a:rPr kumimoji="1" lang="ja-JP" altLang="en-US" dirty="0" smtClean="0"/>
              <a:t>度くらいだったと思いますが、それよりも、もっともっと寒いのが月の夜です。月には海も空気も無いので、太陽の光が当たるとすぐ熱くなりますが、当たらないとどんどん冷えてしまいます。なので、人間が暮らすには、いろんな工夫をしないといけません。</a:t>
            </a:r>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929F321-5A88-AE4D-849F-883CE2B4F51B}" type="slidenum">
              <a:rPr lang="en-US" altLang="ja-JP" smtClean="0"/>
              <a:pPr>
                <a:defRPr/>
              </a:pPr>
              <a:t>8</a:t>
            </a:fld>
            <a:endParaRPr lang="en-US" altLang="ja-JP"/>
          </a:p>
        </p:txBody>
      </p:sp>
    </p:spTree>
    <p:extLst>
      <p:ext uri="{BB962C8B-B14F-4D97-AF65-F5344CB8AC3E}">
        <p14:creationId xmlns:p14="http://schemas.microsoft.com/office/powerpoint/2010/main" val="244539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操作</a:t>
            </a:r>
            <a:r>
              <a:rPr kumimoji="1" lang="en-US" altLang="ja-JP" dirty="0" smtClean="0"/>
              <a:t>】</a:t>
            </a:r>
          </a:p>
          <a:p>
            <a:r>
              <a:rPr kumimoji="1" lang="ja-JP" altLang="en-US" dirty="0" smtClean="0"/>
              <a:t>最初は地球と月のみ表示される。</a:t>
            </a:r>
            <a:endParaRPr kumimoji="1" lang="en-US" altLang="ja-JP" dirty="0" smtClean="0"/>
          </a:p>
          <a:p>
            <a:r>
              <a:rPr kumimoji="1" lang="ja-JP" altLang="en-US" dirty="0" smtClean="0"/>
              <a:t>クリックしていくと、説明が順次表示される。</a:t>
            </a:r>
            <a:endParaRPr kumimoji="1" lang="en-US" altLang="ja-JP" dirty="0" smtClean="0"/>
          </a:p>
          <a:p>
            <a:endParaRPr kumimoji="1" lang="en-US" altLang="ja-JP" dirty="0" smtClean="0"/>
          </a:p>
          <a:p>
            <a:r>
              <a:rPr kumimoji="1" lang="en-US" altLang="ja-JP" dirty="0" smtClean="0"/>
              <a:t>【</a:t>
            </a:r>
            <a:r>
              <a:rPr kumimoji="1" lang="ja-JP" altLang="en-US" dirty="0" smtClean="0"/>
              <a:t>ねらい</a:t>
            </a:r>
            <a:r>
              <a:rPr kumimoji="1" lang="en-US" altLang="ja-JP" dirty="0" smtClean="0"/>
              <a:t>】</a:t>
            </a:r>
          </a:p>
          <a:p>
            <a:r>
              <a:rPr kumimoji="1" lang="ja-JP" altLang="en-US" dirty="0" smtClean="0"/>
              <a:t>水のない（あるいはほとんどない）世界を想像させ、月の環境が地球とは異なることに目を向けさせる。</a:t>
            </a:r>
            <a:endParaRPr kumimoji="1" lang="en-US" altLang="ja-JP" dirty="0" smtClean="0"/>
          </a:p>
          <a:p>
            <a:endParaRPr kumimoji="1" lang="en-US" altLang="ja-JP" dirty="0" smtClean="0"/>
          </a:p>
          <a:p>
            <a:r>
              <a:rPr kumimoji="1" lang="en-US" altLang="ja-JP" dirty="0" smtClean="0"/>
              <a:t>【</a:t>
            </a:r>
            <a:r>
              <a:rPr kumimoji="1" lang="ja-JP" altLang="en-US" dirty="0" smtClean="0"/>
              <a:t>説明事項</a:t>
            </a:r>
            <a:r>
              <a:rPr kumimoji="1" lang="en-US" altLang="ja-JP"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・地球と月の環境の違い－３：水の有無の違い</a:t>
            </a:r>
            <a:endParaRPr kumimoji="1" lang="en-US" altLang="ja-JP" dirty="0" smtClean="0"/>
          </a:p>
          <a:p>
            <a:r>
              <a:rPr kumimoji="1" lang="ja-JP" altLang="en-US" dirty="0" smtClean="0"/>
              <a:t>・月に氷が存在する可能性</a:t>
            </a:r>
            <a:endParaRPr kumimoji="1" lang="en-US" altLang="ja-JP" dirty="0" smtClean="0"/>
          </a:p>
          <a:p>
            <a:endParaRPr kumimoji="1" lang="en-US" altLang="ja-JP" dirty="0" smtClean="0"/>
          </a:p>
          <a:p>
            <a:r>
              <a:rPr kumimoji="1" lang="en-US" altLang="ja-JP" dirty="0" smtClean="0"/>
              <a:t>【</a:t>
            </a:r>
            <a:r>
              <a:rPr kumimoji="1" lang="ja-JP" altLang="en-US" dirty="0" smtClean="0"/>
              <a:t>説明例</a:t>
            </a:r>
            <a:r>
              <a:rPr kumimoji="1" lang="en-US" altLang="ja-JP" dirty="0" smtClean="0"/>
              <a:t>】</a:t>
            </a:r>
          </a:p>
          <a:p>
            <a:r>
              <a:rPr kumimoji="1" lang="ja-JP" altLang="en-US" dirty="0" smtClean="0"/>
              <a:t>地球には水や氷や空気がありますが、月には無いと考えられています。しかし、最近の研究では、水が氷の形であるかもしれないと考えられるようになってきました。「かぐや」が撮ってきたデータからも、もしかしたら、氷があるかもしれないという場所が見つかってきています。これからよくよく調べてみなければいけないですが、氷（水）があれば、空気を作ることができ、人間が月に行って活動できる可能性が出てき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929F321-5A88-AE4D-849F-883CE2B4F51B}" type="slidenum">
              <a:rPr lang="en-US" altLang="ja-JP" smtClean="0"/>
              <a:pPr>
                <a:defRPr/>
              </a:pPr>
              <a:t>9</a:t>
            </a:fld>
            <a:endParaRPr lang="en-US" altLang="ja-JP"/>
          </a:p>
        </p:txBody>
      </p:sp>
    </p:spTree>
    <p:extLst>
      <p:ext uri="{BB962C8B-B14F-4D97-AF65-F5344CB8AC3E}">
        <p14:creationId xmlns:p14="http://schemas.microsoft.com/office/powerpoint/2010/main" val="1365693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A4E15E1-ECFB-DD49-9015-071B4A4E5137}"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7E856D3-12F8-7F4A-9E5A-3E43F1A6423C}"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3700" y="152400"/>
            <a:ext cx="2171700" cy="63722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228600" y="152400"/>
            <a:ext cx="6362700" cy="63722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A7BAF18-B9B9-114C-AFA6-82BFA6EFB98B}"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228600" y="152400"/>
            <a:ext cx="8686800" cy="63722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267F6522-C411-A648-A807-2DB55E26EED5}"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タイトル、テキスト、メディア クリップ">
    <p:spTree>
      <p:nvGrpSpPr>
        <p:cNvPr id="1" name=""/>
        <p:cNvGrpSpPr/>
        <p:nvPr/>
      </p:nvGrpSpPr>
      <p:grpSpPr>
        <a:xfrm>
          <a:off x="0" y="0"/>
          <a:ext cx="0" cy="0"/>
          <a:chOff x="0" y="0"/>
          <a:chExt cx="0" cy="0"/>
        </a:xfrm>
      </p:grpSpPr>
      <p:sp>
        <p:nvSpPr>
          <p:cNvPr id="2" name="タイトル 1"/>
          <p:cNvSpPr>
            <a:spLocks noGrp="1"/>
          </p:cNvSpPr>
          <p:nvPr>
            <p:ph type="title"/>
          </p:nvPr>
        </p:nvSpPr>
        <p:spPr>
          <a:xfrm>
            <a:off x="241300" y="152400"/>
            <a:ext cx="7835900" cy="6858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228600" y="1125538"/>
            <a:ext cx="4267200" cy="539908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メディア プレースホルダー 3"/>
          <p:cNvSpPr>
            <a:spLocks noGrp="1"/>
          </p:cNvSpPr>
          <p:nvPr>
            <p:ph type="media" sz="half" idx="2"/>
          </p:nvPr>
        </p:nvSpPr>
        <p:spPr>
          <a:xfrm>
            <a:off x="4648200" y="1125538"/>
            <a:ext cx="4267200" cy="5399087"/>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6FB3C6F-6641-9544-B475-70B1C6FDE8B0}" type="slidenum">
              <a:rPr lang="en-US" altLang="ja-JP"/>
              <a:pPr>
                <a:defRPr/>
              </a:pPr>
              <a: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F4D2DA67-85FE-454B-A2DA-59EB730327BE}" type="datetimeFigureOut">
              <a:rPr lang="ja-JP" altLang="en-US" smtClean="0">
                <a:solidFill>
                  <a:prstClr val="black">
                    <a:tint val="75000"/>
                  </a:prstClr>
                </a:solidFill>
              </a:rPr>
              <a:pPr/>
              <a:t>2016/7/4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F1F84262-2BE2-4410-87D1-10643829ABC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28428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4D2DA67-85FE-454B-A2DA-59EB730327BE}" type="datetimeFigureOut">
              <a:rPr lang="ja-JP" altLang="en-US" smtClean="0">
                <a:solidFill>
                  <a:prstClr val="black">
                    <a:tint val="75000"/>
                  </a:prstClr>
                </a:solidFill>
              </a:rPr>
              <a:pPr/>
              <a:t>2016/7/4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F1F84262-2BE2-4410-87D1-10643829ABC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86381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F4D2DA67-85FE-454B-A2DA-59EB730327BE}" type="datetimeFigureOut">
              <a:rPr lang="ja-JP" altLang="en-US" smtClean="0">
                <a:solidFill>
                  <a:prstClr val="black">
                    <a:tint val="75000"/>
                  </a:prstClr>
                </a:solidFill>
              </a:rPr>
              <a:pPr/>
              <a:t>2016/7/4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F1F84262-2BE2-4410-87D1-10643829ABC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915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F4D2DA67-85FE-454B-A2DA-59EB730327BE}" type="datetimeFigureOut">
              <a:rPr lang="ja-JP" altLang="en-US" smtClean="0">
                <a:solidFill>
                  <a:prstClr val="black">
                    <a:tint val="75000"/>
                  </a:prstClr>
                </a:solidFill>
              </a:rPr>
              <a:pPr/>
              <a:t>2016/7/4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F1F84262-2BE2-4410-87D1-10643829ABC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59553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F4D2DA67-85FE-454B-A2DA-59EB730327BE}" type="datetimeFigureOut">
              <a:rPr lang="ja-JP" altLang="en-US" smtClean="0">
                <a:solidFill>
                  <a:prstClr val="black">
                    <a:tint val="75000"/>
                  </a:prstClr>
                </a:solidFill>
              </a:rPr>
              <a:pPr/>
              <a:t>2016/7/4</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F1F84262-2BE2-4410-87D1-10643829ABC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09309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F4D2DA67-85FE-454B-A2DA-59EB730327BE}" type="datetimeFigureOut">
              <a:rPr lang="ja-JP" altLang="en-US" smtClean="0">
                <a:solidFill>
                  <a:prstClr val="black">
                    <a:tint val="75000"/>
                  </a:prstClr>
                </a:solidFill>
              </a:rPr>
              <a:pPr/>
              <a:t>2016/7/4</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F1F84262-2BE2-4410-87D1-10643829ABC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54086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A0A45E5-225E-684E-AF1A-A71AE35280AB}"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4D2DA67-85FE-454B-A2DA-59EB730327BE}" type="datetimeFigureOut">
              <a:rPr lang="ja-JP" altLang="en-US" smtClean="0">
                <a:solidFill>
                  <a:prstClr val="black">
                    <a:tint val="75000"/>
                  </a:prstClr>
                </a:solidFill>
              </a:rPr>
              <a:pPr/>
              <a:t>2016/7/4</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F1F84262-2BE2-4410-87D1-10643829ABC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55488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4D2DA67-85FE-454B-A2DA-59EB730327BE}" type="datetimeFigureOut">
              <a:rPr lang="ja-JP" altLang="en-US" smtClean="0">
                <a:solidFill>
                  <a:prstClr val="black">
                    <a:tint val="75000"/>
                  </a:prstClr>
                </a:solidFill>
              </a:rPr>
              <a:pPr/>
              <a:t>2016/7/4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F1F84262-2BE2-4410-87D1-10643829ABC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18709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4D2DA67-85FE-454B-A2DA-59EB730327BE}" type="datetimeFigureOut">
              <a:rPr lang="ja-JP" altLang="en-US" smtClean="0">
                <a:solidFill>
                  <a:prstClr val="black">
                    <a:tint val="75000"/>
                  </a:prstClr>
                </a:solidFill>
              </a:rPr>
              <a:pPr/>
              <a:t>2016/7/4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F1F84262-2BE2-4410-87D1-10643829ABC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63608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4D2DA67-85FE-454B-A2DA-59EB730327BE}" type="datetimeFigureOut">
              <a:rPr lang="ja-JP" altLang="en-US" smtClean="0">
                <a:solidFill>
                  <a:prstClr val="black">
                    <a:tint val="75000"/>
                  </a:prstClr>
                </a:solidFill>
              </a:rPr>
              <a:pPr/>
              <a:t>2016/7/4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F1F84262-2BE2-4410-87D1-10643829ABC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70754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4D2DA67-85FE-454B-A2DA-59EB730327BE}" type="datetimeFigureOut">
              <a:rPr lang="ja-JP" altLang="en-US" smtClean="0">
                <a:solidFill>
                  <a:prstClr val="black">
                    <a:tint val="75000"/>
                  </a:prstClr>
                </a:solidFill>
              </a:rPr>
              <a:pPr/>
              <a:t>2016/7/4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F1F84262-2BE2-4410-87D1-10643829ABC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94097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8BA12A3-0AA6-1C45-AEA0-AEFA43D10050}"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228600" y="1125538"/>
            <a:ext cx="4267200" cy="5399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125538"/>
            <a:ext cx="4267200" cy="5399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DD8D807-91CD-DD4A-829C-670B251ECEE0}"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B05BFF67-7453-7D4B-9506-6203820D38FE}"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29CB894-7462-D94D-B7FA-5414F66CE904}"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DA2DD8A7-E905-4B4F-ACFB-C1B001AC900E}"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A8D0FC4-71C6-5D40-809D-EB64E4B7D374}"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79A56DB-21F3-CA4A-B52C-7102A50055B5}"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1300" y="152400"/>
            <a:ext cx="7835900" cy="685800"/>
          </a:xfrm>
          <a:prstGeom prst="rect">
            <a:avLst/>
          </a:prstGeom>
          <a:noFill/>
          <a:ln w="19050">
            <a:noFill/>
            <a:prstDash val="sysDot"/>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228600" y="1125538"/>
            <a:ext cx="8686800" cy="53990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lnSpc>
                <a:spcPct val="100000"/>
              </a:lnSpc>
              <a:spcBef>
                <a:spcPct val="0"/>
              </a:spcBef>
              <a:buClrTx/>
              <a:buSzTx/>
              <a:buFontTx/>
              <a:buNone/>
              <a:defRPr kumimoji="1" sz="1400">
                <a:solidFill>
                  <a:schemeClr val="tx1"/>
                </a:solidFill>
                <a:effectLst/>
                <a:latin typeface="Arial" pitchFamily="-1" charset="0"/>
                <a:ea typeface="Times New Roman" pitchFamily="-1" charset="0"/>
                <a:cs typeface="Times New Roman" pitchFamily="-1"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nSpc>
                <a:spcPct val="100000"/>
              </a:lnSpc>
              <a:spcBef>
                <a:spcPct val="0"/>
              </a:spcBef>
              <a:buClrTx/>
              <a:buSzTx/>
              <a:buFontTx/>
              <a:buNone/>
              <a:defRPr kumimoji="1" sz="1400">
                <a:solidFill>
                  <a:schemeClr val="tx1"/>
                </a:solidFill>
                <a:effectLst/>
                <a:latin typeface="Arial" pitchFamily="-1" charset="0"/>
                <a:ea typeface="Times New Roman" pitchFamily="-1" charset="0"/>
                <a:cs typeface="Times New Roman" pitchFamily="-1"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732588" y="6237288"/>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SzTx/>
              <a:buFontTx/>
              <a:buNone/>
              <a:defRPr kumimoji="1" sz="1400">
                <a:solidFill>
                  <a:schemeClr val="tx1"/>
                </a:solidFill>
                <a:effectLst/>
                <a:latin typeface="Arial" pitchFamily="-1" charset="0"/>
                <a:ea typeface="Times New Roman" pitchFamily="-1" charset="0"/>
                <a:cs typeface="Times New Roman" pitchFamily="-1" charset="0"/>
              </a:defRPr>
            </a:lvl1pPr>
          </a:lstStyle>
          <a:p>
            <a:pPr>
              <a:defRPr/>
            </a:pPr>
            <a:fld id="{B2B20687-041B-C44B-8B02-127FC9797805}" type="slidenum">
              <a:rPr lang="en-US" altLang="ja-JP"/>
              <a:pPr>
                <a:defRPr/>
              </a:pPr>
              <a:t>‹#›</a:t>
            </a:fld>
            <a:endParaRPr lang="en-US" altLang="ja-JP"/>
          </a:p>
        </p:txBody>
      </p:sp>
      <p:sp>
        <p:nvSpPr>
          <p:cNvPr id="1032" name="Line 8"/>
          <p:cNvSpPr>
            <a:spLocks noChangeShapeType="1"/>
          </p:cNvSpPr>
          <p:nvPr userDrawn="1"/>
        </p:nvSpPr>
        <p:spPr bwMode="auto">
          <a:xfrm>
            <a:off x="34925" y="971550"/>
            <a:ext cx="9069388" cy="0"/>
          </a:xfrm>
          <a:prstGeom prst="line">
            <a:avLst/>
          </a:prstGeom>
          <a:noFill/>
          <a:ln w="57150" cmpd="thinThick">
            <a:solidFill>
              <a:schemeClr val="tx2"/>
            </a:solidFill>
            <a:round/>
            <a:headEnd/>
            <a:tailEnd/>
          </a:ln>
          <a:effectLst/>
          <a:extLst/>
        </p:spPr>
        <p:txBody>
          <a:bodyPr/>
          <a:lstStyle/>
          <a:p>
            <a:pPr>
              <a:buFont typeface="Arial" pitchFamily="34" charset="0"/>
              <a:buNone/>
              <a:defRPr/>
            </a:pPr>
            <a:endParaRPr lang="ja-JP" altLang="en-US">
              <a:latin typeface="Arial" pitchFamily="34" charset="0"/>
              <a:ea typeface="ＭＳ Ｐゴシック" pitchFamily="50" charset="-128"/>
              <a:cs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rtl="0" eaLnBrk="0" fontAlgn="base" hangingPunct="0">
        <a:spcBef>
          <a:spcPct val="0"/>
        </a:spcBef>
        <a:spcAft>
          <a:spcPct val="0"/>
        </a:spcAft>
        <a:defRPr kumimoji="1" sz="2400">
          <a:solidFill>
            <a:schemeClr val="tx2"/>
          </a:solidFill>
          <a:latin typeface="+mj-lt"/>
          <a:ea typeface="Arial" pitchFamily="-1" charset="0"/>
          <a:cs typeface="+mj-cs"/>
        </a:defRPr>
      </a:lvl1pPr>
      <a:lvl2pPr algn="l" rtl="0" eaLnBrk="0" fontAlgn="base" hangingPunct="0">
        <a:spcBef>
          <a:spcPct val="0"/>
        </a:spcBef>
        <a:spcAft>
          <a:spcPct val="0"/>
        </a:spcAft>
        <a:defRPr kumimoji="1" sz="2400">
          <a:solidFill>
            <a:schemeClr val="tx2"/>
          </a:solidFill>
          <a:latin typeface="Arial" pitchFamily="34" charset="0"/>
          <a:ea typeface="Arial" pitchFamily="-1" charset="0"/>
          <a:cs typeface="Arial" pitchFamily="34" charset="0"/>
        </a:defRPr>
      </a:lvl2pPr>
      <a:lvl3pPr algn="l" rtl="0" eaLnBrk="0" fontAlgn="base" hangingPunct="0">
        <a:spcBef>
          <a:spcPct val="0"/>
        </a:spcBef>
        <a:spcAft>
          <a:spcPct val="0"/>
        </a:spcAft>
        <a:defRPr kumimoji="1" sz="2400">
          <a:solidFill>
            <a:schemeClr val="tx2"/>
          </a:solidFill>
          <a:latin typeface="Arial" pitchFamily="34" charset="0"/>
          <a:ea typeface="Arial" pitchFamily="-1" charset="0"/>
          <a:cs typeface="Arial" pitchFamily="34" charset="0"/>
        </a:defRPr>
      </a:lvl3pPr>
      <a:lvl4pPr algn="l" rtl="0" eaLnBrk="0" fontAlgn="base" hangingPunct="0">
        <a:spcBef>
          <a:spcPct val="0"/>
        </a:spcBef>
        <a:spcAft>
          <a:spcPct val="0"/>
        </a:spcAft>
        <a:defRPr kumimoji="1" sz="2400">
          <a:solidFill>
            <a:schemeClr val="tx2"/>
          </a:solidFill>
          <a:latin typeface="Arial" pitchFamily="34" charset="0"/>
          <a:ea typeface="Arial" pitchFamily="-1" charset="0"/>
          <a:cs typeface="Arial" pitchFamily="34" charset="0"/>
        </a:defRPr>
      </a:lvl4pPr>
      <a:lvl5pPr algn="l" rtl="0" eaLnBrk="0" fontAlgn="base" hangingPunct="0">
        <a:spcBef>
          <a:spcPct val="0"/>
        </a:spcBef>
        <a:spcAft>
          <a:spcPct val="0"/>
        </a:spcAft>
        <a:defRPr kumimoji="1" sz="2400">
          <a:solidFill>
            <a:schemeClr val="tx2"/>
          </a:solidFill>
          <a:latin typeface="Arial" pitchFamily="34" charset="0"/>
          <a:ea typeface="Arial" pitchFamily="-1" charset="0"/>
          <a:cs typeface="Arial" pitchFamily="34" charset="0"/>
        </a:defRPr>
      </a:lvl5pPr>
      <a:lvl6pPr marL="457200" algn="l" rtl="0" fontAlgn="base">
        <a:spcBef>
          <a:spcPct val="0"/>
        </a:spcBef>
        <a:spcAft>
          <a:spcPct val="0"/>
        </a:spcAft>
        <a:defRPr kumimoji="1" sz="2400">
          <a:solidFill>
            <a:schemeClr val="tx2"/>
          </a:solidFill>
          <a:latin typeface="Arial" pitchFamily="34" charset="0"/>
          <a:ea typeface="ＭＳ Ｐゴシック" pitchFamily="50" charset="-128"/>
          <a:cs typeface="Arial" pitchFamily="34" charset="0"/>
        </a:defRPr>
      </a:lvl6pPr>
      <a:lvl7pPr marL="914400" algn="l" rtl="0" fontAlgn="base">
        <a:spcBef>
          <a:spcPct val="0"/>
        </a:spcBef>
        <a:spcAft>
          <a:spcPct val="0"/>
        </a:spcAft>
        <a:defRPr kumimoji="1" sz="2400">
          <a:solidFill>
            <a:schemeClr val="tx2"/>
          </a:solidFill>
          <a:latin typeface="Arial" pitchFamily="34" charset="0"/>
          <a:ea typeface="ＭＳ Ｐゴシック" pitchFamily="50" charset="-128"/>
          <a:cs typeface="Arial" pitchFamily="34" charset="0"/>
        </a:defRPr>
      </a:lvl7pPr>
      <a:lvl8pPr marL="1371600" algn="l" rtl="0" fontAlgn="base">
        <a:spcBef>
          <a:spcPct val="0"/>
        </a:spcBef>
        <a:spcAft>
          <a:spcPct val="0"/>
        </a:spcAft>
        <a:defRPr kumimoji="1" sz="2400">
          <a:solidFill>
            <a:schemeClr val="tx2"/>
          </a:solidFill>
          <a:latin typeface="Arial" pitchFamily="34" charset="0"/>
          <a:ea typeface="ＭＳ Ｐゴシック" pitchFamily="50" charset="-128"/>
          <a:cs typeface="Arial" pitchFamily="34" charset="0"/>
        </a:defRPr>
      </a:lvl8pPr>
      <a:lvl9pPr marL="1828800" algn="l" rtl="0" fontAlgn="base">
        <a:spcBef>
          <a:spcPct val="0"/>
        </a:spcBef>
        <a:spcAft>
          <a:spcPct val="0"/>
        </a:spcAft>
        <a:defRPr kumimoji="1" sz="2400">
          <a:solidFill>
            <a:schemeClr val="tx2"/>
          </a:solidFill>
          <a:latin typeface="Arial" pitchFamily="34" charset="0"/>
          <a:ea typeface="ＭＳ Ｐゴシック" pitchFamily="50" charset="-128"/>
          <a:cs typeface="Arial" pitchFamily="34"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pitchFamily="-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lnSpc>
                <a:spcPct val="100000"/>
              </a:lnSpc>
              <a:spcBef>
                <a:spcPts val="0"/>
              </a:spcBef>
              <a:spcAft>
                <a:spcPts val="0"/>
              </a:spcAft>
              <a:buClrTx/>
              <a:buSzTx/>
              <a:buFontTx/>
              <a:buNone/>
            </a:pPr>
            <a:fld id="{F4D2DA67-85FE-454B-A2DA-59EB730327BE}" type="datetimeFigureOut">
              <a:rPr kumimoji="1" lang="ja-JP" altLang="en-US" smtClean="0">
                <a:solidFill>
                  <a:prstClr val="black">
                    <a:tint val="75000"/>
                  </a:prstClr>
                </a:solidFill>
                <a:effectLst/>
                <a:latin typeface="Calibri"/>
                <a:ea typeface="ＭＳ Ｐゴシック"/>
                <a:cs typeface="+mn-cs"/>
              </a:rPr>
              <a:pPr fontAlgn="auto">
                <a:lnSpc>
                  <a:spcPct val="100000"/>
                </a:lnSpc>
                <a:spcBef>
                  <a:spcPts val="0"/>
                </a:spcBef>
                <a:spcAft>
                  <a:spcPts val="0"/>
                </a:spcAft>
                <a:buClrTx/>
                <a:buSzTx/>
                <a:buFontTx/>
                <a:buNone/>
              </a:pPr>
              <a:t>2016/7/4</a:t>
            </a:fld>
            <a:endParaRPr kumimoji="1" lang="ja-JP" altLang="en-US">
              <a:solidFill>
                <a:prstClr val="black">
                  <a:tint val="75000"/>
                </a:prstClr>
              </a:solidFill>
              <a:effectLst/>
              <a:latin typeface="Calibri"/>
              <a:ea typeface="ＭＳ Ｐゴシック"/>
              <a:cs typeface="+mn-cs"/>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lnSpc>
                <a:spcPct val="100000"/>
              </a:lnSpc>
              <a:spcBef>
                <a:spcPts val="0"/>
              </a:spcBef>
              <a:spcAft>
                <a:spcPts val="0"/>
              </a:spcAft>
              <a:buClrTx/>
              <a:buSzTx/>
              <a:buFontTx/>
              <a:buNone/>
            </a:pPr>
            <a:endParaRPr kumimoji="1" lang="ja-JP" altLang="en-US">
              <a:solidFill>
                <a:prstClr val="black">
                  <a:tint val="75000"/>
                </a:prstClr>
              </a:solidFill>
              <a:effectLst/>
              <a:latin typeface="Calibri"/>
              <a:ea typeface="ＭＳ Ｐゴシック"/>
              <a:cs typeface="+mn-cs"/>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lnSpc>
                <a:spcPct val="100000"/>
              </a:lnSpc>
              <a:spcBef>
                <a:spcPts val="0"/>
              </a:spcBef>
              <a:spcAft>
                <a:spcPts val="0"/>
              </a:spcAft>
              <a:buClrTx/>
              <a:buSzTx/>
              <a:buFontTx/>
              <a:buNone/>
            </a:pPr>
            <a:fld id="{F1F84262-2BE2-4410-87D1-10643829ABCF}" type="slidenum">
              <a:rPr kumimoji="1" lang="ja-JP" altLang="en-US" smtClean="0">
                <a:solidFill>
                  <a:prstClr val="black">
                    <a:tint val="75000"/>
                  </a:prstClr>
                </a:solidFill>
                <a:effectLst/>
                <a:latin typeface="Calibri"/>
                <a:ea typeface="ＭＳ Ｐゴシック"/>
                <a:cs typeface="+mn-cs"/>
              </a:rPr>
              <a:pPr fontAlgn="auto">
                <a:lnSpc>
                  <a:spcPct val="100000"/>
                </a:lnSpc>
                <a:spcBef>
                  <a:spcPts val="0"/>
                </a:spcBef>
                <a:spcAft>
                  <a:spcPts val="0"/>
                </a:spcAft>
                <a:buClrTx/>
                <a:buSzTx/>
                <a:buFontTx/>
                <a:buNone/>
              </a:pPr>
              <a:t>‹#›</a:t>
            </a:fld>
            <a:endParaRPr kumimoji="1" lang="ja-JP" altLang="en-US">
              <a:solidFill>
                <a:prstClr val="black">
                  <a:tint val="75000"/>
                </a:prstClr>
              </a:solidFill>
              <a:effectLst/>
              <a:latin typeface="Calibri"/>
              <a:ea typeface="ＭＳ Ｐゴシック"/>
              <a:cs typeface="+mn-cs"/>
            </a:endParaRPr>
          </a:p>
        </p:txBody>
      </p:sp>
    </p:spTree>
    <p:extLst>
      <p:ext uri="{BB962C8B-B14F-4D97-AF65-F5344CB8AC3E}">
        <p14:creationId xmlns:p14="http://schemas.microsoft.com/office/powerpoint/2010/main" val="317337872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UIKmSQqp8wY"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5HMnA6EOAg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image" Target="../media/image28.em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bLLWkx_MRfk"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hyperlink" Target="http://4d2u.nao.ac.jp/t/var/download/Moon.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youtube.com/watch?v=g0rvvV2bxYY&amp;list=PL25A9AECB2D213E35&amp;index=11"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youtube.com/watch?v=mGawWfxTfB8&amp;list=PL25A9AECB2D213E35&amp;index=24"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hyperlink" Target="http://wms.selene.darts.isas.jaxa.jp/selene_viewer/jpn/observation_mission/tc/037/tc_037_last_operation.html"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stretch>
            <a:fillRect/>
          </a:stretch>
        </p:blipFill>
        <p:spPr>
          <a:xfrm>
            <a:off x="0" y="1714500"/>
            <a:ext cx="9144000" cy="5143500"/>
          </a:xfrm>
          <a:prstGeom prst="rect">
            <a:avLst/>
          </a:prstGeom>
        </p:spPr>
      </p:pic>
      <p:sp>
        <p:nvSpPr>
          <p:cNvPr id="5" name="テキスト ボックス 4"/>
          <p:cNvSpPr txBox="1"/>
          <p:nvPr/>
        </p:nvSpPr>
        <p:spPr>
          <a:xfrm>
            <a:off x="282588" y="1169747"/>
            <a:ext cx="8648521" cy="527067"/>
          </a:xfrm>
          <a:prstGeom prst="rect">
            <a:avLst/>
          </a:prstGeom>
          <a:noFill/>
        </p:spPr>
        <p:txBody>
          <a:bodyPr wrap="none">
            <a:spAutoFit/>
          </a:bodyPr>
          <a:lstStyle/>
          <a:p>
            <a:pPr>
              <a:buFont typeface="Arial" pitchFamily="-65" charset="0"/>
              <a:buNone/>
              <a:defRPr/>
            </a:pPr>
            <a:r>
              <a:rPr kumimoji="1" lang="ja-JP" altLang="en-US" sz="3000" dirty="0" smtClean="0">
                <a:latin typeface="ヒラギノ角ゴ ProN W6"/>
                <a:ea typeface="ヒラギノ角ゴ ProN W6"/>
                <a:cs typeface="ヒラギノ角ゴ ProN W6"/>
              </a:rPr>
              <a:t>月周回衛星「</a:t>
            </a:r>
            <a:r>
              <a:rPr kumimoji="1" lang="ja-JP" altLang="en-US" sz="3000" dirty="0">
                <a:latin typeface="ヒラギノ角ゴ ProN W6"/>
                <a:ea typeface="ヒラギノ角ゴ ProN W6"/>
                <a:cs typeface="ヒラギノ角ゴ ProN W6"/>
              </a:rPr>
              <a:t>かぐや</a:t>
            </a:r>
            <a:r>
              <a:rPr kumimoji="1" lang="ja-JP" altLang="en-US" sz="3000" dirty="0" smtClean="0">
                <a:latin typeface="ヒラギノ角ゴ ProN W6"/>
                <a:ea typeface="ヒラギノ角ゴ ProN W6"/>
                <a:cs typeface="ヒラギノ角ゴ ProN W6"/>
              </a:rPr>
              <a:t>」が解き明かした月のひみつ</a:t>
            </a:r>
            <a:endParaRPr kumimoji="1" lang="en-US" altLang="ja-JP" sz="3000" dirty="0">
              <a:latin typeface="ヒラギノ角ゴ ProN W6"/>
              <a:ea typeface="ヒラギノ角ゴ ProN W6"/>
              <a:cs typeface="ヒラギノ角ゴ ProN W6"/>
            </a:endParaRPr>
          </a:p>
        </p:txBody>
      </p:sp>
      <p:pic>
        <p:nvPicPr>
          <p:cNvPr id="3" name="図 2" descr=" jaxa_logo_transparenc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1579" y="0"/>
            <a:ext cx="1465192" cy="88673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201603171200-0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329" y="1534780"/>
            <a:ext cx="3878890" cy="3951619"/>
          </a:xfrm>
          <a:prstGeom prst="rect">
            <a:avLst/>
          </a:prstGeom>
        </p:spPr>
      </p:pic>
      <p:pic>
        <p:nvPicPr>
          <p:cNvPr id="16" name="図 15" descr="ref_Nearside_b2.png"/>
          <p:cNvPicPr>
            <a:picLocks noChangeAspect="1"/>
          </p:cNvPicPr>
          <p:nvPr/>
        </p:nvPicPr>
        <p:blipFill rotWithShape="1">
          <a:blip r:embed="rId4" cstate="print">
            <a:extLst>
              <a:ext uri="{28A0092B-C50C-407E-A947-70E740481C1C}">
                <a14:useLocalDpi xmlns:a14="http://schemas.microsoft.com/office/drawing/2010/main" val="0"/>
              </a:ext>
            </a:extLst>
          </a:blip>
          <a:srcRect l="7524" t="15887" r="40390" b="11501"/>
          <a:stretch/>
        </p:blipFill>
        <p:spPr>
          <a:xfrm>
            <a:off x="6318462" y="2610890"/>
            <a:ext cx="1096152" cy="1080000"/>
          </a:xfrm>
          <a:prstGeom prst="rect">
            <a:avLst/>
          </a:prstGeom>
        </p:spPr>
      </p:pic>
      <p:sp>
        <p:nvSpPr>
          <p:cNvPr id="27653" name="スライド番号プレースホルダー 3"/>
          <p:cNvSpPr>
            <a:spLocks noGrp="1"/>
          </p:cNvSpPr>
          <p:nvPr>
            <p:ph type="sldNum" sz="quarter" idx="12"/>
          </p:nvPr>
        </p:nvSpPr>
        <p:spPr>
          <a:noFill/>
          <a:ln>
            <a:miter lim="800000"/>
            <a:headEnd/>
            <a:tailEnd/>
          </a:ln>
        </p:spPr>
        <p:txBody>
          <a:bodyPr/>
          <a:lstStyle/>
          <a:p>
            <a:fld id="{53029CDB-F151-CE40-8164-26AD770FD702}" type="slidenum">
              <a:rPr lang="en-US" altLang="ja-JP"/>
              <a:pPr/>
              <a:t>10</a:t>
            </a:fld>
            <a:endParaRPr lang="en-US" altLang="ja-JP"/>
          </a:p>
        </p:txBody>
      </p:sp>
      <p:sp>
        <p:nvSpPr>
          <p:cNvPr id="27654" name="Rectangle 2"/>
          <p:cNvSpPr>
            <a:spLocks noGrp="1" noChangeArrowheads="1"/>
          </p:cNvSpPr>
          <p:nvPr>
            <p:ph type="title" idx="4294967295"/>
          </p:nvPr>
        </p:nvSpPr>
        <p:spPr>
          <a:xfrm>
            <a:off x="190500" y="152400"/>
            <a:ext cx="7835900" cy="685800"/>
          </a:xfrm>
          <a:ln>
            <a:noFill/>
          </a:ln>
        </p:spPr>
        <p:txBody>
          <a:bodyPr/>
          <a:lstStyle/>
          <a:p>
            <a:pPr algn="ctr" eaLnBrk="1" hangingPunct="1"/>
            <a:r>
              <a:rPr lang="ja-JP" altLang="en-US" sz="3200" smtClean="0">
                <a:solidFill>
                  <a:srgbClr val="FFFF00"/>
                </a:solidFill>
              </a:rPr>
              <a:t>月に生き物はいる？いない？</a:t>
            </a:r>
            <a:endParaRPr lang="en-US" altLang="ja-JP" sz="3200" smtClean="0">
              <a:solidFill>
                <a:srgbClr val="FFFF00"/>
              </a:solidFill>
            </a:endParaRPr>
          </a:p>
        </p:txBody>
      </p:sp>
      <p:pic>
        <p:nvPicPr>
          <p:cNvPr id="11" name="図 10"/>
          <p:cNvPicPr>
            <a:picLocks noChangeAspect="1"/>
          </p:cNvPicPr>
          <p:nvPr/>
        </p:nvPicPr>
        <p:blipFill>
          <a:blip r:embed="rId5" cstate="print"/>
          <a:srcRect/>
          <a:stretch>
            <a:fillRect/>
          </a:stretch>
        </p:blipFill>
        <p:spPr bwMode="auto">
          <a:xfrm>
            <a:off x="5351463" y="4927600"/>
            <a:ext cx="3205162" cy="1803400"/>
          </a:xfrm>
          <a:prstGeom prst="rect">
            <a:avLst/>
          </a:prstGeom>
          <a:noFill/>
          <a:ln w="9525">
            <a:noFill/>
            <a:miter lim="800000"/>
            <a:headEnd/>
            <a:tailEnd/>
          </a:ln>
        </p:spPr>
      </p:pic>
      <p:sp>
        <p:nvSpPr>
          <p:cNvPr id="487432" name="Text Box 8"/>
          <p:cNvSpPr txBox="1">
            <a:spLocks noChangeArrowheads="1"/>
          </p:cNvSpPr>
          <p:nvPr/>
        </p:nvSpPr>
        <p:spPr bwMode="auto">
          <a:xfrm>
            <a:off x="5514983" y="2501921"/>
            <a:ext cx="2952750" cy="1189038"/>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7200" dirty="0">
                <a:solidFill>
                  <a:srgbClr val="FF9900"/>
                </a:solidFill>
                <a:effectLst/>
                <a:ea typeface="ＭＳ Ｐゴシック" pitchFamily="-1" charset="-128"/>
                <a:cs typeface="ＭＳ Ｐゴシック" pitchFamily="-1" charset="-128"/>
              </a:rPr>
              <a:t>いない。</a:t>
            </a:r>
          </a:p>
        </p:txBody>
      </p:sp>
      <p:sp>
        <p:nvSpPr>
          <p:cNvPr id="487435" name="AutoShape 11"/>
          <p:cNvSpPr>
            <a:spLocks noChangeArrowheads="1"/>
          </p:cNvSpPr>
          <p:nvPr/>
        </p:nvSpPr>
        <p:spPr bwMode="auto">
          <a:xfrm>
            <a:off x="4906963" y="3865563"/>
            <a:ext cx="4032250" cy="935037"/>
          </a:xfrm>
          <a:prstGeom prst="cloudCallout">
            <a:avLst>
              <a:gd name="adj1" fmla="val 4486"/>
              <a:gd name="adj2" fmla="val -75296"/>
            </a:avLst>
          </a:prstGeom>
          <a:solidFill>
            <a:schemeClr val="accent1"/>
          </a:solidFill>
          <a:ln w="9525">
            <a:solidFill>
              <a:schemeClr val="tx1"/>
            </a:solidFill>
            <a:round/>
            <a:headEnd/>
            <a:tailEnd/>
          </a:ln>
        </p:spPr>
        <p:txBody>
          <a:bodyPr>
            <a:prstTxWarp prst="textNoShape">
              <a:avLst/>
            </a:prstTxWarp>
          </a:bodyPr>
          <a:lstStyle/>
          <a:p>
            <a:pPr>
              <a:lnSpc>
                <a:spcPct val="100000"/>
              </a:lnSpc>
              <a:spcBef>
                <a:spcPct val="0"/>
              </a:spcBef>
              <a:buClrTx/>
              <a:buSzTx/>
              <a:buFontTx/>
              <a:buNone/>
            </a:pPr>
            <a:r>
              <a:rPr kumimoji="1" lang="en-US" altLang="ja-JP" sz="2800">
                <a:solidFill>
                  <a:schemeClr val="tx1"/>
                </a:solidFill>
                <a:effectLst/>
                <a:ea typeface="ＭＳ Ｐゴシック" pitchFamily="-1" charset="-128"/>
                <a:cs typeface="ＭＳ Ｐゴシック" pitchFamily="-1" charset="-128"/>
              </a:rPr>
              <a:t>｢</a:t>
            </a:r>
            <a:r>
              <a:rPr kumimoji="1" lang="ja-JP" altLang="en-US" sz="2800">
                <a:solidFill>
                  <a:schemeClr val="tx1"/>
                </a:solidFill>
                <a:effectLst/>
                <a:ea typeface="ＭＳ Ｐゴシック" pitchFamily="-1" charset="-128"/>
                <a:cs typeface="ＭＳ Ｐゴシック" pitchFamily="-1" charset="-128"/>
              </a:rPr>
              <a:t>うさぎ</a:t>
            </a:r>
            <a:r>
              <a:rPr kumimoji="1" lang="en-US" altLang="ja-JP" sz="2800">
                <a:solidFill>
                  <a:schemeClr val="tx1"/>
                </a:solidFill>
                <a:effectLst/>
                <a:ea typeface="ＭＳ Ｐゴシック" pitchFamily="-1" charset="-128"/>
                <a:cs typeface="ＭＳ Ｐゴシック" pitchFamily="-1" charset="-128"/>
              </a:rPr>
              <a:t>｣</a:t>
            </a:r>
            <a:r>
              <a:rPr kumimoji="1" lang="ja-JP" altLang="en-US" sz="2800">
                <a:solidFill>
                  <a:schemeClr val="tx1"/>
                </a:solidFill>
                <a:effectLst/>
                <a:ea typeface="ＭＳ Ｐゴシック" pitchFamily="-1" charset="-128"/>
                <a:cs typeface="ＭＳ Ｐゴシック" pitchFamily="-1" charset="-128"/>
              </a:rPr>
              <a:t>もいない。</a:t>
            </a:r>
          </a:p>
        </p:txBody>
      </p:sp>
      <p:sp>
        <p:nvSpPr>
          <p:cNvPr id="27658" name="Text Box 12"/>
          <p:cNvSpPr txBox="1">
            <a:spLocks noChangeArrowheads="1"/>
          </p:cNvSpPr>
          <p:nvPr/>
        </p:nvSpPr>
        <p:spPr bwMode="auto">
          <a:xfrm>
            <a:off x="6084888" y="4941888"/>
            <a:ext cx="1943100" cy="641350"/>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3600">
                <a:solidFill>
                  <a:schemeClr val="tx1"/>
                </a:solidFill>
                <a:effectLst/>
                <a:ea typeface="ＭＳ Ｐゴシック" pitchFamily="-1" charset="-128"/>
                <a:cs typeface="ＭＳ Ｐゴシック" pitchFamily="-1" charset="-128"/>
              </a:rPr>
              <a:t>月（つき）</a:t>
            </a:r>
          </a:p>
        </p:txBody>
      </p:sp>
      <p:grpSp>
        <p:nvGrpSpPr>
          <p:cNvPr id="3" name="図形グループ 2"/>
          <p:cNvGrpSpPr/>
          <p:nvPr/>
        </p:nvGrpSpPr>
        <p:grpSpPr>
          <a:xfrm>
            <a:off x="-692301" y="2455863"/>
            <a:ext cx="5502047" cy="4402137"/>
            <a:chOff x="-692301" y="2455863"/>
            <a:chExt cx="5502047" cy="4402137"/>
          </a:xfrm>
        </p:grpSpPr>
        <p:sp>
          <p:nvSpPr>
            <p:cNvPr id="487433" name="Text Box 9"/>
            <p:cNvSpPr txBox="1">
              <a:spLocks noChangeArrowheads="1"/>
            </p:cNvSpPr>
            <p:nvPr/>
          </p:nvSpPr>
          <p:spPr bwMode="auto">
            <a:xfrm>
              <a:off x="1547813" y="2455863"/>
              <a:ext cx="2089150" cy="1189037"/>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7200" dirty="0">
                  <a:solidFill>
                    <a:srgbClr val="FF9900"/>
                  </a:solidFill>
                  <a:effectLst/>
                  <a:ea typeface="ＭＳ Ｐゴシック" pitchFamily="-1" charset="-128"/>
                  <a:cs typeface="ＭＳ Ｐゴシック" pitchFamily="-1" charset="-128"/>
                </a:rPr>
                <a:t>いる。</a:t>
              </a:r>
            </a:p>
          </p:txBody>
        </p:sp>
        <p:pic>
          <p:nvPicPr>
            <p:cNvPr id="2" name="図 1" descr="f6f277f33b9220dee244c6ef3ee51de6_s.g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301" y="3187103"/>
              <a:ext cx="5502047" cy="3670897"/>
            </a:xfrm>
            <a:prstGeom prst="rect">
              <a:avLst/>
            </a:prstGeom>
          </p:spPr>
        </p:pic>
      </p:grpSp>
      <p:sp>
        <p:nvSpPr>
          <p:cNvPr id="27660" name="Text Box 13"/>
          <p:cNvSpPr txBox="1">
            <a:spLocks noChangeArrowheads="1"/>
          </p:cNvSpPr>
          <p:nvPr/>
        </p:nvSpPr>
        <p:spPr bwMode="auto">
          <a:xfrm>
            <a:off x="755650" y="4941888"/>
            <a:ext cx="4032250" cy="641350"/>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3600" dirty="0">
                <a:solidFill>
                  <a:schemeClr val="tx1"/>
                </a:solidFill>
                <a:effectLst/>
                <a:ea typeface="ＭＳ Ｐゴシック" pitchFamily="-1" charset="-128"/>
                <a:cs typeface="ＭＳ Ｐゴシック" pitchFamily="-1" charset="-128"/>
              </a:rPr>
              <a:t>地球（ちきゅう）</a:t>
            </a:r>
          </a:p>
        </p:txBody>
      </p:sp>
      <p:sp>
        <p:nvSpPr>
          <p:cNvPr id="17" name="テキスト ボックス 16"/>
          <p:cNvSpPr txBox="1"/>
          <p:nvPr/>
        </p:nvSpPr>
        <p:spPr>
          <a:xfrm>
            <a:off x="235406" y="6456663"/>
            <a:ext cx="2677336" cy="264047"/>
          </a:xfrm>
          <a:prstGeom prst="rect">
            <a:avLst/>
          </a:prstGeom>
          <a:noFill/>
        </p:spPr>
        <p:txBody>
          <a:bodyPr wrap="none" rtlCol="0">
            <a:spAutoFit/>
          </a:bodyPr>
          <a:lstStyle/>
          <a:p>
            <a:r>
              <a:rPr kumimoji="1" lang="ja-JP" altLang="en-US" b="1" dirty="0" smtClean="0">
                <a:solidFill>
                  <a:schemeClr val="tx1"/>
                </a:solidFill>
                <a:latin typeface="+mn-ea"/>
                <a:ea typeface="+mn-ea"/>
              </a:rPr>
              <a:t>地球画像の出典：気象庁ホームページ</a:t>
            </a:r>
            <a:endParaRPr kumimoji="1" lang="ja-JP" altLang="en-US" b="1" dirty="0">
              <a:solidFill>
                <a:schemeClr val="tx1"/>
              </a:solidFill>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87435"/>
                                        </p:tgtEl>
                                        <p:attrNameLst>
                                          <p:attrName>style.visibility</p:attrName>
                                        </p:attrNameLst>
                                      </p:cBhvr>
                                      <p:to>
                                        <p:strVal val="visible"/>
                                      </p:to>
                                    </p:set>
                                    <p:animEffect transition="in" filter="box(in)">
                                      <p:cBhvr>
                                        <p:cTn id="12" dur="500"/>
                                        <p:tgtEl>
                                          <p:spTgt spid="487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番号プレースホルダー 5"/>
          <p:cNvSpPr>
            <a:spLocks noGrp="1"/>
          </p:cNvSpPr>
          <p:nvPr>
            <p:ph type="sldNum" sz="quarter" idx="12"/>
          </p:nvPr>
        </p:nvSpPr>
        <p:spPr>
          <a:noFill/>
          <a:ln>
            <a:miter lim="800000"/>
            <a:headEnd/>
            <a:tailEnd/>
          </a:ln>
        </p:spPr>
        <p:txBody>
          <a:bodyPr/>
          <a:lstStyle/>
          <a:p>
            <a:fld id="{D2796E03-EBD7-5A4C-8CD3-D3178022F5A6}" type="slidenum">
              <a:rPr lang="en-US" altLang="ja-JP"/>
              <a:pPr/>
              <a:t>11</a:t>
            </a:fld>
            <a:endParaRPr lang="en-US" altLang="ja-JP"/>
          </a:p>
        </p:txBody>
      </p:sp>
      <p:sp>
        <p:nvSpPr>
          <p:cNvPr id="37891" name="Rectangle 2"/>
          <p:cNvSpPr>
            <a:spLocks noChangeArrowheads="1"/>
          </p:cNvSpPr>
          <p:nvPr/>
        </p:nvSpPr>
        <p:spPr bwMode="auto">
          <a:xfrm>
            <a:off x="1052513" y="2151063"/>
            <a:ext cx="6964362" cy="831850"/>
          </a:xfrm>
          <a:prstGeom prst="rect">
            <a:avLst/>
          </a:prstGeom>
          <a:noFill/>
          <a:ln w="9525">
            <a:noFill/>
            <a:miter lim="800000"/>
            <a:headEnd/>
            <a:tailEnd/>
          </a:ln>
        </p:spPr>
        <p:txBody>
          <a:bodyPr>
            <a:prstTxWarp prst="textNoShape">
              <a:avLst/>
            </a:prstTxWarp>
            <a:spAutoFit/>
          </a:bodyPr>
          <a:lstStyle/>
          <a:p>
            <a:pPr marL="342900" indent="-342900">
              <a:lnSpc>
                <a:spcPct val="100000"/>
              </a:lnSpc>
              <a:spcBef>
                <a:spcPct val="20000"/>
              </a:spcBef>
              <a:buClrTx/>
              <a:buSzTx/>
              <a:buFontTx/>
              <a:buNone/>
            </a:pPr>
            <a:r>
              <a:rPr kumimoji="1" lang="ja-JP" altLang="en-US" sz="4800" dirty="0">
                <a:solidFill>
                  <a:schemeClr val="tx1"/>
                </a:solidFill>
                <a:effectLst/>
                <a:ea typeface="ＭＳ Ｐゴシック" pitchFamily="-1" charset="-128"/>
                <a:cs typeface="ＭＳ Ｐゴシック" pitchFamily="-1" charset="-128"/>
              </a:rPr>
              <a:t>月</a:t>
            </a:r>
            <a:r>
              <a:rPr kumimoji="1" lang="ja-JP" altLang="en-US" sz="4800" dirty="0" smtClean="0">
                <a:solidFill>
                  <a:schemeClr val="tx1"/>
                </a:solidFill>
                <a:effectLst/>
                <a:ea typeface="ＭＳ Ｐゴシック" pitchFamily="-1" charset="-128"/>
                <a:cs typeface="ＭＳ Ｐゴシック" pitchFamily="-1" charset="-128"/>
              </a:rPr>
              <a:t>の表面</a:t>
            </a:r>
            <a:endParaRPr kumimoji="1" lang="ja-JP" altLang="en-US" sz="4800" dirty="0">
              <a:solidFill>
                <a:schemeClr val="tx1"/>
              </a:solidFill>
              <a:effectLst/>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ref_Nearside_b2.png"/>
          <p:cNvPicPr>
            <a:picLocks noChangeAspect="1"/>
          </p:cNvPicPr>
          <p:nvPr/>
        </p:nvPicPr>
        <p:blipFill rotWithShape="1">
          <a:blip r:embed="rId3" cstate="print">
            <a:extLst>
              <a:ext uri="{28A0092B-C50C-407E-A947-70E740481C1C}">
                <a14:useLocalDpi xmlns:a14="http://schemas.microsoft.com/office/drawing/2010/main" val="0"/>
              </a:ext>
            </a:extLst>
          </a:blip>
          <a:srcRect r="31902"/>
          <a:stretch/>
        </p:blipFill>
        <p:spPr>
          <a:xfrm>
            <a:off x="1305340" y="395441"/>
            <a:ext cx="6226829" cy="6462559"/>
          </a:xfrm>
          <a:prstGeom prst="rect">
            <a:avLst/>
          </a:prstGeom>
        </p:spPr>
      </p:pic>
      <p:sp>
        <p:nvSpPr>
          <p:cNvPr id="29698" name="スライド番号プレースホルダー 5"/>
          <p:cNvSpPr>
            <a:spLocks noGrp="1"/>
          </p:cNvSpPr>
          <p:nvPr>
            <p:ph type="sldNum" sz="quarter" idx="12"/>
          </p:nvPr>
        </p:nvSpPr>
        <p:spPr>
          <a:noFill/>
          <a:ln>
            <a:miter lim="800000"/>
            <a:headEnd/>
            <a:tailEnd/>
          </a:ln>
        </p:spPr>
        <p:txBody>
          <a:bodyPr/>
          <a:lstStyle/>
          <a:p>
            <a:fld id="{7ABB9D48-609B-E74C-9F5C-67B8446F702D}" type="slidenum">
              <a:rPr lang="en-US" altLang="ja-JP"/>
              <a:pPr/>
              <a:t>12</a:t>
            </a:fld>
            <a:endParaRPr lang="en-US" altLang="ja-JP"/>
          </a:p>
        </p:txBody>
      </p:sp>
      <p:sp>
        <p:nvSpPr>
          <p:cNvPr id="236548" name="Text Box 4"/>
          <p:cNvSpPr txBox="1">
            <a:spLocks noChangeArrowheads="1"/>
          </p:cNvSpPr>
          <p:nvPr/>
        </p:nvSpPr>
        <p:spPr bwMode="auto">
          <a:xfrm>
            <a:off x="827088" y="5219700"/>
            <a:ext cx="7561262" cy="1570038"/>
          </a:xfrm>
          <a:prstGeom prst="rect">
            <a:avLst/>
          </a:prstGeom>
          <a:noFill/>
          <a:ln w="9525">
            <a:noFill/>
            <a:miter lim="800000"/>
            <a:headEnd/>
            <a:tailEnd/>
          </a:ln>
        </p:spPr>
        <p:txBody>
          <a:bodyPr>
            <a:prstTxWarp prst="textNoShape">
              <a:avLst/>
            </a:prstTxWarp>
            <a:spAutoFit/>
          </a:bodyPr>
          <a:lstStyle/>
          <a:p>
            <a:pPr algn="l">
              <a:lnSpc>
                <a:spcPct val="100000"/>
              </a:lnSpc>
              <a:spcBef>
                <a:spcPct val="50000"/>
              </a:spcBef>
              <a:buClrTx/>
              <a:buSzTx/>
            </a:pPr>
            <a:r>
              <a:rPr kumimoji="1" lang="ja-JP" altLang="en-US" sz="3200">
                <a:solidFill>
                  <a:schemeClr val="tx1"/>
                </a:solidFill>
                <a:effectLst/>
                <a:ea typeface="ＭＳ Ｐゴシック" pitchFamily="-1" charset="-128"/>
                <a:cs typeface="ＭＳ Ｐゴシック" pitchFamily="-1" charset="-128"/>
              </a:rPr>
              <a:t>月の表面</a:t>
            </a:r>
            <a:r>
              <a:rPr kumimoji="1" lang="en-US" altLang="ja-JP" sz="3200">
                <a:solidFill>
                  <a:schemeClr val="tx1"/>
                </a:solidFill>
                <a:effectLst/>
                <a:ea typeface="ＭＳ Ｐゴシック" pitchFamily="-1" charset="-128"/>
                <a:cs typeface="ＭＳ Ｐゴシック" pitchFamily="-1" charset="-128"/>
              </a:rPr>
              <a:t>(</a:t>
            </a:r>
            <a:r>
              <a:rPr kumimoji="1" lang="ja-JP" altLang="en-US" sz="3200">
                <a:solidFill>
                  <a:schemeClr val="tx1"/>
                </a:solidFill>
                <a:effectLst/>
                <a:ea typeface="ＭＳ Ｐゴシック" pitchFamily="-1" charset="-128"/>
                <a:cs typeface="ＭＳ Ｐゴシック" pitchFamily="-1" charset="-128"/>
              </a:rPr>
              <a:t>ひょうめん</a:t>
            </a:r>
            <a:r>
              <a:rPr kumimoji="1" lang="en-US" altLang="ja-JP" sz="3200">
                <a:solidFill>
                  <a:schemeClr val="tx1"/>
                </a:solidFill>
                <a:effectLst/>
                <a:ea typeface="ＭＳ Ｐゴシック" pitchFamily="-1" charset="-128"/>
                <a:cs typeface="ＭＳ Ｐゴシック" pitchFamily="-1" charset="-128"/>
              </a:rPr>
              <a:t>)</a:t>
            </a:r>
            <a:r>
              <a:rPr kumimoji="1" lang="ja-JP" altLang="en-US" sz="3200">
                <a:solidFill>
                  <a:schemeClr val="tx1"/>
                </a:solidFill>
                <a:effectLst/>
                <a:ea typeface="ＭＳ Ｐゴシック" pitchFamily="-1" charset="-128"/>
                <a:cs typeface="ＭＳ Ｐゴシック" pitchFamily="-1" charset="-128"/>
              </a:rPr>
              <a:t>は灰色（はいいろ）をしている。よく見ると、暗い（くらい）ところと明るい（あかるい）ところがある。</a:t>
            </a:r>
          </a:p>
        </p:txBody>
      </p:sp>
      <p:sp>
        <p:nvSpPr>
          <p:cNvPr id="29700" name="Rectangle 2"/>
          <p:cNvSpPr>
            <a:spLocks noChangeArrowheads="1"/>
          </p:cNvSpPr>
          <p:nvPr/>
        </p:nvSpPr>
        <p:spPr bwMode="auto">
          <a:xfrm>
            <a:off x="241300" y="152400"/>
            <a:ext cx="7835900" cy="685800"/>
          </a:xfrm>
          <a:prstGeom prst="rect">
            <a:avLst/>
          </a:prstGeom>
          <a:noFill/>
          <a:ln w="19050">
            <a:noFill/>
            <a:prstDash val="sysDot"/>
            <a:miter lim="800000"/>
            <a:headEnd/>
            <a:tailEnd/>
          </a:ln>
        </p:spPr>
        <p:txBody>
          <a:bodyPr anchor="ctr">
            <a:prstTxWarp prst="textNoShape">
              <a:avLst/>
            </a:prstTxWarp>
          </a:bodyPr>
          <a:lstStyle/>
          <a:p>
            <a:pPr>
              <a:lnSpc>
                <a:spcPct val="100000"/>
              </a:lnSpc>
              <a:spcBef>
                <a:spcPct val="0"/>
              </a:spcBef>
              <a:buClrTx/>
              <a:buSzTx/>
              <a:buFontTx/>
              <a:buNone/>
            </a:pPr>
            <a:r>
              <a:rPr kumimoji="1" lang="ja-JP" altLang="en-US" sz="3200">
                <a:solidFill>
                  <a:srgbClr val="FFFF00"/>
                </a:solidFill>
                <a:effectLst/>
                <a:ea typeface="Arial" pitchFamily="-1" charset="0"/>
                <a:cs typeface="Arial" pitchFamily="-1" charset="0"/>
              </a:rPr>
              <a:t>月の表面はどうなっている？</a:t>
            </a:r>
            <a:endParaRPr kumimoji="1" lang="en-US" altLang="ja-JP" sz="3200">
              <a:solidFill>
                <a:srgbClr val="FFFF00"/>
              </a:solidFill>
              <a:effectLst/>
              <a:ea typeface="Arial" pitchFamily="-1" charset="0"/>
              <a:cs typeface="Arial" pitchFamily="-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6548">
                                            <p:txEl>
                                              <p:pRg st="0" end="0"/>
                                            </p:txEl>
                                          </p:spTgt>
                                        </p:tgtEl>
                                        <p:attrNameLst>
                                          <p:attrName>style.visibility</p:attrName>
                                        </p:attrNameLst>
                                      </p:cBhvr>
                                      <p:to>
                                        <p:strVal val="visible"/>
                                      </p:to>
                                    </p:set>
                                    <p:anim calcmode="lin" valueType="num">
                                      <p:cBhvr additive="base">
                                        <p:cTn id="7" dur="500" fill="hold"/>
                                        <p:tgtEl>
                                          <p:spTgt spid="2365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654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6A0A45E5-225E-684E-AF1A-A71AE35280AB}" type="slidenum">
              <a:rPr lang="en-US" altLang="ja-JP" smtClean="0">
                <a:solidFill>
                  <a:srgbClr val="FFFFFF"/>
                </a:solidFill>
              </a:rPr>
              <a:pPr>
                <a:defRPr/>
              </a:pPr>
              <a:t>13</a:t>
            </a:fld>
            <a:endParaRPr lang="en-US" altLang="ja-JP">
              <a:solidFill>
                <a:srgbClr val="FFFFFF"/>
              </a:solidFill>
            </a:endParaRPr>
          </a:p>
        </p:txBody>
      </p:sp>
      <p:pic>
        <p:nvPicPr>
          <p:cNvPr id="5" name="図 4"/>
          <p:cNvPicPr>
            <a:picLocks noChangeAspect="1"/>
          </p:cNvPicPr>
          <p:nvPr/>
        </p:nvPicPr>
        <p:blipFill>
          <a:blip r:embed="rId3" cstate="print"/>
          <a:stretch>
            <a:fillRect/>
          </a:stretch>
        </p:blipFill>
        <p:spPr>
          <a:xfrm>
            <a:off x="800100" y="0"/>
            <a:ext cx="7525389" cy="6858000"/>
          </a:xfrm>
          <a:prstGeom prst="rect">
            <a:avLst/>
          </a:prstGeom>
        </p:spPr>
      </p:pic>
    </p:spTree>
    <p:extLst>
      <p:ext uri="{BB962C8B-B14F-4D97-AF65-F5344CB8AC3E}">
        <p14:creationId xmlns:p14="http://schemas.microsoft.com/office/powerpoint/2010/main" val="34290725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ref_Nearside_b2.png"/>
          <p:cNvPicPr>
            <a:picLocks noChangeAspect="1"/>
          </p:cNvPicPr>
          <p:nvPr/>
        </p:nvPicPr>
        <p:blipFill rotWithShape="1">
          <a:blip r:embed="rId3" cstate="print">
            <a:extLst>
              <a:ext uri="{28A0092B-C50C-407E-A947-70E740481C1C}">
                <a14:useLocalDpi xmlns:a14="http://schemas.microsoft.com/office/drawing/2010/main" val="0"/>
              </a:ext>
            </a:extLst>
          </a:blip>
          <a:srcRect r="31902"/>
          <a:stretch/>
        </p:blipFill>
        <p:spPr>
          <a:xfrm>
            <a:off x="458633" y="464114"/>
            <a:ext cx="3475029" cy="3606584"/>
          </a:xfrm>
          <a:prstGeom prst="rect">
            <a:avLst/>
          </a:prstGeom>
        </p:spPr>
      </p:pic>
      <p:pic>
        <p:nvPicPr>
          <p:cNvPr id="31746" name="図 7"/>
          <p:cNvPicPr>
            <a:picLocks noChangeAspect="1"/>
          </p:cNvPicPr>
          <p:nvPr/>
        </p:nvPicPr>
        <p:blipFill>
          <a:blip r:embed="rId4" cstate="print"/>
          <a:srcRect/>
          <a:stretch>
            <a:fillRect/>
          </a:stretch>
        </p:blipFill>
        <p:spPr bwMode="auto">
          <a:xfrm>
            <a:off x="4260850" y="2420938"/>
            <a:ext cx="4425950" cy="2949575"/>
          </a:xfrm>
          <a:prstGeom prst="rect">
            <a:avLst/>
          </a:prstGeom>
          <a:noFill/>
          <a:ln w="9525">
            <a:noFill/>
            <a:miter lim="800000"/>
            <a:headEnd/>
            <a:tailEnd/>
          </a:ln>
        </p:spPr>
      </p:pic>
      <p:sp>
        <p:nvSpPr>
          <p:cNvPr id="31748" name="スライド番号プレースホルダー 4"/>
          <p:cNvSpPr>
            <a:spLocks noGrp="1"/>
          </p:cNvSpPr>
          <p:nvPr>
            <p:ph type="sldNum" sz="quarter" idx="12"/>
          </p:nvPr>
        </p:nvSpPr>
        <p:spPr>
          <a:noFill/>
          <a:ln>
            <a:miter lim="800000"/>
            <a:headEnd/>
            <a:tailEnd/>
          </a:ln>
        </p:spPr>
        <p:txBody>
          <a:bodyPr/>
          <a:lstStyle/>
          <a:p>
            <a:fld id="{0E0B7A0D-D361-3B40-B151-EDB991515B55}" type="slidenum">
              <a:rPr lang="en-US" altLang="ja-JP"/>
              <a:pPr/>
              <a:t>14</a:t>
            </a:fld>
            <a:endParaRPr lang="en-US" altLang="ja-JP"/>
          </a:p>
        </p:txBody>
      </p:sp>
      <p:sp>
        <p:nvSpPr>
          <p:cNvPr id="31749" name="Rectangle 2"/>
          <p:cNvSpPr>
            <a:spLocks noChangeArrowheads="1"/>
          </p:cNvSpPr>
          <p:nvPr/>
        </p:nvSpPr>
        <p:spPr bwMode="auto">
          <a:xfrm>
            <a:off x="241300" y="152400"/>
            <a:ext cx="7835900" cy="685800"/>
          </a:xfrm>
          <a:prstGeom prst="rect">
            <a:avLst/>
          </a:prstGeom>
          <a:noFill/>
          <a:ln w="19050">
            <a:noFill/>
            <a:prstDash val="sysDot"/>
            <a:miter lim="800000"/>
            <a:headEnd/>
            <a:tailEnd/>
          </a:ln>
        </p:spPr>
        <p:txBody>
          <a:bodyPr anchor="ctr">
            <a:prstTxWarp prst="textNoShape">
              <a:avLst/>
            </a:prstTxWarp>
          </a:bodyPr>
          <a:lstStyle/>
          <a:p>
            <a:pPr>
              <a:lnSpc>
                <a:spcPct val="100000"/>
              </a:lnSpc>
              <a:spcBef>
                <a:spcPct val="0"/>
              </a:spcBef>
              <a:buClrTx/>
              <a:buSzTx/>
              <a:buFontTx/>
              <a:buNone/>
            </a:pPr>
            <a:r>
              <a:rPr kumimoji="1" lang="ja-JP" altLang="en-US" sz="3200">
                <a:solidFill>
                  <a:srgbClr val="FFFF00"/>
                </a:solidFill>
                <a:effectLst/>
                <a:ea typeface="Arial" pitchFamily="-1" charset="0"/>
                <a:cs typeface="Arial" pitchFamily="-1" charset="0"/>
              </a:rPr>
              <a:t>黒いもようは どうやってできた</a:t>
            </a:r>
            <a:r>
              <a:rPr kumimoji="1" lang="en-US" altLang="ja-JP" sz="3200">
                <a:solidFill>
                  <a:srgbClr val="FFFF00"/>
                </a:solidFill>
                <a:effectLst/>
                <a:ea typeface="Arial" pitchFamily="-1" charset="0"/>
                <a:cs typeface="Arial" pitchFamily="-1" charset="0"/>
              </a:rPr>
              <a:t>?</a:t>
            </a:r>
          </a:p>
        </p:txBody>
      </p:sp>
      <p:sp>
        <p:nvSpPr>
          <p:cNvPr id="675846" name="Freeform 6"/>
          <p:cNvSpPr>
            <a:spLocks/>
          </p:cNvSpPr>
          <p:nvPr/>
        </p:nvSpPr>
        <p:spPr bwMode="auto">
          <a:xfrm rot="1550854">
            <a:off x="1874838" y="1925638"/>
            <a:ext cx="2482850" cy="312737"/>
          </a:xfrm>
          <a:custGeom>
            <a:avLst/>
            <a:gdLst>
              <a:gd name="T0" fmla="*/ 0 w 1042"/>
              <a:gd name="T1" fmla="*/ 265658 h 279"/>
              <a:gd name="T2" fmla="*/ 1248573 w 1042"/>
              <a:gd name="T3" fmla="*/ 7846 h 279"/>
              <a:gd name="T4" fmla="*/ 2482850 w 1042"/>
              <a:gd name="T5" fmla="*/ 312737 h 279"/>
              <a:gd name="T6" fmla="*/ 0 60000 65536"/>
              <a:gd name="T7" fmla="*/ 0 60000 65536"/>
              <a:gd name="T8" fmla="*/ 0 60000 65536"/>
            </a:gdLst>
            <a:ahLst/>
            <a:cxnLst>
              <a:cxn ang="T6">
                <a:pos x="T0" y="T1"/>
              </a:cxn>
              <a:cxn ang="T7">
                <a:pos x="T2" y="T3"/>
              </a:cxn>
              <a:cxn ang="T8">
                <a:pos x="T4" y="T5"/>
              </a:cxn>
            </a:cxnLst>
            <a:rect l="0" t="0" r="r" b="b"/>
            <a:pathLst>
              <a:path w="1042" h="279">
                <a:moveTo>
                  <a:pt x="0" y="237"/>
                </a:moveTo>
                <a:cubicBezTo>
                  <a:pt x="175" y="118"/>
                  <a:pt x="350" y="0"/>
                  <a:pt x="524" y="7"/>
                </a:cubicBezTo>
                <a:cubicBezTo>
                  <a:pt x="698" y="14"/>
                  <a:pt x="870" y="146"/>
                  <a:pt x="1042" y="279"/>
                </a:cubicBezTo>
              </a:path>
            </a:pathLst>
          </a:custGeom>
          <a:noFill/>
          <a:ln w="76200" cap="flat" cmpd="sng">
            <a:solidFill>
              <a:schemeClr val="accent2"/>
            </a:solidFill>
            <a:prstDash val="solid"/>
            <a:round/>
            <a:headEnd/>
            <a:tailEnd type="stealth" w="med" len="med"/>
          </a:ln>
          <a:effectLst/>
        </p:spPr>
        <p:txBody>
          <a:bodyPr lIns="93600" tIns="46800" rIns="93600" bIns="46800" anchor="ctr">
            <a:prstTxWarp prst="textNoShape">
              <a:avLst/>
            </a:prstTxWarp>
            <a:spAutoFit/>
          </a:bodyPr>
          <a:lstStyle/>
          <a:p>
            <a:pPr>
              <a:defRPr/>
            </a:pPr>
            <a:endParaRPr lang="ja-JP" altLang="en-US"/>
          </a:p>
        </p:txBody>
      </p:sp>
      <p:sp>
        <p:nvSpPr>
          <p:cNvPr id="675847" name="Text Box 7"/>
          <p:cNvSpPr txBox="1">
            <a:spLocks noChangeArrowheads="1"/>
          </p:cNvSpPr>
          <p:nvPr/>
        </p:nvSpPr>
        <p:spPr bwMode="auto">
          <a:xfrm>
            <a:off x="3516313" y="1058863"/>
            <a:ext cx="5378450" cy="954087"/>
          </a:xfrm>
          <a:prstGeom prst="rect">
            <a:avLst/>
          </a:prstGeom>
          <a:noFill/>
          <a:ln>
            <a:noFill/>
          </a:ln>
          <a:effectLst/>
          <a:extLst/>
        </p:spPr>
        <p:txBody>
          <a:bodyPr lIns="93600" tIns="46800" rIns="93600" bIns="46800">
            <a:prstTxWarp prst="textNoShape">
              <a:avLst/>
            </a:prstTxWarp>
            <a:spAutoFit/>
          </a:bodyPr>
          <a:lstStyle/>
          <a:p>
            <a:pPr>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2400">
                <a:solidFill>
                  <a:schemeClr val="tx1"/>
                </a:solidFill>
                <a:effectLst>
                  <a:outerShdw blurRad="38100" dist="38100" dir="2700000" algn="tl">
                    <a:srgbClr val="000000"/>
                  </a:outerShdw>
                </a:effectLst>
              </a:rPr>
              <a:t>火山（かざん）のふん火で出てきた、</a:t>
            </a:r>
          </a:p>
          <a:p>
            <a:pPr>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2400">
                <a:solidFill>
                  <a:schemeClr val="tx1"/>
                </a:solidFill>
                <a:effectLst>
                  <a:outerShdw blurRad="38100" dist="38100" dir="2700000" algn="tl">
                    <a:srgbClr val="000000"/>
                  </a:outerShdw>
                </a:effectLst>
              </a:rPr>
              <a:t>どろどろの熱いマグマ</a:t>
            </a:r>
          </a:p>
        </p:txBody>
      </p:sp>
      <p:sp>
        <p:nvSpPr>
          <p:cNvPr id="9" name="テキスト ボックス 8"/>
          <p:cNvSpPr txBox="1"/>
          <p:nvPr/>
        </p:nvSpPr>
        <p:spPr>
          <a:xfrm>
            <a:off x="4219800" y="5370513"/>
            <a:ext cx="4508505" cy="264047"/>
          </a:xfrm>
          <a:prstGeom prst="rect">
            <a:avLst/>
          </a:prstGeom>
          <a:noFill/>
        </p:spPr>
        <p:txBody>
          <a:bodyPr wrap="square">
            <a:prstTxWarp prst="textNoShape">
              <a:avLst/>
            </a:prstTxWarp>
            <a:spAutoFit/>
          </a:bodyPr>
          <a:lstStyle/>
          <a:p>
            <a:pPr>
              <a:defRPr/>
            </a:pPr>
            <a:r>
              <a:rPr lang="en-US" altLang="ja-JP" dirty="0">
                <a:effectLst>
                  <a:outerShdw blurRad="38100" dist="38100" dir="2700000" algn="tl">
                    <a:srgbClr val="000000"/>
                  </a:outerShdw>
                </a:effectLst>
              </a:rPr>
              <a:t>photo by J.D. Griggs, courtesy of the U.S. Geological </a:t>
            </a:r>
            <a:r>
              <a:rPr lang="en-US" altLang="ja-JP" dirty="0" smtClean="0">
                <a:effectLst>
                  <a:outerShdw blurRad="38100" dist="38100" dir="2700000" algn="tl">
                    <a:srgbClr val="000000"/>
                  </a:outerShdw>
                </a:effectLst>
              </a:rPr>
              <a:t>Survey </a:t>
            </a:r>
            <a:endParaRPr lang="en-US" altLang="ja-JP"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スライド番号プレースホルダ 2"/>
          <p:cNvSpPr>
            <a:spLocks noGrp="1"/>
          </p:cNvSpPr>
          <p:nvPr>
            <p:ph type="sldNum" sz="quarter" idx="12"/>
          </p:nvPr>
        </p:nvSpPr>
        <p:spPr>
          <a:noFill/>
          <a:ln>
            <a:miter lim="800000"/>
            <a:headEnd/>
            <a:tailEnd/>
          </a:ln>
        </p:spPr>
        <p:txBody>
          <a:bodyPr/>
          <a:lstStyle/>
          <a:p>
            <a:fld id="{571E518F-BCEA-7F4A-ADC9-DCD9752DEC47}" type="slidenum">
              <a:rPr lang="en-US" altLang="ja-JP" smtClean="0"/>
              <a:pPr/>
              <a:t>15</a:t>
            </a:fld>
            <a:endParaRPr lang="en-US" altLang="ja-JP" smtClean="0"/>
          </a:p>
        </p:txBody>
      </p:sp>
      <p:sp>
        <p:nvSpPr>
          <p:cNvPr id="5" name="Rectangle 4"/>
          <p:cNvSpPr txBox="1">
            <a:spLocks noChangeArrowheads="1"/>
          </p:cNvSpPr>
          <p:nvPr/>
        </p:nvSpPr>
        <p:spPr bwMode="auto">
          <a:xfrm>
            <a:off x="241300" y="152400"/>
            <a:ext cx="7835900" cy="685800"/>
          </a:xfrm>
          <a:prstGeom prst="rect">
            <a:avLst/>
          </a:prstGeom>
          <a:noFill/>
          <a:ln w="19050">
            <a:noFill/>
            <a:prstDash val="sysDot"/>
            <a:miter lim="800000"/>
            <a:headEnd/>
            <a:tailEnd/>
          </a:ln>
        </p:spPr>
        <p:txBody>
          <a:bodyPr anchor="ctr">
            <a:prstTxWarp prst="textNoShape">
              <a:avLst/>
            </a:prstTxWarp>
          </a:bodyPr>
          <a:lstStyle/>
          <a:p>
            <a:pPr>
              <a:lnSpc>
                <a:spcPct val="100000"/>
              </a:lnSpc>
              <a:spcBef>
                <a:spcPct val="0"/>
              </a:spcBef>
              <a:buClrTx/>
              <a:buSzTx/>
              <a:buFontTx/>
              <a:buNone/>
              <a:defRPr/>
            </a:pPr>
            <a:r>
              <a:rPr kumimoji="1" lang="ja-JP" altLang="en-US" sz="3200" kern="0" dirty="0">
                <a:solidFill>
                  <a:srgbClr val="FFFF00"/>
                </a:solidFill>
                <a:effectLst/>
                <a:latin typeface="+mj-lt"/>
                <a:ea typeface="Arial" pitchFamily="-1" charset="0"/>
                <a:cs typeface="+mj-cs"/>
              </a:rPr>
              <a:t>月のマグマ</a:t>
            </a:r>
            <a:endParaRPr kumimoji="1" lang="en-US" altLang="ja-JP" sz="3200" kern="0" dirty="0">
              <a:solidFill>
                <a:srgbClr val="FFFF00"/>
              </a:solidFill>
              <a:effectLst/>
              <a:latin typeface="+mj-lt"/>
              <a:ea typeface="Arial" pitchFamily="-1" charset="0"/>
              <a:cs typeface="+mj-cs"/>
            </a:endParaRPr>
          </a:p>
        </p:txBody>
      </p:sp>
      <p:sp>
        <p:nvSpPr>
          <p:cNvPr id="6" name="テキスト ボックス 5"/>
          <p:cNvSpPr txBox="1"/>
          <p:nvPr/>
        </p:nvSpPr>
        <p:spPr>
          <a:xfrm>
            <a:off x="-266700" y="304800"/>
            <a:ext cx="184150" cy="266700"/>
          </a:xfrm>
          <a:prstGeom prst="rect">
            <a:avLst/>
          </a:prstGeom>
          <a:noFill/>
        </p:spPr>
        <p:txBody>
          <a:bodyPr wrap="none">
            <a:spAutoFit/>
          </a:bodyPr>
          <a:lstStyle/>
          <a:p>
            <a:pPr>
              <a:defRPr/>
            </a:pPr>
            <a:endParaRPr kumimoji="1" lang="ja-JP" altLang="en-US"/>
          </a:p>
        </p:txBody>
      </p:sp>
      <p:sp>
        <p:nvSpPr>
          <p:cNvPr id="2" name="コンテンツ プレースホルダー 1"/>
          <p:cNvSpPr>
            <a:spLocks noGrp="1"/>
          </p:cNvSpPr>
          <p:nvPr>
            <p:ph/>
          </p:nvPr>
        </p:nvSpPr>
        <p:spPr>
          <a:xfrm>
            <a:off x="228600" y="1769165"/>
            <a:ext cx="8686800" cy="4755460"/>
          </a:xfrm>
        </p:spPr>
        <p:txBody>
          <a:bodyPr/>
          <a:lstStyle/>
          <a:p>
            <a:pPr marL="0" indent="0" algn="ctr">
              <a:buNone/>
            </a:pPr>
            <a:r>
              <a:rPr lang="en-US" altLang="ja-JP" sz="2000" dirty="0"/>
              <a:t>【</a:t>
            </a:r>
            <a:r>
              <a:rPr kumimoji="1" lang="ja-JP" altLang="en-US" sz="2000" dirty="0" smtClean="0"/>
              <a:t>月の歴史を動画で紹介します</a:t>
            </a:r>
            <a:r>
              <a:rPr kumimoji="1" lang="en-US" altLang="ja-JP" sz="2000" dirty="0" smtClean="0"/>
              <a:t>】</a:t>
            </a:r>
          </a:p>
          <a:p>
            <a:pPr marL="0" indent="0" algn="ctr">
              <a:buNone/>
            </a:pPr>
            <a:endParaRPr kumimoji="1" lang="en-US" altLang="ja-JP" sz="2000" dirty="0" smtClean="0"/>
          </a:p>
          <a:p>
            <a:pPr marL="0" indent="0" algn="ctr">
              <a:buNone/>
            </a:pPr>
            <a:r>
              <a:rPr lang="ja-JP" altLang="en-US" sz="2000" dirty="0"/>
              <a:t>（</a:t>
            </a:r>
            <a:r>
              <a:rPr lang="en-US" altLang="ja-JP" sz="2000" dirty="0" smtClean="0">
                <a:hlinkClick r:id="rId3"/>
              </a:rPr>
              <a:t>https</a:t>
            </a:r>
            <a:r>
              <a:rPr lang="en-US" altLang="ja-JP" sz="2000" dirty="0">
                <a:hlinkClick r:id="rId3"/>
              </a:rPr>
              <a:t>://</a:t>
            </a:r>
            <a:r>
              <a:rPr lang="en-US" altLang="ja-JP" sz="2000" dirty="0" smtClean="0">
                <a:hlinkClick r:id="rId3"/>
              </a:rPr>
              <a:t>www.youtube.com/watch?v=UIKmSQqp8wY</a:t>
            </a:r>
            <a:r>
              <a:rPr kumimoji="1" lang="ja-JP" altLang="en-US" sz="2000" dirty="0" smtClean="0"/>
              <a:t>）</a:t>
            </a:r>
            <a:endParaRPr kumimoji="1" lang="ja-JP" altLang="en-U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クレータ_hdtv_004_l.jpg"/>
          <p:cNvPicPr>
            <a:picLocks noChangeAspect="1"/>
          </p:cNvPicPr>
          <p:nvPr/>
        </p:nvPicPr>
        <p:blipFill>
          <a:blip r:embed="rId3" cstate="print"/>
          <a:stretch>
            <a:fillRect/>
          </a:stretch>
        </p:blipFill>
        <p:spPr>
          <a:xfrm>
            <a:off x="0" y="1663039"/>
            <a:ext cx="9144000" cy="5143500"/>
          </a:xfrm>
          <a:prstGeom prst="rect">
            <a:avLst/>
          </a:prstGeom>
        </p:spPr>
      </p:pic>
      <p:sp>
        <p:nvSpPr>
          <p:cNvPr id="33794" name="スライド番号プレースホルダー 5"/>
          <p:cNvSpPr>
            <a:spLocks noGrp="1"/>
          </p:cNvSpPr>
          <p:nvPr>
            <p:ph type="sldNum" sz="quarter" idx="12"/>
          </p:nvPr>
        </p:nvSpPr>
        <p:spPr>
          <a:noFill/>
          <a:ln>
            <a:miter lim="800000"/>
            <a:headEnd/>
            <a:tailEnd/>
          </a:ln>
        </p:spPr>
        <p:txBody>
          <a:bodyPr/>
          <a:lstStyle/>
          <a:p>
            <a:fld id="{D7D9FD90-71AC-924A-927D-F69116F0465D}" type="slidenum">
              <a:rPr lang="en-US" altLang="ja-JP"/>
              <a:pPr/>
              <a:t>16</a:t>
            </a:fld>
            <a:endParaRPr lang="en-US" altLang="ja-JP"/>
          </a:p>
        </p:txBody>
      </p:sp>
      <p:sp>
        <p:nvSpPr>
          <p:cNvPr id="237572" name="Text Box 4"/>
          <p:cNvSpPr txBox="1">
            <a:spLocks noChangeArrowheads="1"/>
          </p:cNvSpPr>
          <p:nvPr/>
        </p:nvSpPr>
        <p:spPr bwMode="auto">
          <a:xfrm>
            <a:off x="88775" y="1044741"/>
            <a:ext cx="8962629" cy="1754326"/>
          </a:xfrm>
          <a:prstGeom prst="rect">
            <a:avLst/>
          </a:prstGeom>
          <a:noFill/>
          <a:ln w="9525">
            <a:noFill/>
            <a:miter lim="800000"/>
            <a:headEnd/>
            <a:tailEnd/>
          </a:ln>
        </p:spPr>
        <p:txBody>
          <a:bodyPr wrap="square">
            <a:prstTxWarp prst="textNoShape">
              <a:avLst/>
            </a:prstTxWarp>
            <a:spAutoFit/>
          </a:bodyPr>
          <a:lstStyle/>
          <a:p>
            <a:pPr algn="l">
              <a:lnSpc>
                <a:spcPct val="100000"/>
              </a:lnSpc>
              <a:spcBef>
                <a:spcPct val="50000"/>
              </a:spcBef>
              <a:buClrTx/>
              <a:buSzTx/>
              <a:buFontTx/>
              <a:buChar char="•"/>
            </a:pPr>
            <a:r>
              <a:rPr kumimoji="1" lang="ja-JP" altLang="en-US" sz="2400" dirty="0">
                <a:solidFill>
                  <a:schemeClr val="tx1"/>
                </a:solidFill>
                <a:effectLst/>
                <a:ea typeface="ＭＳ Ｐゴシック" pitchFamily="-1" charset="-128"/>
                <a:cs typeface="ＭＳ Ｐゴシック" pitchFamily="-1" charset="-128"/>
              </a:rPr>
              <a:t>よく見ると、月の表面</a:t>
            </a:r>
            <a:r>
              <a:rPr kumimoji="1" lang="en-US" altLang="ja-JP" sz="2400" dirty="0">
                <a:solidFill>
                  <a:schemeClr val="tx1"/>
                </a:solidFill>
                <a:effectLst/>
                <a:ea typeface="ＭＳ Ｐゴシック" pitchFamily="-1" charset="-128"/>
                <a:cs typeface="ＭＳ Ｐゴシック" pitchFamily="-1" charset="-128"/>
              </a:rPr>
              <a:t>(</a:t>
            </a:r>
            <a:r>
              <a:rPr kumimoji="1" lang="ja-JP" altLang="en-US" sz="2400" dirty="0">
                <a:solidFill>
                  <a:schemeClr val="tx1"/>
                </a:solidFill>
                <a:effectLst/>
                <a:ea typeface="ＭＳ Ｐゴシック" pitchFamily="-1" charset="-128"/>
                <a:cs typeface="ＭＳ Ｐゴシック" pitchFamily="-1" charset="-128"/>
              </a:rPr>
              <a:t>ひょうめん</a:t>
            </a:r>
            <a:r>
              <a:rPr kumimoji="1" lang="en-US" altLang="ja-JP" sz="2400" dirty="0">
                <a:solidFill>
                  <a:schemeClr val="tx1"/>
                </a:solidFill>
                <a:effectLst/>
                <a:ea typeface="ＭＳ Ｐゴシック" pitchFamily="-1" charset="-128"/>
                <a:cs typeface="ＭＳ Ｐゴシック" pitchFamily="-1" charset="-128"/>
              </a:rPr>
              <a:t>)</a:t>
            </a:r>
            <a:r>
              <a:rPr kumimoji="1" lang="ja-JP" altLang="en-US" sz="2400" dirty="0">
                <a:solidFill>
                  <a:schemeClr val="tx1"/>
                </a:solidFill>
                <a:effectLst/>
                <a:ea typeface="ＭＳ Ｐゴシック" pitchFamily="-1" charset="-128"/>
                <a:cs typeface="ＭＳ Ｐゴシック" pitchFamily="-1" charset="-128"/>
              </a:rPr>
              <a:t>は、でこぼこしている。</a:t>
            </a:r>
          </a:p>
          <a:p>
            <a:pPr algn="l">
              <a:lnSpc>
                <a:spcPct val="100000"/>
              </a:lnSpc>
              <a:spcBef>
                <a:spcPct val="50000"/>
              </a:spcBef>
              <a:buClrTx/>
              <a:buSzTx/>
              <a:buFontTx/>
              <a:buChar char="•"/>
            </a:pPr>
            <a:r>
              <a:rPr kumimoji="1" lang="ja-JP" altLang="en-US" sz="2400" dirty="0">
                <a:solidFill>
                  <a:schemeClr val="tx1"/>
                </a:solidFill>
                <a:effectLst/>
                <a:ea typeface="ＭＳ Ｐゴシック" pitchFamily="-1" charset="-128"/>
                <a:cs typeface="ＭＳ Ｐゴシック" pitchFamily="-1" charset="-128"/>
              </a:rPr>
              <a:t>丸い穴（まるいあな）は、空（そら）から大きな隕石（いんせき）が落ちて（おちて）きたときにできた</a:t>
            </a:r>
            <a:r>
              <a:rPr kumimoji="1" lang="ja-JP" altLang="en-US" sz="2400" dirty="0" smtClean="0">
                <a:solidFill>
                  <a:schemeClr val="tx1"/>
                </a:solidFill>
                <a:effectLst/>
                <a:ea typeface="ＭＳ Ｐゴシック" pitchFamily="-1" charset="-128"/>
                <a:cs typeface="ＭＳ Ｐゴシック" pitchFamily="-1" charset="-128"/>
              </a:rPr>
              <a:t>ものがほとんどで</a:t>
            </a:r>
            <a:r>
              <a:rPr kumimoji="1" lang="ja-JP" altLang="en-US" sz="2400" dirty="0">
                <a:solidFill>
                  <a:schemeClr val="tx1"/>
                </a:solidFill>
                <a:effectLst/>
                <a:ea typeface="ＭＳ Ｐゴシック" pitchFamily="-1" charset="-128"/>
                <a:cs typeface="ＭＳ Ｐゴシック" pitchFamily="-1" charset="-128"/>
              </a:rPr>
              <a:t>、</a:t>
            </a:r>
            <a:r>
              <a:rPr kumimoji="1" lang="en-US" altLang="ja-JP" sz="2400" dirty="0">
                <a:solidFill>
                  <a:schemeClr val="tx1"/>
                </a:solidFill>
                <a:effectLst/>
                <a:ea typeface="ＭＳ Ｐゴシック" pitchFamily="-1" charset="-128"/>
                <a:cs typeface="ＭＳ Ｐゴシック" pitchFamily="-1" charset="-128"/>
              </a:rPr>
              <a:t>｢</a:t>
            </a:r>
            <a:r>
              <a:rPr kumimoji="1" lang="ja-JP" altLang="en-US" sz="2400" dirty="0">
                <a:solidFill>
                  <a:srgbClr val="FF0000"/>
                </a:solidFill>
                <a:effectLst/>
                <a:ea typeface="ＭＳ Ｐゴシック" pitchFamily="-1" charset="-128"/>
                <a:cs typeface="ＭＳ Ｐゴシック" pitchFamily="-1" charset="-128"/>
              </a:rPr>
              <a:t>クレーター</a:t>
            </a:r>
            <a:r>
              <a:rPr kumimoji="1" lang="en-US" altLang="ja-JP" sz="2400" dirty="0">
                <a:solidFill>
                  <a:schemeClr val="tx1"/>
                </a:solidFill>
                <a:effectLst/>
                <a:ea typeface="ＭＳ Ｐゴシック" pitchFamily="-1" charset="-128"/>
                <a:cs typeface="ＭＳ Ｐゴシック" pitchFamily="-1" charset="-128"/>
              </a:rPr>
              <a:t>｣</a:t>
            </a:r>
            <a:r>
              <a:rPr kumimoji="1" lang="ja-JP" altLang="en-US" sz="2400" dirty="0">
                <a:solidFill>
                  <a:schemeClr val="tx1"/>
                </a:solidFill>
                <a:effectLst/>
                <a:ea typeface="ＭＳ Ｐゴシック" pitchFamily="-1" charset="-128"/>
                <a:cs typeface="ＭＳ Ｐゴシック" pitchFamily="-1" charset="-128"/>
              </a:rPr>
              <a:t>と言われている。</a:t>
            </a:r>
          </a:p>
        </p:txBody>
      </p:sp>
      <p:sp>
        <p:nvSpPr>
          <p:cNvPr id="33796" name="Rectangle 2"/>
          <p:cNvSpPr>
            <a:spLocks noChangeArrowheads="1"/>
          </p:cNvSpPr>
          <p:nvPr/>
        </p:nvSpPr>
        <p:spPr bwMode="auto">
          <a:xfrm>
            <a:off x="0" y="152400"/>
            <a:ext cx="8077200" cy="685800"/>
          </a:xfrm>
          <a:prstGeom prst="rect">
            <a:avLst/>
          </a:prstGeom>
          <a:noFill/>
          <a:ln w="19050">
            <a:noFill/>
            <a:prstDash val="sysDot"/>
            <a:miter lim="800000"/>
            <a:headEnd/>
            <a:tailEnd/>
          </a:ln>
        </p:spPr>
        <p:txBody>
          <a:bodyPr anchor="ctr">
            <a:prstTxWarp prst="textNoShape">
              <a:avLst/>
            </a:prstTxWarp>
          </a:bodyPr>
          <a:lstStyle/>
          <a:p>
            <a:pPr>
              <a:lnSpc>
                <a:spcPct val="100000"/>
              </a:lnSpc>
              <a:spcBef>
                <a:spcPct val="0"/>
              </a:spcBef>
              <a:buClrTx/>
              <a:buSzTx/>
              <a:buFontTx/>
              <a:buNone/>
            </a:pPr>
            <a:r>
              <a:rPr kumimoji="1" lang="ja-JP" altLang="en-US" sz="2800" dirty="0">
                <a:solidFill>
                  <a:srgbClr val="FFFF00"/>
                </a:solidFill>
                <a:effectLst/>
                <a:ea typeface="Arial" pitchFamily="-1" charset="0"/>
                <a:cs typeface="Arial" pitchFamily="-1" charset="0"/>
              </a:rPr>
              <a:t>月ってどんなところ？　表面（ひょうめん）は</a:t>
            </a:r>
            <a:r>
              <a:rPr kumimoji="1" lang="en-US" altLang="ja-JP" sz="2800" dirty="0">
                <a:solidFill>
                  <a:srgbClr val="FFFF00"/>
                </a:solidFill>
                <a:effectLst/>
                <a:ea typeface="Arial" pitchFamily="-1" charset="0"/>
                <a:cs typeface="Arial" pitchFamily="-1"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7572">
                                            <p:txEl>
                                              <p:pRg st="0" end="0"/>
                                            </p:txEl>
                                          </p:spTgt>
                                        </p:tgtEl>
                                        <p:attrNameLst>
                                          <p:attrName>style.visibility</p:attrName>
                                        </p:attrNameLst>
                                      </p:cBhvr>
                                      <p:to>
                                        <p:strVal val="visible"/>
                                      </p:to>
                                    </p:set>
                                    <p:anim calcmode="lin" valueType="num">
                                      <p:cBhvr additive="base">
                                        <p:cTn id="7" dur="500" fill="hold"/>
                                        <p:tgtEl>
                                          <p:spTgt spid="2375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75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37572">
                                            <p:txEl>
                                              <p:pRg st="1" end="1"/>
                                            </p:txEl>
                                          </p:spTgt>
                                        </p:tgtEl>
                                        <p:attrNameLst>
                                          <p:attrName>style.visibility</p:attrName>
                                        </p:attrNameLst>
                                      </p:cBhvr>
                                      <p:to>
                                        <p:strVal val="visible"/>
                                      </p:to>
                                    </p:set>
                                    <p:anim calcmode="lin" valueType="num">
                                      <p:cBhvr additive="base">
                                        <p:cTn id="13" dur="500" fill="hold"/>
                                        <p:tgtEl>
                                          <p:spTgt spid="2375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757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番号プレースホルダ 3"/>
          <p:cNvSpPr>
            <a:spLocks noGrp="1"/>
          </p:cNvSpPr>
          <p:nvPr>
            <p:ph type="sldNum" sz="quarter" idx="12"/>
          </p:nvPr>
        </p:nvSpPr>
        <p:spPr>
          <a:noFill/>
          <a:ln>
            <a:miter lim="800000"/>
            <a:headEnd/>
            <a:tailEnd/>
          </a:ln>
        </p:spPr>
        <p:txBody>
          <a:bodyPr/>
          <a:lstStyle/>
          <a:p>
            <a:fld id="{320478F3-AD24-BA40-AA68-37FAE9E75865}" type="slidenum">
              <a:rPr lang="en-US" altLang="ja-JP" smtClean="0"/>
              <a:pPr/>
              <a:t>17</a:t>
            </a:fld>
            <a:endParaRPr lang="en-US" altLang="ja-JP" smtClean="0"/>
          </a:p>
        </p:txBody>
      </p:sp>
      <p:sp>
        <p:nvSpPr>
          <p:cNvPr id="34820" name="Rectangle 4"/>
          <p:cNvSpPr>
            <a:spLocks noGrp="1" noChangeArrowheads="1"/>
          </p:cNvSpPr>
          <p:nvPr>
            <p:ph type="title"/>
          </p:nvPr>
        </p:nvSpPr>
        <p:spPr>
          <a:noFill/>
          <a:ln>
            <a:noFill/>
          </a:ln>
        </p:spPr>
        <p:txBody>
          <a:bodyPr/>
          <a:lstStyle/>
          <a:p>
            <a:pPr algn="ctr" eaLnBrk="1" hangingPunct="1"/>
            <a:r>
              <a:rPr lang="ja-JP" altLang="en-US" sz="3200" dirty="0" smtClean="0">
                <a:solidFill>
                  <a:srgbClr val="FFFF00"/>
                </a:solidFill>
              </a:rPr>
              <a:t>クレーターのできる様子</a:t>
            </a:r>
            <a:endParaRPr lang="en-US" altLang="ja-JP" sz="3200" dirty="0" smtClean="0">
              <a:solidFill>
                <a:srgbClr val="FFFF00"/>
              </a:solidFill>
            </a:endParaRPr>
          </a:p>
        </p:txBody>
      </p:sp>
      <p:sp>
        <p:nvSpPr>
          <p:cNvPr id="4" name="コンテンツ プレースホルダー 1"/>
          <p:cNvSpPr>
            <a:spLocks noGrp="1"/>
          </p:cNvSpPr>
          <p:nvPr>
            <p:ph/>
          </p:nvPr>
        </p:nvSpPr>
        <p:spPr>
          <a:xfrm>
            <a:off x="228600" y="1769165"/>
            <a:ext cx="8686800" cy="4755460"/>
          </a:xfrm>
        </p:spPr>
        <p:txBody>
          <a:bodyPr anchor="t"/>
          <a:lstStyle/>
          <a:p>
            <a:pPr marL="0" indent="0" algn="ctr">
              <a:buNone/>
            </a:pPr>
            <a:r>
              <a:rPr lang="en-US" altLang="ja-JP" sz="2000" dirty="0" smtClean="0">
                <a:solidFill>
                  <a:schemeClr val="tx1"/>
                </a:solidFill>
              </a:rPr>
              <a:t>【</a:t>
            </a:r>
            <a:r>
              <a:rPr lang="ja-JP" altLang="en-US" sz="2000" dirty="0" smtClean="0">
                <a:solidFill>
                  <a:schemeClr val="tx1"/>
                </a:solidFill>
              </a:rPr>
              <a:t>クレーターのでき方を</a:t>
            </a:r>
            <a:r>
              <a:rPr kumimoji="1" lang="ja-JP" altLang="en-US" sz="2000" dirty="0" smtClean="0">
                <a:solidFill>
                  <a:schemeClr val="tx1"/>
                </a:solidFill>
              </a:rPr>
              <a:t>動画で紹介します</a:t>
            </a:r>
            <a:r>
              <a:rPr kumimoji="1" lang="en-US" altLang="ja-JP" sz="2000" dirty="0" smtClean="0">
                <a:solidFill>
                  <a:schemeClr val="tx1"/>
                </a:solidFill>
              </a:rPr>
              <a:t>】</a:t>
            </a:r>
          </a:p>
          <a:p>
            <a:pPr marL="0" indent="0" algn="ctr">
              <a:buNone/>
            </a:pPr>
            <a:endParaRPr kumimoji="1" lang="en-US" altLang="ja-JP" sz="2000" dirty="0" smtClean="0">
              <a:solidFill>
                <a:schemeClr val="tx1"/>
              </a:solidFill>
            </a:endParaRPr>
          </a:p>
          <a:p>
            <a:pPr algn="ctr"/>
            <a:r>
              <a:rPr lang="ja-JP" altLang="en-US" sz="2000" dirty="0" smtClean="0">
                <a:solidFill>
                  <a:schemeClr val="tx1"/>
                </a:solidFill>
              </a:rPr>
              <a:t>（</a:t>
            </a:r>
            <a:r>
              <a:rPr lang="en-US" altLang="ja-JP" sz="2000" dirty="0">
                <a:solidFill>
                  <a:schemeClr val="tx1"/>
                </a:solidFill>
                <a:hlinkClick r:id="rId3"/>
              </a:rPr>
              <a:t>https://</a:t>
            </a:r>
            <a:r>
              <a:rPr lang="en-US" altLang="ja-JP" sz="2000" dirty="0" smtClean="0">
                <a:solidFill>
                  <a:schemeClr val="tx1"/>
                </a:solidFill>
                <a:hlinkClick r:id="rId3"/>
              </a:rPr>
              <a:t>www.youtube.com/watch?v=5HMnA6EOAg0</a:t>
            </a:r>
            <a:r>
              <a:rPr kumimoji="1" lang="ja-JP" altLang="en-US" sz="2000" dirty="0" smtClean="0">
                <a:solidFill>
                  <a:schemeClr val="tx1"/>
                </a:solidFill>
              </a:rPr>
              <a:t>）</a:t>
            </a:r>
            <a:endParaRPr kumimoji="1" lang="ja-JP" altLang="en-US" sz="2000"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Mete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06286"/>
            <a:ext cx="9144000" cy="5551714"/>
          </a:xfrm>
          <a:prstGeom prst="rect">
            <a:avLst/>
          </a:prstGeom>
        </p:spPr>
      </p:pic>
      <p:sp>
        <p:nvSpPr>
          <p:cNvPr id="35843" name="スライド番号プレースホルダー 3"/>
          <p:cNvSpPr>
            <a:spLocks noGrp="1"/>
          </p:cNvSpPr>
          <p:nvPr>
            <p:ph type="sldNum" sz="quarter" idx="12"/>
          </p:nvPr>
        </p:nvSpPr>
        <p:spPr>
          <a:noFill/>
          <a:ln>
            <a:miter lim="800000"/>
            <a:headEnd/>
            <a:tailEnd/>
          </a:ln>
        </p:spPr>
        <p:txBody>
          <a:bodyPr/>
          <a:lstStyle/>
          <a:p>
            <a:fld id="{DB6A775C-4366-5240-B055-F119F19AD3B7}" type="slidenum">
              <a:rPr lang="en-US" altLang="ja-JP"/>
              <a:pPr/>
              <a:t>18</a:t>
            </a:fld>
            <a:endParaRPr lang="en-US" altLang="ja-JP"/>
          </a:p>
        </p:txBody>
      </p:sp>
      <p:sp>
        <p:nvSpPr>
          <p:cNvPr id="35844" name="タイトル 1"/>
          <p:cNvSpPr>
            <a:spLocks noGrp="1"/>
          </p:cNvSpPr>
          <p:nvPr>
            <p:ph type="title" idx="4294967295"/>
          </p:nvPr>
        </p:nvSpPr>
        <p:spPr>
          <a:xfrm>
            <a:off x="419100" y="128429"/>
            <a:ext cx="8191500" cy="850900"/>
          </a:xfrm>
          <a:ln>
            <a:noFill/>
          </a:ln>
        </p:spPr>
        <p:txBody>
          <a:bodyPr/>
          <a:lstStyle/>
          <a:p>
            <a:pPr eaLnBrk="1" hangingPunct="1"/>
            <a:r>
              <a:rPr lang="ja-JP" altLang="en-US" sz="3200" dirty="0">
                <a:solidFill>
                  <a:srgbClr val="FFFF00"/>
                </a:solidFill>
              </a:rPr>
              <a:t>地球（ちきゅう）にもクレーターがある！</a:t>
            </a:r>
          </a:p>
        </p:txBody>
      </p:sp>
      <p:sp>
        <p:nvSpPr>
          <p:cNvPr id="35845" name="コンテンツ プレースホルダ 5"/>
          <p:cNvSpPr>
            <a:spLocks noGrp="1"/>
          </p:cNvSpPr>
          <p:nvPr>
            <p:ph idx="4294967295"/>
          </p:nvPr>
        </p:nvSpPr>
        <p:spPr>
          <a:xfrm>
            <a:off x="209550" y="1371600"/>
            <a:ext cx="8686800" cy="4974431"/>
          </a:xfrm>
        </p:spPr>
        <p:txBody>
          <a:bodyPr/>
          <a:lstStyle/>
          <a:p>
            <a:pPr eaLnBrk="1" hangingPunct="1"/>
            <a:r>
              <a:rPr lang="ja-JP" altLang="en-US" dirty="0"/>
              <a:t>バリンジャー隕石孔（いんせきこう）</a:t>
            </a:r>
            <a:r>
              <a:rPr lang="en-US" altLang="ja-JP" dirty="0"/>
              <a:t>(</a:t>
            </a:r>
            <a:r>
              <a:rPr lang="ja-JP" altLang="en-US" dirty="0"/>
              <a:t>アメリカ</a:t>
            </a:r>
            <a:r>
              <a:rPr lang="en-US" altLang="ja-JP" dirty="0"/>
              <a:t>)</a:t>
            </a:r>
          </a:p>
          <a:p>
            <a:pPr eaLnBrk="1" hangingPunct="1"/>
            <a:r>
              <a:rPr lang="ja-JP" altLang="en-US" dirty="0"/>
              <a:t>約</a:t>
            </a:r>
            <a:r>
              <a:rPr lang="en-US" altLang="ja-JP" dirty="0"/>
              <a:t>5</a:t>
            </a:r>
            <a:r>
              <a:rPr lang="ja-JP" altLang="en-US" dirty="0"/>
              <a:t>万年前に直径</a:t>
            </a:r>
            <a:r>
              <a:rPr lang="en-US" altLang="ja-JP" dirty="0"/>
              <a:t>50m</a:t>
            </a:r>
            <a:r>
              <a:rPr lang="ja-JP" altLang="en-US" dirty="0"/>
              <a:t>ほどの隕石（いんせき）がぶつかったあと</a:t>
            </a:r>
          </a:p>
        </p:txBody>
      </p:sp>
      <p:cxnSp>
        <p:nvCxnSpPr>
          <p:cNvPr id="5" name="直線矢印コネクタ 4"/>
          <p:cNvCxnSpPr/>
          <p:nvPr/>
        </p:nvCxnSpPr>
        <p:spPr>
          <a:xfrm>
            <a:off x="922272" y="4062300"/>
            <a:ext cx="7293379" cy="0"/>
          </a:xfrm>
          <a:prstGeom prst="straightConnector1">
            <a:avLst/>
          </a:prstGeom>
          <a:ln w="28575">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847" name="正方形/長方形 11"/>
          <p:cNvSpPr>
            <a:spLocks noChangeArrowheads="1"/>
          </p:cNvSpPr>
          <p:nvPr/>
        </p:nvSpPr>
        <p:spPr bwMode="auto">
          <a:xfrm>
            <a:off x="3602111" y="3600450"/>
            <a:ext cx="1819729" cy="400110"/>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buSzTx/>
              <a:buFontTx/>
              <a:buNone/>
            </a:pPr>
            <a:r>
              <a:rPr kumimoji="1" lang="ja-JP" altLang="en-US" sz="2000" dirty="0" smtClean="0">
                <a:solidFill>
                  <a:srgbClr val="FFFF00"/>
                </a:solidFill>
                <a:effectLst/>
                <a:latin typeface="HGP創英角ｺﾞｼｯｸUB" pitchFamily="50" charset="-128"/>
                <a:ea typeface="HGP創英角ｺﾞｼｯｸUB" pitchFamily="50" charset="-128"/>
                <a:cs typeface="HGP創英角ｺﾞｼｯｸUB" pitchFamily="50" charset="-128"/>
              </a:rPr>
              <a:t>直径　約</a:t>
            </a:r>
            <a:r>
              <a:rPr kumimoji="1" lang="en-US" altLang="ja-JP" sz="2000" dirty="0" smtClean="0">
                <a:solidFill>
                  <a:srgbClr val="FFFF00"/>
                </a:solidFill>
                <a:effectLst/>
                <a:latin typeface="HGP創英角ｺﾞｼｯｸUB" pitchFamily="50" charset="-128"/>
                <a:ea typeface="HGP創英角ｺﾞｼｯｸUB" pitchFamily="50" charset="-128"/>
                <a:cs typeface="HGP創英角ｺﾞｼｯｸUB" pitchFamily="50" charset="-128"/>
              </a:rPr>
              <a:t>1.2km</a:t>
            </a:r>
            <a:endParaRPr kumimoji="1" lang="en-US" altLang="ja-JP" sz="2000" dirty="0">
              <a:solidFill>
                <a:srgbClr val="FFFF00"/>
              </a:solidFill>
              <a:effectLst/>
              <a:latin typeface="HGP創英角ｺﾞｼｯｸUB" pitchFamily="50" charset="-128"/>
              <a:ea typeface="HGP創英角ｺﾞｼｯｸUB" pitchFamily="50" charset="-128"/>
              <a:cs typeface="HGP創英角ｺﾞｼｯｸUB" pitchFamily="50" charset="-128"/>
            </a:endParaRPr>
          </a:p>
        </p:txBody>
      </p:sp>
      <p:sp>
        <p:nvSpPr>
          <p:cNvPr id="35848" name="正方形/長方形 11"/>
          <p:cNvSpPr>
            <a:spLocks noChangeArrowheads="1"/>
          </p:cNvSpPr>
          <p:nvPr/>
        </p:nvSpPr>
        <p:spPr bwMode="auto">
          <a:xfrm>
            <a:off x="2724921" y="4336625"/>
            <a:ext cx="1364476" cy="369332"/>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buSzTx/>
              <a:buFontTx/>
              <a:buNone/>
            </a:pPr>
            <a:r>
              <a:rPr kumimoji="1" lang="ja-JP" altLang="en-US" sz="1800" dirty="0" smtClean="0">
                <a:solidFill>
                  <a:srgbClr val="FFFF00"/>
                </a:solidFill>
                <a:effectLst/>
                <a:latin typeface="HGP創英角ｺﾞｼｯｸUB" pitchFamily="50" charset="-128"/>
                <a:ea typeface="HGP創英角ｺﾞｼｯｸUB" pitchFamily="50" charset="-128"/>
                <a:cs typeface="HGP創英角ｺﾞｼｯｸUB" pitchFamily="50" charset="-128"/>
              </a:rPr>
              <a:t>深さ　</a:t>
            </a:r>
            <a:r>
              <a:rPr kumimoji="1" lang="en-US" altLang="ja-JP" sz="1800" dirty="0" smtClean="0">
                <a:solidFill>
                  <a:srgbClr val="FFFF00"/>
                </a:solidFill>
                <a:effectLst/>
                <a:latin typeface="HGP創英角ｺﾞｼｯｸUB" pitchFamily="50" charset="-128"/>
                <a:ea typeface="HGP創英角ｺﾞｼｯｸUB" pitchFamily="50" charset="-128"/>
                <a:cs typeface="HGP創英角ｺﾞｼｯｸUB" pitchFamily="50" charset="-128"/>
              </a:rPr>
              <a:t>170m</a:t>
            </a:r>
            <a:endParaRPr kumimoji="1" lang="en-US" altLang="ja-JP" sz="1800" dirty="0">
              <a:solidFill>
                <a:srgbClr val="FFFF00"/>
              </a:solidFill>
              <a:effectLst/>
              <a:latin typeface="HGP創英角ｺﾞｼｯｸUB" pitchFamily="50" charset="-128"/>
              <a:ea typeface="HGP創英角ｺﾞｼｯｸUB" pitchFamily="50" charset="-128"/>
              <a:cs typeface="HGP創英角ｺﾞｼｯｸUB" pitchFamily="50" charset="-128"/>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スライド番号プレースホルダー 5"/>
          <p:cNvSpPr>
            <a:spLocks noGrp="1"/>
          </p:cNvSpPr>
          <p:nvPr>
            <p:ph type="sldNum" sz="quarter" idx="12"/>
          </p:nvPr>
        </p:nvSpPr>
        <p:spPr>
          <a:noFill/>
          <a:ln>
            <a:miter lim="800000"/>
            <a:headEnd/>
            <a:tailEnd/>
          </a:ln>
        </p:spPr>
        <p:txBody>
          <a:bodyPr/>
          <a:lstStyle/>
          <a:p>
            <a:fld id="{C4753449-635C-674C-84AE-1B638D75C590}" type="slidenum">
              <a:rPr lang="en-US" altLang="ja-JP"/>
              <a:pPr/>
              <a:t>19</a:t>
            </a:fld>
            <a:endParaRPr lang="en-US" altLang="ja-JP"/>
          </a:p>
        </p:txBody>
      </p:sp>
      <p:sp>
        <p:nvSpPr>
          <p:cNvPr id="36868" name="コンテンツ プレースホルダ 5"/>
          <p:cNvSpPr>
            <a:spLocks/>
          </p:cNvSpPr>
          <p:nvPr/>
        </p:nvSpPr>
        <p:spPr bwMode="gray">
          <a:xfrm>
            <a:off x="684213" y="1341439"/>
            <a:ext cx="8208962" cy="1975100"/>
          </a:xfrm>
          <a:prstGeom prst="rect">
            <a:avLst/>
          </a:prstGeom>
          <a:noFill/>
          <a:ln w="9525">
            <a:noFill/>
            <a:miter lim="800000"/>
            <a:headEnd/>
            <a:tailEnd/>
          </a:ln>
        </p:spPr>
        <p:txBody>
          <a:bodyPr>
            <a:prstTxWarp prst="textNoShape">
              <a:avLst/>
            </a:prstTxWarp>
          </a:bodyPr>
          <a:lstStyle/>
          <a:p>
            <a:pPr marL="342900" indent="-342900" algn="l">
              <a:lnSpc>
                <a:spcPct val="100000"/>
              </a:lnSpc>
              <a:spcBef>
                <a:spcPct val="20000"/>
              </a:spcBef>
              <a:buClrTx/>
              <a:buSzTx/>
              <a:buFontTx/>
              <a:buChar char="•"/>
            </a:pPr>
            <a:r>
              <a:rPr kumimoji="1" lang="ja-JP" altLang="en-US" sz="3200" dirty="0">
                <a:solidFill>
                  <a:schemeClr val="tx1"/>
                </a:solidFill>
                <a:effectLst/>
                <a:ea typeface="ＭＳ Ｐゴシック" pitchFamily="-1" charset="-128"/>
                <a:cs typeface="ＭＳ Ｐゴシック" pitchFamily="-1" charset="-128"/>
              </a:rPr>
              <a:t>御池山（おいけやま）クレーター</a:t>
            </a:r>
            <a:r>
              <a:rPr kumimoji="1" lang="en-US" altLang="ja-JP" sz="3200" dirty="0">
                <a:solidFill>
                  <a:schemeClr val="tx1"/>
                </a:solidFill>
                <a:effectLst/>
                <a:ea typeface="ＭＳ Ｐゴシック" pitchFamily="-1" charset="-128"/>
                <a:cs typeface="ＭＳ Ｐゴシック" pitchFamily="-1" charset="-128"/>
              </a:rPr>
              <a:t>(</a:t>
            </a:r>
            <a:r>
              <a:rPr kumimoji="1" lang="ja-JP" altLang="en-US" sz="3200" dirty="0">
                <a:solidFill>
                  <a:schemeClr val="tx1"/>
                </a:solidFill>
                <a:effectLst/>
                <a:ea typeface="ＭＳ Ｐゴシック" pitchFamily="-1" charset="-128"/>
                <a:cs typeface="ＭＳ Ｐゴシック" pitchFamily="-1" charset="-128"/>
              </a:rPr>
              <a:t>長野県</a:t>
            </a:r>
            <a:r>
              <a:rPr kumimoji="1" lang="en-US" altLang="ja-JP" sz="3200" dirty="0">
                <a:solidFill>
                  <a:schemeClr val="tx1"/>
                </a:solidFill>
                <a:effectLst/>
                <a:ea typeface="ＭＳ Ｐゴシック" pitchFamily="-1" charset="-128"/>
                <a:cs typeface="ＭＳ Ｐゴシック" pitchFamily="-1" charset="-128"/>
              </a:rPr>
              <a:t>)</a:t>
            </a:r>
          </a:p>
          <a:p>
            <a:pPr marL="342900" indent="-342900" algn="l">
              <a:lnSpc>
                <a:spcPct val="100000"/>
              </a:lnSpc>
              <a:spcBef>
                <a:spcPct val="20000"/>
              </a:spcBef>
              <a:buClrTx/>
              <a:buSzTx/>
              <a:buFontTx/>
              <a:buChar char="•"/>
            </a:pPr>
            <a:r>
              <a:rPr kumimoji="1" lang="en-US" altLang="ja-JP" sz="3200" dirty="0">
                <a:solidFill>
                  <a:schemeClr val="tx1"/>
                </a:solidFill>
                <a:effectLst/>
                <a:ea typeface="ＭＳ Ｐゴシック" pitchFamily="-1" charset="-128"/>
                <a:cs typeface="ＭＳ Ｐゴシック" pitchFamily="-1" charset="-128"/>
              </a:rPr>
              <a:t>2-3</a:t>
            </a:r>
            <a:r>
              <a:rPr kumimoji="1" lang="ja-JP" altLang="en-US" sz="3200" dirty="0">
                <a:solidFill>
                  <a:schemeClr val="tx1"/>
                </a:solidFill>
                <a:effectLst/>
                <a:ea typeface="ＭＳ Ｐゴシック" pitchFamily="-1" charset="-128"/>
                <a:cs typeface="ＭＳ Ｐゴシック" pitchFamily="-1" charset="-128"/>
              </a:rPr>
              <a:t>万年前に直径</a:t>
            </a:r>
            <a:r>
              <a:rPr kumimoji="1" lang="en-US" altLang="ja-JP" sz="3200" dirty="0">
                <a:solidFill>
                  <a:schemeClr val="tx1"/>
                </a:solidFill>
                <a:effectLst/>
                <a:ea typeface="ＭＳ Ｐゴシック" pitchFamily="-1" charset="-128"/>
                <a:cs typeface="ＭＳ Ｐゴシック" pitchFamily="-1" charset="-128"/>
              </a:rPr>
              <a:t>45m</a:t>
            </a:r>
            <a:r>
              <a:rPr kumimoji="1" lang="ja-JP" altLang="en-US" sz="3200" dirty="0">
                <a:solidFill>
                  <a:schemeClr val="tx1"/>
                </a:solidFill>
                <a:effectLst/>
                <a:ea typeface="ＭＳ Ｐゴシック" pitchFamily="-1" charset="-128"/>
                <a:cs typeface="ＭＳ Ｐゴシック" pitchFamily="-1" charset="-128"/>
              </a:rPr>
              <a:t>ほどの隕石（いんせき）が</a:t>
            </a:r>
            <a:r>
              <a:rPr kumimoji="1" lang="ja-JP" altLang="en-US" sz="3200" dirty="0" smtClean="0">
                <a:solidFill>
                  <a:schemeClr val="tx1"/>
                </a:solidFill>
                <a:effectLst/>
                <a:ea typeface="ＭＳ Ｐゴシック" pitchFamily="-1" charset="-128"/>
                <a:cs typeface="ＭＳ Ｐゴシック" pitchFamily="-1" charset="-128"/>
              </a:rPr>
              <a:t>ぶつかったとされる。</a:t>
            </a:r>
            <a:endParaRPr kumimoji="1" lang="en-US" altLang="ja-JP" sz="3200" dirty="0" smtClean="0">
              <a:solidFill>
                <a:schemeClr val="tx1"/>
              </a:solidFill>
              <a:effectLst/>
              <a:ea typeface="ＭＳ Ｐゴシック" pitchFamily="-1" charset="-128"/>
              <a:cs typeface="ＭＳ Ｐゴシック" pitchFamily="-1" charset="-128"/>
            </a:endParaRPr>
          </a:p>
          <a:p>
            <a:pPr marL="342900" indent="-342900" algn="l">
              <a:lnSpc>
                <a:spcPct val="100000"/>
              </a:lnSpc>
              <a:spcBef>
                <a:spcPct val="20000"/>
              </a:spcBef>
              <a:buClrTx/>
              <a:buSzTx/>
              <a:buFontTx/>
              <a:buChar char="•"/>
            </a:pPr>
            <a:endParaRPr kumimoji="1" lang="ja-JP" altLang="en-US" sz="3200" dirty="0">
              <a:solidFill>
                <a:schemeClr val="tx1"/>
              </a:solidFill>
              <a:effectLst/>
              <a:ea typeface="ＭＳ Ｐゴシック" pitchFamily="-1" charset="-128"/>
              <a:cs typeface="ＭＳ Ｐゴシック" pitchFamily="-1" charset="-128"/>
            </a:endParaRPr>
          </a:p>
        </p:txBody>
      </p:sp>
      <p:sp>
        <p:nvSpPr>
          <p:cNvPr id="36869" name="Rectangle 2"/>
          <p:cNvSpPr>
            <a:spLocks noChangeArrowheads="1"/>
          </p:cNvSpPr>
          <p:nvPr/>
        </p:nvSpPr>
        <p:spPr bwMode="auto">
          <a:xfrm>
            <a:off x="703070" y="152400"/>
            <a:ext cx="7835900" cy="685800"/>
          </a:xfrm>
          <a:prstGeom prst="rect">
            <a:avLst/>
          </a:prstGeom>
          <a:noFill/>
          <a:ln w="19050">
            <a:noFill/>
            <a:prstDash val="sysDot"/>
            <a:miter lim="800000"/>
            <a:headEnd/>
            <a:tailEnd/>
          </a:ln>
        </p:spPr>
        <p:txBody>
          <a:bodyPr anchor="ctr">
            <a:prstTxWarp prst="textNoShape">
              <a:avLst/>
            </a:prstTxWarp>
          </a:bodyPr>
          <a:lstStyle/>
          <a:p>
            <a:pPr>
              <a:lnSpc>
                <a:spcPct val="100000"/>
              </a:lnSpc>
              <a:spcBef>
                <a:spcPct val="0"/>
              </a:spcBef>
              <a:buClrTx/>
              <a:buSzTx/>
              <a:buFontTx/>
              <a:buNone/>
            </a:pPr>
            <a:r>
              <a:rPr kumimoji="1" lang="ja-JP" altLang="en-US" sz="3200" dirty="0" smtClean="0">
                <a:solidFill>
                  <a:srgbClr val="FFFF00"/>
                </a:solidFill>
                <a:effectLst/>
                <a:ea typeface="Arial" pitchFamily="-1" charset="0"/>
                <a:cs typeface="Arial" pitchFamily="-1" charset="0"/>
              </a:rPr>
              <a:t>日本</a:t>
            </a:r>
            <a:r>
              <a:rPr kumimoji="1" lang="ja-JP" altLang="en-US" sz="3200" dirty="0">
                <a:solidFill>
                  <a:srgbClr val="FFFF00"/>
                </a:solidFill>
                <a:effectLst/>
                <a:ea typeface="Arial" pitchFamily="-1" charset="0"/>
                <a:cs typeface="Arial" pitchFamily="-1" charset="0"/>
              </a:rPr>
              <a:t>にもクレータ</a:t>
            </a:r>
            <a:r>
              <a:rPr kumimoji="1" lang="ja-JP" altLang="en-US" sz="3200" dirty="0" smtClean="0">
                <a:solidFill>
                  <a:srgbClr val="FFFF00"/>
                </a:solidFill>
                <a:effectLst/>
                <a:ea typeface="Arial" pitchFamily="-1" charset="0"/>
                <a:cs typeface="Arial" pitchFamily="-1" charset="0"/>
              </a:rPr>
              <a:t>はあった！</a:t>
            </a:r>
            <a:endParaRPr kumimoji="1" lang="en-US" altLang="ja-JP" sz="3200" dirty="0">
              <a:solidFill>
                <a:srgbClr val="FFFF00"/>
              </a:solidFill>
              <a:effectLst/>
              <a:ea typeface="Arial" pitchFamily="-1" charset="0"/>
              <a:cs typeface="Arial" pitchFamily="-1" charset="0"/>
            </a:endParaRPr>
          </a:p>
        </p:txBody>
      </p:sp>
      <p:sp>
        <p:nvSpPr>
          <p:cNvPr id="5" name="テキスト ボックス 4"/>
          <p:cNvSpPr txBox="1"/>
          <p:nvPr/>
        </p:nvSpPr>
        <p:spPr>
          <a:xfrm>
            <a:off x="795303" y="6325359"/>
            <a:ext cx="3339376" cy="264047"/>
          </a:xfrm>
          <a:prstGeom prst="rect">
            <a:avLst/>
          </a:prstGeom>
          <a:noFill/>
        </p:spPr>
        <p:txBody>
          <a:bodyPr wrap="none" rtlCol="0">
            <a:spAutoFit/>
          </a:bodyPr>
          <a:lstStyle/>
          <a:p>
            <a:r>
              <a:rPr kumimoji="1" lang="ja-JP" altLang="en-US" dirty="0" smtClean="0">
                <a:solidFill>
                  <a:schemeClr val="tx1"/>
                </a:solidFill>
                <a:latin typeface="+mn-ea"/>
                <a:ea typeface="+mn-ea"/>
              </a:rPr>
              <a:t>空中写真：地理院地図（国土交通省国土地理院）</a:t>
            </a:r>
            <a:endParaRPr kumimoji="1" lang="ja-JP" altLang="en-US" dirty="0">
              <a:solidFill>
                <a:schemeClr val="tx1"/>
              </a:solidFill>
              <a:latin typeface="+mn-ea"/>
              <a:ea typeface="+mn-ea"/>
            </a:endParaRPr>
          </a:p>
        </p:txBody>
      </p:sp>
      <p:sp>
        <p:nvSpPr>
          <p:cNvPr id="6" name="テキスト ボックス 5"/>
          <p:cNvSpPr txBox="1"/>
          <p:nvPr/>
        </p:nvSpPr>
        <p:spPr>
          <a:xfrm>
            <a:off x="4188371" y="3263613"/>
            <a:ext cx="4684418" cy="2387936"/>
          </a:xfrm>
          <a:prstGeom prst="rect">
            <a:avLst/>
          </a:prstGeom>
          <a:noFill/>
        </p:spPr>
        <p:txBody>
          <a:bodyPr wrap="square" rtlCol="0">
            <a:spAutoFit/>
          </a:bodyPr>
          <a:lstStyle/>
          <a:p>
            <a:pPr marL="457200" indent="-457200" algn="l">
              <a:buClrTx/>
              <a:buFont typeface="Arial"/>
              <a:buChar char="•"/>
            </a:pPr>
            <a:r>
              <a:rPr kumimoji="1" lang="ja-JP" altLang="en-US" sz="3200" dirty="0">
                <a:solidFill>
                  <a:srgbClr val="FFFFFF"/>
                </a:solidFill>
                <a:effectLst/>
                <a:ea typeface="ＭＳ Ｐゴシック" pitchFamily="-1" charset="-128"/>
                <a:cs typeface="ＭＳ Ｐゴシック" pitchFamily="-1" charset="-128"/>
              </a:rPr>
              <a:t>この付近から、隕石が衝突したときにできたと考えられる鉱物が見つかったことで、クレータと確かめられた。</a:t>
            </a:r>
            <a:endParaRPr kumimoji="1" lang="ja-JP" altLang="en-US" sz="3200" dirty="0">
              <a:solidFill>
                <a:srgbClr val="FFFFFF"/>
              </a:solidFill>
            </a:endParaRPr>
          </a:p>
        </p:txBody>
      </p:sp>
      <p:grpSp>
        <p:nvGrpSpPr>
          <p:cNvPr id="2" name="グループ化 1"/>
          <p:cNvGrpSpPr/>
          <p:nvPr/>
        </p:nvGrpSpPr>
        <p:grpSpPr>
          <a:xfrm>
            <a:off x="997594" y="3191117"/>
            <a:ext cx="2952206" cy="3074124"/>
            <a:chOff x="997594" y="3191117"/>
            <a:chExt cx="2952206" cy="3074124"/>
          </a:xfrm>
        </p:grpSpPr>
        <p:pic>
          <p:nvPicPr>
            <p:cNvPr id="7" name="図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936635" y="3252076"/>
              <a:ext cx="3074124" cy="2952206"/>
            </a:xfrm>
            <a:prstGeom prst="rect">
              <a:avLst/>
            </a:prstGeom>
          </p:spPr>
        </p:pic>
        <p:sp>
          <p:nvSpPr>
            <p:cNvPr id="14" name="円弧 13"/>
            <p:cNvSpPr/>
            <p:nvPr/>
          </p:nvSpPr>
          <p:spPr bwMode="auto">
            <a:xfrm>
              <a:off x="1652071" y="3815758"/>
              <a:ext cx="1800225" cy="1800225"/>
            </a:xfrm>
            <a:prstGeom prst="arc">
              <a:avLst>
                <a:gd name="adj1" fmla="val 11880536"/>
                <a:gd name="adj2" fmla="val 20803536"/>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kumimoji="1" lang="ja-JP" altLang="en-US" sz="1800">
                <a:effectLst/>
              </a:endParaRPr>
            </a:p>
          </p:txBody>
        </p:sp>
        <p:cxnSp>
          <p:nvCxnSpPr>
            <p:cNvPr id="15" name="直線矢印コネクタ 14"/>
            <p:cNvCxnSpPr/>
            <p:nvPr/>
          </p:nvCxnSpPr>
          <p:spPr bwMode="auto">
            <a:xfrm>
              <a:off x="1629075" y="4523775"/>
              <a:ext cx="1800225" cy="1587"/>
            </a:xfrm>
            <a:prstGeom prst="straightConnector1">
              <a:avLst/>
            </a:prstGeom>
            <a:ln w="28575">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正方形/長方形 11"/>
            <p:cNvSpPr>
              <a:spLocks noChangeArrowheads="1"/>
            </p:cNvSpPr>
            <p:nvPr/>
          </p:nvSpPr>
          <p:spPr bwMode="auto">
            <a:xfrm>
              <a:off x="2129138" y="4523775"/>
              <a:ext cx="790575" cy="369887"/>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buSzTx/>
                <a:buFontTx/>
                <a:buNone/>
              </a:pPr>
              <a:r>
                <a:rPr kumimoji="1" lang="en-US" altLang="ja-JP" sz="1800" dirty="0">
                  <a:solidFill>
                    <a:srgbClr val="FFFF00"/>
                  </a:solidFill>
                  <a:effectLst/>
                  <a:latin typeface="HGP創英角ｺﾞｼｯｸUB" pitchFamily="50" charset="-128"/>
                  <a:ea typeface="HGP創英角ｺﾞｼｯｸUB" pitchFamily="50" charset="-128"/>
                  <a:cs typeface="HGP創英角ｺﾞｼｯｸUB" pitchFamily="50" charset="-128"/>
                </a:rPr>
                <a:t>900m</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a:ln>
            <a:noFill/>
          </a:ln>
        </p:spPr>
        <p:txBody>
          <a:bodyPr/>
          <a:lstStyle/>
          <a:p>
            <a:pPr algn="ctr"/>
            <a:r>
              <a:rPr lang="ja-JP" altLang="en-US" sz="3200" dirty="0" smtClean="0">
                <a:solidFill>
                  <a:srgbClr val="FFFF00"/>
                </a:solidFill>
              </a:rPr>
              <a:t>はじめに：月周回衛星「かぐや」</a:t>
            </a:r>
          </a:p>
        </p:txBody>
      </p:sp>
      <p:sp>
        <p:nvSpPr>
          <p:cNvPr id="19459" name="スライド番号プレースホルダ 3"/>
          <p:cNvSpPr>
            <a:spLocks noGrp="1"/>
          </p:cNvSpPr>
          <p:nvPr>
            <p:ph type="sldNum" sz="quarter" idx="12"/>
          </p:nvPr>
        </p:nvSpPr>
        <p:spPr>
          <a:noFill/>
          <a:ln>
            <a:miter lim="800000"/>
            <a:headEnd/>
            <a:tailEnd/>
          </a:ln>
        </p:spPr>
        <p:txBody>
          <a:bodyPr/>
          <a:lstStyle/>
          <a:p>
            <a:fld id="{02CF1406-D38B-E54C-94A5-E4E783F6E8A9}" type="slidenum">
              <a:rPr lang="en-US" altLang="ja-JP" smtClean="0">
                <a:solidFill>
                  <a:srgbClr val="FFFFFF"/>
                </a:solidFill>
              </a:rPr>
              <a:pPr/>
              <a:t>2</a:t>
            </a:fld>
            <a:endParaRPr lang="en-US" altLang="ja-JP" smtClean="0">
              <a:solidFill>
                <a:srgbClr val="FFFFFF"/>
              </a:solidFill>
            </a:endParaRPr>
          </a:p>
        </p:txBody>
      </p:sp>
      <p:pic>
        <p:nvPicPr>
          <p:cNvPr id="2" name="図 1"/>
          <p:cNvPicPr>
            <a:picLocks noChangeAspect="1"/>
          </p:cNvPicPr>
          <p:nvPr/>
        </p:nvPicPr>
        <p:blipFill>
          <a:blip r:embed="rId3" cstate="print"/>
          <a:stretch>
            <a:fillRect/>
          </a:stretch>
        </p:blipFill>
        <p:spPr>
          <a:xfrm>
            <a:off x="1587500" y="2679700"/>
            <a:ext cx="6096000" cy="4064000"/>
          </a:xfrm>
          <a:prstGeom prst="rect">
            <a:avLst/>
          </a:prstGeom>
        </p:spPr>
      </p:pic>
      <p:sp>
        <p:nvSpPr>
          <p:cNvPr id="19461" name="コンテンツ プレースホルダ 2"/>
          <p:cNvSpPr>
            <a:spLocks noGrp="1"/>
          </p:cNvSpPr>
          <p:nvPr>
            <p:ph idx="1"/>
          </p:nvPr>
        </p:nvSpPr>
        <p:spPr>
          <a:xfrm>
            <a:off x="228600" y="1117600"/>
            <a:ext cx="8686800" cy="5399088"/>
          </a:xfrm>
        </p:spPr>
        <p:txBody>
          <a:bodyPr/>
          <a:lstStyle/>
          <a:p>
            <a:r>
              <a:rPr lang="en-US" altLang="ja-JP" sz="2800" dirty="0" smtClean="0"/>
              <a:t>2007</a:t>
            </a:r>
            <a:r>
              <a:rPr lang="ja-JP" altLang="en-US" sz="2800" dirty="0" smtClean="0"/>
              <a:t>年</a:t>
            </a:r>
            <a:r>
              <a:rPr lang="en-US" altLang="ja-JP" sz="2800" dirty="0" smtClean="0"/>
              <a:t>9</a:t>
            </a:r>
            <a:r>
              <a:rPr lang="ja-JP" altLang="en-US" sz="2800" dirty="0" smtClean="0"/>
              <a:t>月に種子島から打ち上げられ、約一年半にわたり、月のまわりを飛びながら</a:t>
            </a:r>
            <a:r>
              <a:rPr lang="en-US" altLang="ja-JP" sz="2800" dirty="0" smtClean="0"/>
              <a:t>15</a:t>
            </a:r>
            <a:r>
              <a:rPr lang="ja-JP" altLang="en-US" sz="2800" dirty="0" smtClean="0"/>
              <a:t>種類の観測ミッションを実施。月に関する膨大なデータを取得した。</a:t>
            </a:r>
          </a:p>
        </p:txBody>
      </p:sp>
    </p:spTree>
    <p:extLst>
      <p:ext uri="{BB962C8B-B14F-4D97-AF65-F5344CB8AC3E}">
        <p14:creationId xmlns:p14="http://schemas.microsoft.com/office/powerpoint/2010/main" val="19128246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番号プレースホルダー 5"/>
          <p:cNvSpPr>
            <a:spLocks noGrp="1"/>
          </p:cNvSpPr>
          <p:nvPr>
            <p:ph type="sldNum" sz="quarter" idx="12"/>
          </p:nvPr>
        </p:nvSpPr>
        <p:spPr>
          <a:noFill/>
          <a:ln>
            <a:miter lim="800000"/>
            <a:headEnd/>
            <a:tailEnd/>
          </a:ln>
        </p:spPr>
        <p:txBody>
          <a:bodyPr/>
          <a:lstStyle/>
          <a:p>
            <a:fld id="{D2796E03-EBD7-5A4C-8CD3-D3178022F5A6}" type="slidenum">
              <a:rPr lang="en-US" altLang="ja-JP"/>
              <a:pPr/>
              <a:t>20</a:t>
            </a:fld>
            <a:endParaRPr lang="en-US" altLang="ja-JP"/>
          </a:p>
        </p:txBody>
      </p:sp>
      <p:sp>
        <p:nvSpPr>
          <p:cNvPr id="37891" name="Rectangle 2"/>
          <p:cNvSpPr>
            <a:spLocks noChangeArrowheads="1"/>
          </p:cNvSpPr>
          <p:nvPr/>
        </p:nvSpPr>
        <p:spPr bwMode="auto">
          <a:xfrm>
            <a:off x="1052513" y="2151063"/>
            <a:ext cx="6964362" cy="831850"/>
          </a:xfrm>
          <a:prstGeom prst="rect">
            <a:avLst/>
          </a:prstGeom>
          <a:noFill/>
          <a:ln w="9525">
            <a:noFill/>
            <a:miter lim="800000"/>
            <a:headEnd/>
            <a:tailEnd/>
          </a:ln>
        </p:spPr>
        <p:txBody>
          <a:bodyPr>
            <a:prstTxWarp prst="textNoShape">
              <a:avLst/>
            </a:prstTxWarp>
            <a:spAutoFit/>
          </a:bodyPr>
          <a:lstStyle/>
          <a:p>
            <a:pPr marL="342900" indent="-342900">
              <a:lnSpc>
                <a:spcPct val="100000"/>
              </a:lnSpc>
              <a:spcBef>
                <a:spcPct val="20000"/>
              </a:spcBef>
              <a:buClrTx/>
              <a:buSzTx/>
              <a:buFontTx/>
              <a:buNone/>
            </a:pPr>
            <a:r>
              <a:rPr kumimoji="1" lang="ja-JP" altLang="en-US" sz="4800">
                <a:solidFill>
                  <a:schemeClr val="tx1"/>
                </a:solidFill>
                <a:effectLst/>
                <a:ea typeface="ＭＳ Ｐゴシック" pitchFamily="-1" charset="-128"/>
                <a:cs typeface="ＭＳ Ｐゴシック" pitchFamily="-1" charset="-128"/>
              </a:rPr>
              <a:t>月の満ち欠け</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スライド番号プレースホルダー 5"/>
          <p:cNvSpPr>
            <a:spLocks noGrp="1"/>
          </p:cNvSpPr>
          <p:nvPr>
            <p:ph type="sldNum" sz="quarter" idx="12"/>
          </p:nvPr>
        </p:nvSpPr>
        <p:spPr>
          <a:noFill/>
          <a:ln>
            <a:miter lim="800000"/>
            <a:headEnd/>
            <a:tailEnd/>
          </a:ln>
        </p:spPr>
        <p:txBody>
          <a:bodyPr/>
          <a:lstStyle/>
          <a:p>
            <a:fld id="{B9EC2FBA-4BB4-FA46-9329-0CEDE953D539}" type="slidenum">
              <a:rPr lang="en-US" altLang="ja-JP"/>
              <a:pPr/>
              <a:t>21</a:t>
            </a:fld>
            <a:endParaRPr lang="en-US" altLang="ja-JP"/>
          </a:p>
        </p:txBody>
      </p:sp>
      <p:sp>
        <p:nvSpPr>
          <p:cNvPr id="38921" name="Rectangle 4"/>
          <p:cNvSpPr>
            <a:spLocks noGrp="1" noChangeArrowheads="1"/>
          </p:cNvSpPr>
          <p:nvPr>
            <p:ph type="title"/>
          </p:nvPr>
        </p:nvSpPr>
        <p:spPr>
          <a:noFill/>
          <a:ln>
            <a:noFill/>
          </a:ln>
        </p:spPr>
        <p:txBody>
          <a:bodyPr/>
          <a:lstStyle/>
          <a:p>
            <a:pPr algn="ctr" eaLnBrk="1" hangingPunct="1"/>
            <a:r>
              <a:rPr lang="ja-JP" altLang="en-US" sz="3200" smtClean="0">
                <a:solidFill>
                  <a:srgbClr val="FFFF00"/>
                </a:solidFill>
              </a:rPr>
              <a:t>月の満ち欠け</a:t>
            </a:r>
            <a:endParaRPr lang="en-US" altLang="ja-JP" sz="3200" smtClean="0">
              <a:solidFill>
                <a:srgbClr val="FFFF00"/>
              </a:solidFill>
            </a:endParaRPr>
          </a:p>
        </p:txBody>
      </p:sp>
      <p:pic>
        <p:nvPicPr>
          <p:cNvPr id="4" name="図 3"/>
          <p:cNvPicPr>
            <a:picLocks noChangeAspect="1"/>
          </p:cNvPicPr>
          <p:nvPr/>
        </p:nvPicPr>
        <p:blipFill>
          <a:blip r:embed="rId3" cstate="print"/>
          <a:stretch>
            <a:fillRect/>
          </a:stretch>
        </p:blipFill>
        <p:spPr>
          <a:xfrm>
            <a:off x="0" y="1063813"/>
            <a:ext cx="2552700" cy="1714500"/>
          </a:xfrm>
          <a:prstGeom prst="rect">
            <a:avLst/>
          </a:prstGeom>
        </p:spPr>
      </p:pic>
      <p:pic>
        <p:nvPicPr>
          <p:cNvPr id="5" name="図 4"/>
          <p:cNvPicPr>
            <a:picLocks noChangeAspect="1"/>
          </p:cNvPicPr>
          <p:nvPr/>
        </p:nvPicPr>
        <p:blipFill>
          <a:blip r:embed="rId4" cstate="print"/>
          <a:stretch>
            <a:fillRect/>
          </a:stretch>
        </p:blipFill>
        <p:spPr>
          <a:xfrm>
            <a:off x="2862356" y="1070163"/>
            <a:ext cx="2552700" cy="1701800"/>
          </a:xfrm>
          <a:prstGeom prst="rect">
            <a:avLst/>
          </a:prstGeom>
        </p:spPr>
      </p:pic>
      <p:pic>
        <p:nvPicPr>
          <p:cNvPr id="6" name="図 5"/>
          <p:cNvPicPr>
            <a:picLocks noChangeAspect="1"/>
          </p:cNvPicPr>
          <p:nvPr/>
        </p:nvPicPr>
        <p:blipFill>
          <a:blip r:embed="rId5" cstate="print"/>
          <a:stretch>
            <a:fillRect/>
          </a:stretch>
        </p:blipFill>
        <p:spPr>
          <a:xfrm>
            <a:off x="5724712" y="1063813"/>
            <a:ext cx="2552700" cy="1714500"/>
          </a:xfrm>
          <a:prstGeom prst="rect">
            <a:avLst/>
          </a:prstGeom>
        </p:spPr>
      </p:pic>
      <p:pic>
        <p:nvPicPr>
          <p:cNvPr id="7" name="図 6"/>
          <p:cNvPicPr>
            <a:picLocks noChangeAspect="1"/>
          </p:cNvPicPr>
          <p:nvPr/>
        </p:nvPicPr>
        <p:blipFill>
          <a:blip r:embed="rId6" cstate="print"/>
          <a:stretch>
            <a:fillRect/>
          </a:stretch>
        </p:blipFill>
        <p:spPr>
          <a:xfrm>
            <a:off x="582707" y="3056219"/>
            <a:ext cx="2527300" cy="1701800"/>
          </a:xfrm>
          <a:prstGeom prst="rect">
            <a:avLst/>
          </a:prstGeom>
        </p:spPr>
      </p:pic>
      <p:pic>
        <p:nvPicPr>
          <p:cNvPr id="8" name="図 7"/>
          <p:cNvPicPr>
            <a:picLocks noChangeAspect="1"/>
          </p:cNvPicPr>
          <p:nvPr/>
        </p:nvPicPr>
        <p:blipFill>
          <a:blip r:embed="rId7" cstate="print"/>
          <a:stretch>
            <a:fillRect/>
          </a:stretch>
        </p:blipFill>
        <p:spPr>
          <a:xfrm>
            <a:off x="3462245" y="3056219"/>
            <a:ext cx="2552700" cy="1701800"/>
          </a:xfrm>
          <a:prstGeom prst="rect">
            <a:avLst/>
          </a:prstGeom>
        </p:spPr>
      </p:pic>
      <p:pic>
        <p:nvPicPr>
          <p:cNvPr id="9" name="図 8"/>
          <p:cNvPicPr>
            <a:picLocks noChangeAspect="1"/>
          </p:cNvPicPr>
          <p:nvPr/>
        </p:nvPicPr>
        <p:blipFill>
          <a:blip r:embed="rId8" cstate="print"/>
          <a:stretch>
            <a:fillRect/>
          </a:stretch>
        </p:blipFill>
        <p:spPr>
          <a:xfrm>
            <a:off x="6367183" y="3056219"/>
            <a:ext cx="2552700" cy="1701800"/>
          </a:xfrm>
          <a:prstGeom prst="rect">
            <a:avLst/>
          </a:prstGeom>
        </p:spPr>
      </p:pic>
      <p:pic>
        <p:nvPicPr>
          <p:cNvPr id="10" name="図 9"/>
          <p:cNvPicPr>
            <a:picLocks noChangeAspect="1"/>
          </p:cNvPicPr>
          <p:nvPr/>
        </p:nvPicPr>
        <p:blipFill>
          <a:blip r:embed="rId9" cstate="print"/>
          <a:stretch>
            <a:fillRect/>
          </a:stretch>
        </p:blipFill>
        <p:spPr>
          <a:xfrm>
            <a:off x="1137769" y="5060204"/>
            <a:ext cx="2552700" cy="1701800"/>
          </a:xfrm>
          <a:prstGeom prst="rect">
            <a:avLst/>
          </a:prstGeom>
        </p:spPr>
      </p:pic>
      <p:pic>
        <p:nvPicPr>
          <p:cNvPr id="11" name="図 10"/>
          <p:cNvPicPr>
            <a:picLocks noChangeAspect="1"/>
          </p:cNvPicPr>
          <p:nvPr/>
        </p:nvPicPr>
        <p:blipFill>
          <a:blip r:embed="rId10" cstate="print"/>
          <a:stretch>
            <a:fillRect/>
          </a:stretch>
        </p:blipFill>
        <p:spPr>
          <a:xfrm>
            <a:off x="4081183" y="5053854"/>
            <a:ext cx="2552700" cy="1714500"/>
          </a:xfrm>
          <a:prstGeom prst="rect">
            <a:avLst/>
          </a:prstGeom>
        </p:spPr>
      </p:pic>
      <p:sp>
        <p:nvSpPr>
          <p:cNvPr id="12" name="右矢印 11"/>
          <p:cNvSpPr/>
          <p:nvPr/>
        </p:nvSpPr>
        <p:spPr bwMode="auto">
          <a:xfrm>
            <a:off x="268941" y="3600825"/>
            <a:ext cx="537882" cy="612589"/>
          </a:xfrm>
          <a:prstGeom prst="rightArrow">
            <a:avLst>
              <a:gd name="adj1" fmla="val 50000"/>
              <a:gd name="adj2" fmla="val 69444"/>
            </a:avLst>
          </a:prstGeom>
          <a:solidFill>
            <a:schemeClr val="tx2">
              <a:lumMod val="75000"/>
            </a:schemeClr>
          </a:solidFill>
          <a:ln w="9525" cap="flat" cmpd="sng" algn="ctr">
            <a:noFill/>
            <a:prstDash val="solid"/>
            <a:round/>
            <a:headEnd type="none" w="med" len="med"/>
            <a:tailEnd type="none" w="med" len="med"/>
          </a:ln>
          <a:effectLst/>
          <a:extLst/>
        </p:spPr>
        <p:txBody>
          <a:bodyPr vert="horz" wrap="square" lIns="93600" tIns="46800" rIns="93600" bIns="46800" numCol="1" rtlCol="0" anchor="ctr" anchorCtr="0" compatLnSpc="1">
            <a:prstTxWarp prst="textNoShape">
              <a:avLst/>
            </a:prstTxWarp>
            <a:spAutoFit/>
          </a:bodyPr>
          <a:lstStyle/>
          <a:p>
            <a:pPr marL="0" marR="0" indent="0" algn="ctr" defTabSz="914400" rtl="0" eaLnBrk="1" fontAlgn="base" latinLnBrk="0" hangingPunct="1">
              <a:lnSpc>
                <a:spcPct val="93000"/>
              </a:lnSpc>
              <a:spcBef>
                <a:spcPts val="750"/>
              </a:spcBef>
              <a:spcAft>
                <a:spcPct val="0"/>
              </a:spcAft>
              <a:buClr>
                <a:srgbClr val="000099"/>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ja-JP" altLang="en-US" sz="1200" b="0" i="0" u="none" strike="noStrike" cap="none" normalizeH="0" baseline="0" smtClean="0">
              <a:ln>
                <a:noFill/>
              </a:ln>
              <a:solidFill>
                <a:schemeClr val="folHlink"/>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endParaRPr>
          </a:p>
        </p:txBody>
      </p:sp>
      <p:sp>
        <p:nvSpPr>
          <p:cNvPr id="21" name="右矢印 20"/>
          <p:cNvSpPr/>
          <p:nvPr/>
        </p:nvSpPr>
        <p:spPr bwMode="auto">
          <a:xfrm>
            <a:off x="2468282" y="1614769"/>
            <a:ext cx="537882" cy="612589"/>
          </a:xfrm>
          <a:prstGeom prst="rightArrow">
            <a:avLst>
              <a:gd name="adj1" fmla="val 50000"/>
              <a:gd name="adj2" fmla="val 69444"/>
            </a:avLst>
          </a:prstGeom>
          <a:solidFill>
            <a:schemeClr val="tx2">
              <a:lumMod val="75000"/>
            </a:schemeClr>
          </a:solidFill>
          <a:ln w="9525" cap="flat" cmpd="sng" algn="ctr">
            <a:noFill/>
            <a:prstDash val="solid"/>
            <a:round/>
            <a:headEnd type="none" w="med" len="med"/>
            <a:tailEnd type="none" w="med" len="med"/>
          </a:ln>
          <a:effectLst/>
          <a:extLst/>
        </p:spPr>
        <p:txBody>
          <a:bodyPr vert="horz" wrap="square" lIns="93600" tIns="46800" rIns="93600" bIns="46800" numCol="1" rtlCol="0" anchor="ctr" anchorCtr="0" compatLnSpc="1">
            <a:prstTxWarp prst="textNoShape">
              <a:avLst/>
            </a:prstTxWarp>
            <a:spAutoFit/>
          </a:bodyPr>
          <a:lstStyle/>
          <a:p>
            <a:pPr marL="0" marR="0" indent="0" algn="ctr" defTabSz="914400" rtl="0" eaLnBrk="1" fontAlgn="base" latinLnBrk="0" hangingPunct="1">
              <a:lnSpc>
                <a:spcPct val="93000"/>
              </a:lnSpc>
              <a:spcBef>
                <a:spcPts val="750"/>
              </a:spcBef>
              <a:spcAft>
                <a:spcPct val="0"/>
              </a:spcAft>
              <a:buClr>
                <a:srgbClr val="000099"/>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ja-JP" altLang="en-US" sz="1200" b="0" i="0" u="none" strike="noStrike" cap="none" normalizeH="0" baseline="0" smtClean="0">
              <a:ln>
                <a:noFill/>
              </a:ln>
              <a:solidFill>
                <a:schemeClr val="folHlink"/>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endParaRPr>
          </a:p>
        </p:txBody>
      </p:sp>
      <p:sp>
        <p:nvSpPr>
          <p:cNvPr id="22" name="右矢印 21"/>
          <p:cNvSpPr/>
          <p:nvPr/>
        </p:nvSpPr>
        <p:spPr bwMode="auto">
          <a:xfrm>
            <a:off x="5307106" y="1614769"/>
            <a:ext cx="537882" cy="612589"/>
          </a:xfrm>
          <a:prstGeom prst="rightArrow">
            <a:avLst>
              <a:gd name="adj1" fmla="val 50000"/>
              <a:gd name="adj2" fmla="val 69444"/>
            </a:avLst>
          </a:prstGeom>
          <a:solidFill>
            <a:schemeClr val="tx2">
              <a:lumMod val="75000"/>
            </a:schemeClr>
          </a:solidFill>
          <a:ln w="9525" cap="flat" cmpd="sng" algn="ctr">
            <a:noFill/>
            <a:prstDash val="solid"/>
            <a:round/>
            <a:headEnd type="none" w="med" len="med"/>
            <a:tailEnd type="none" w="med" len="med"/>
          </a:ln>
          <a:effectLst/>
          <a:extLst/>
        </p:spPr>
        <p:txBody>
          <a:bodyPr vert="horz" wrap="square" lIns="93600" tIns="46800" rIns="93600" bIns="46800" numCol="1" rtlCol="0" anchor="ctr" anchorCtr="0" compatLnSpc="1">
            <a:prstTxWarp prst="textNoShape">
              <a:avLst/>
            </a:prstTxWarp>
            <a:spAutoFit/>
          </a:bodyPr>
          <a:lstStyle/>
          <a:p>
            <a:pPr marL="0" marR="0" indent="0" algn="ctr" defTabSz="914400" rtl="0" eaLnBrk="1" fontAlgn="base" latinLnBrk="0" hangingPunct="1">
              <a:lnSpc>
                <a:spcPct val="93000"/>
              </a:lnSpc>
              <a:spcBef>
                <a:spcPts val="750"/>
              </a:spcBef>
              <a:spcAft>
                <a:spcPct val="0"/>
              </a:spcAft>
              <a:buClr>
                <a:srgbClr val="000099"/>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ja-JP" altLang="en-US" sz="1200" b="0" i="0" u="none" strike="noStrike" cap="none" normalizeH="0" baseline="0" smtClean="0">
              <a:ln>
                <a:noFill/>
              </a:ln>
              <a:solidFill>
                <a:schemeClr val="folHlink"/>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endParaRPr>
          </a:p>
        </p:txBody>
      </p:sp>
      <p:sp>
        <p:nvSpPr>
          <p:cNvPr id="23" name="右矢印 22"/>
          <p:cNvSpPr/>
          <p:nvPr/>
        </p:nvSpPr>
        <p:spPr bwMode="auto">
          <a:xfrm>
            <a:off x="2976282" y="3600825"/>
            <a:ext cx="537882" cy="612589"/>
          </a:xfrm>
          <a:prstGeom prst="rightArrow">
            <a:avLst>
              <a:gd name="adj1" fmla="val 50000"/>
              <a:gd name="adj2" fmla="val 69444"/>
            </a:avLst>
          </a:prstGeom>
          <a:solidFill>
            <a:schemeClr val="tx2">
              <a:lumMod val="75000"/>
            </a:schemeClr>
          </a:solidFill>
          <a:ln w="9525" cap="flat" cmpd="sng" algn="ctr">
            <a:noFill/>
            <a:prstDash val="solid"/>
            <a:round/>
            <a:headEnd type="none" w="med" len="med"/>
            <a:tailEnd type="none" w="med" len="med"/>
          </a:ln>
          <a:effectLst/>
          <a:extLst/>
        </p:spPr>
        <p:txBody>
          <a:bodyPr vert="horz" wrap="square" lIns="93600" tIns="46800" rIns="93600" bIns="46800" numCol="1" rtlCol="0" anchor="ctr" anchorCtr="0" compatLnSpc="1">
            <a:prstTxWarp prst="textNoShape">
              <a:avLst/>
            </a:prstTxWarp>
            <a:spAutoFit/>
          </a:bodyPr>
          <a:lstStyle/>
          <a:p>
            <a:pPr marL="0" marR="0" indent="0" algn="ctr" defTabSz="914400" rtl="0" eaLnBrk="1" fontAlgn="base" latinLnBrk="0" hangingPunct="1">
              <a:lnSpc>
                <a:spcPct val="93000"/>
              </a:lnSpc>
              <a:spcBef>
                <a:spcPts val="750"/>
              </a:spcBef>
              <a:spcAft>
                <a:spcPct val="0"/>
              </a:spcAft>
              <a:buClr>
                <a:srgbClr val="000099"/>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ja-JP" altLang="en-US" sz="1200" b="0" i="0" u="none" strike="noStrike" cap="none" normalizeH="0" baseline="0" smtClean="0">
              <a:ln>
                <a:noFill/>
              </a:ln>
              <a:solidFill>
                <a:schemeClr val="folHlink"/>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endParaRPr>
          </a:p>
        </p:txBody>
      </p:sp>
      <p:sp>
        <p:nvSpPr>
          <p:cNvPr id="24" name="右矢印 23"/>
          <p:cNvSpPr/>
          <p:nvPr/>
        </p:nvSpPr>
        <p:spPr bwMode="auto">
          <a:xfrm>
            <a:off x="5904752" y="3600825"/>
            <a:ext cx="537882" cy="612589"/>
          </a:xfrm>
          <a:prstGeom prst="rightArrow">
            <a:avLst>
              <a:gd name="adj1" fmla="val 50000"/>
              <a:gd name="adj2" fmla="val 69444"/>
            </a:avLst>
          </a:prstGeom>
          <a:solidFill>
            <a:schemeClr val="tx2">
              <a:lumMod val="75000"/>
            </a:schemeClr>
          </a:solidFill>
          <a:ln w="9525" cap="flat" cmpd="sng" algn="ctr">
            <a:noFill/>
            <a:prstDash val="solid"/>
            <a:round/>
            <a:headEnd type="none" w="med" len="med"/>
            <a:tailEnd type="none" w="med" len="med"/>
          </a:ln>
          <a:effectLst/>
          <a:extLst/>
        </p:spPr>
        <p:txBody>
          <a:bodyPr vert="horz" wrap="square" lIns="93600" tIns="46800" rIns="93600" bIns="46800" numCol="1" rtlCol="0" anchor="ctr" anchorCtr="0" compatLnSpc="1">
            <a:prstTxWarp prst="textNoShape">
              <a:avLst/>
            </a:prstTxWarp>
            <a:spAutoFit/>
          </a:bodyPr>
          <a:lstStyle/>
          <a:p>
            <a:pPr marL="0" marR="0" indent="0" algn="ctr" defTabSz="914400" rtl="0" eaLnBrk="1" fontAlgn="base" latinLnBrk="0" hangingPunct="1">
              <a:lnSpc>
                <a:spcPct val="93000"/>
              </a:lnSpc>
              <a:spcBef>
                <a:spcPts val="750"/>
              </a:spcBef>
              <a:spcAft>
                <a:spcPct val="0"/>
              </a:spcAft>
              <a:buClr>
                <a:srgbClr val="000099"/>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ja-JP" altLang="en-US" sz="1200" b="0" i="0" u="none" strike="noStrike" cap="none" normalizeH="0" baseline="0" smtClean="0">
              <a:ln>
                <a:noFill/>
              </a:ln>
              <a:solidFill>
                <a:schemeClr val="folHlink"/>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endParaRPr>
          </a:p>
        </p:txBody>
      </p:sp>
      <p:sp>
        <p:nvSpPr>
          <p:cNvPr id="25" name="右矢印 24"/>
          <p:cNvSpPr/>
          <p:nvPr/>
        </p:nvSpPr>
        <p:spPr bwMode="auto">
          <a:xfrm>
            <a:off x="735105" y="5604810"/>
            <a:ext cx="537882" cy="612589"/>
          </a:xfrm>
          <a:prstGeom prst="rightArrow">
            <a:avLst>
              <a:gd name="adj1" fmla="val 50000"/>
              <a:gd name="adj2" fmla="val 69444"/>
            </a:avLst>
          </a:prstGeom>
          <a:solidFill>
            <a:schemeClr val="tx2">
              <a:lumMod val="75000"/>
            </a:schemeClr>
          </a:solidFill>
          <a:ln w="9525" cap="flat" cmpd="sng" algn="ctr">
            <a:noFill/>
            <a:prstDash val="solid"/>
            <a:round/>
            <a:headEnd type="none" w="med" len="med"/>
            <a:tailEnd type="none" w="med" len="med"/>
          </a:ln>
          <a:effectLst/>
          <a:extLst/>
        </p:spPr>
        <p:txBody>
          <a:bodyPr vert="horz" wrap="square" lIns="93600" tIns="46800" rIns="93600" bIns="46800" numCol="1" rtlCol="0" anchor="ctr" anchorCtr="0" compatLnSpc="1">
            <a:prstTxWarp prst="textNoShape">
              <a:avLst/>
            </a:prstTxWarp>
            <a:spAutoFit/>
          </a:bodyPr>
          <a:lstStyle/>
          <a:p>
            <a:pPr marL="0" marR="0" indent="0" algn="ctr" defTabSz="914400" rtl="0" eaLnBrk="1" fontAlgn="base" latinLnBrk="0" hangingPunct="1">
              <a:lnSpc>
                <a:spcPct val="93000"/>
              </a:lnSpc>
              <a:spcBef>
                <a:spcPts val="750"/>
              </a:spcBef>
              <a:spcAft>
                <a:spcPct val="0"/>
              </a:spcAft>
              <a:buClr>
                <a:srgbClr val="000099"/>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ja-JP" altLang="en-US" sz="1200" b="0" i="0" u="none" strike="noStrike" cap="none" normalizeH="0" baseline="0" smtClean="0">
              <a:ln>
                <a:noFill/>
              </a:ln>
              <a:solidFill>
                <a:schemeClr val="folHlink"/>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endParaRPr>
          </a:p>
        </p:txBody>
      </p:sp>
      <p:sp>
        <p:nvSpPr>
          <p:cNvPr id="26" name="右矢印 25"/>
          <p:cNvSpPr/>
          <p:nvPr/>
        </p:nvSpPr>
        <p:spPr bwMode="auto">
          <a:xfrm>
            <a:off x="3648635" y="5604810"/>
            <a:ext cx="537882" cy="612589"/>
          </a:xfrm>
          <a:prstGeom prst="rightArrow">
            <a:avLst>
              <a:gd name="adj1" fmla="val 50000"/>
              <a:gd name="adj2" fmla="val 69444"/>
            </a:avLst>
          </a:prstGeom>
          <a:solidFill>
            <a:schemeClr val="tx2">
              <a:lumMod val="75000"/>
            </a:schemeClr>
          </a:solidFill>
          <a:ln w="9525" cap="flat" cmpd="sng" algn="ctr">
            <a:noFill/>
            <a:prstDash val="solid"/>
            <a:round/>
            <a:headEnd type="none" w="med" len="med"/>
            <a:tailEnd type="none" w="med" len="med"/>
          </a:ln>
          <a:effectLst/>
          <a:extLst/>
        </p:spPr>
        <p:txBody>
          <a:bodyPr vert="horz" wrap="square" lIns="93600" tIns="46800" rIns="93600" bIns="46800" numCol="1" rtlCol="0" anchor="ctr" anchorCtr="0" compatLnSpc="1">
            <a:prstTxWarp prst="textNoShape">
              <a:avLst/>
            </a:prstTxWarp>
            <a:spAutoFit/>
          </a:bodyPr>
          <a:lstStyle/>
          <a:p>
            <a:pPr marL="0" marR="0" indent="0" algn="ctr" defTabSz="914400" rtl="0" eaLnBrk="1" fontAlgn="base" latinLnBrk="0" hangingPunct="1">
              <a:lnSpc>
                <a:spcPct val="93000"/>
              </a:lnSpc>
              <a:spcBef>
                <a:spcPts val="750"/>
              </a:spcBef>
              <a:spcAft>
                <a:spcPct val="0"/>
              </a:spcAft>
              <a:buClr>
                <a:srgbClr val="000099"/>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ja-JP" altLang="en-US" sz="1200" b="0" i="0" u="none" strike="noStrike" cap="none" normalizeH="0" baseline="0" smtClean="0">
              <a:ln>
                <a:noFill/>
              </a:ln>
              <a:solidFill>
                <a:schemeClr val="folHlink"/>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endParaRPr>
          </a:p>
        </p:txBody>
      </p:sp>
      <p:sp>
        <p:nvSpPr>
          <p:cNvPr id="27" name="右矢印 26"/>
          <p:cNvSpPr/>
          <p:nvPr/>
        </p:nvSpPr>
        <p:spPr bwMode="auto">
          <a:xfrm>
            <a:off x="6520329" y="5604810"/>
            <a:ext cx="537882" cy="612589"/>
          </a:xfrm>
          <a:prstGeom prst="rightArrow">
            <a:avLst>
              <a:gd name="adj1" fmla="val 50000"/>
              <a:gd name="adj2" fmla="val 69444"/>
            </a:avLst>
          </a:prstGeom>
          <a:solidFill>
            <a:schemeClr val="tx2">
              <a:lumMod val="75000"/>
            </a:schemeClr>
          </a:solidFill>
          <a:ln w="9525" cap="flat" cmpd="sng" algn="ctr">
            <a:noFill/>
            <a:prstDash val="solid"/>
            <a:round/>
            <a:headEnd type="none" w="med" len="med"/>
            <a:tailEnd type="none" w="med" len="med"/>
          </a:ln>
          <a:effectLst/>
          <a:extLst/>
        </p:spPr>
        <p:txBody>
          <a:bodyPr vert="horz" wrap="square" lIns="93600" tIns="46800" rIns="93600" bIns="46800" numCol="1" rtlCol="0" anchor="ctr" anchorCtr="0" compatLnSpc="1">
            <a:prstTxWarp prst="textNoShape">
              <a:avLst/>
            </a:prstTxWarp>
            <a:spAutoFit/>
          </a:bodyPr>
          <a:lstStyle/>
          <a:p>
            <a:pPr marL="0" marR="0" indent="0" algn="ctr" defTabSz="914400" rtl="0" eaLnBrk="1" fontAlgn="base" latinLnBrk="0" hangingPunct="1">
              <a:lnSpc>
                <a:spcPct val="93000"/>
              </a:lnSpc>
              <a:spcBef>
                <a:spcPts val="750"/>
              </a:spcBef>
              <a:spcAft>
                <a:spcPct val="0"/>
              </a:spcAft>
              <a:buClr>
                <a:srgbClr val="000099"/>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ja-JP" altLang="en-US" sz="1200" b="0" i="0" u="none" strike="noStrike" cap="none" normalizeH="0" baseline="0" smtClean="0">
              <a:ln>
                <a:noFill/>
              </a:ln>
              <a:solidFill>
                <a:schemeClr val="folHlink"/>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endParaRPr>
          </a:p>
        </p:txBody>
      </p:sp>
      <p:sp>
        <p:nvSpPr>
          <p:cNvPr id="28" name="Text Box 58"/>
          <p:cNvSpPr txBox="1">
            <a:spLocks noChangeArrowheads="1"/>
          </p:cNvSpPr>
          <p:nvPr/>
        </p:nvSpPr>
        <p:spPr bwMode="auto">
          <a:xfrm>
            <a:off x="791882" y="2565681"/>
            <a:ext cx="1081088" cy="268287"/>
          </a:xfrm>
          <a:prstGeom prst="rect">
            <a:avLst/>
          </a:prstGeom>
          <a:solidFill>
            <a:srgbClr val="FFFF00"/>
          </a:solidFill>
          <a:ln>
            <a:noFill/>
          </a:ln>
          <a:effectLst/>
          <a:extLst/>
        </p:spPr>
        <p:txBody>
          <a:bodyPr lIns="93600" tIns="46800" rIns="93600" bIns="46800">
            <a:prstTxWarp prst="textNoShape">
              <a:avLst/>
            </a:prstTxWarp>
            <a:spAutoFit/>
          </a:bodyPr>
          <a:lstStyle/>
          <a:p>
            <a:pPr>
              <a:spcBef>
                <a:spcPct val="50000"/>
              </a:spcBef>
              <a:buFont typeface="Arial" pitchFamily="-65"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dirty="0" smtClean="0">
                <a:solidFill>
                  <a:srgbClr val="00002A"/>
                </a:solidFill>
                <a:effectLst/>
                <a:latin typeface="+mn-lt"/>
                <a:ea typeface="Times New Roman" pitchFamily="-65" charset="0"/>
                <a:cs typeface="Times New Roman" pitchFamily="-65" charset="0"/>
              </a:rPr>
              <a:t>新月</a:t>
            </a:r>
            <a:endParaRPr lang="ja-JP" altLang="en-US" dirty="0">
              <a:solidFill>
                <a:srgbClr val="00002A"/>
              </a:solidFill>
              <a:effectLst/>
              <a:latin typeface="+mn-lt"/>
              <a:ea typeface="Times New Roman" pitchFamily="-65" charset="0"/>
              <a:cs typeface="Times New Roman" pitchFamily="-65" charset="0"/>
            </a:endParaRPr>
          </a:p>
        </p:txBody>
      </p:sp>
      <p:sp>
        <p:nvSpPr>
          <p:cNvPr id="29" name="Text Box 57"/>
          <p:cNvSpPr txBox="1">
            <a:spLocks noChangeArrowheads="1"/>
          </p:cNvSpPr>
          <p:nvPr/>
        </p:nvSpPr>
        <p:spPr bwMode="auto">
          <a:xfrm>
            <a:off x="6548251" y="2565681"/>
            <a:ext cx="1163637" cy="268288"/>
          </a:xfrm>
          <a:prstGeom prst="rect">
            <a:avLst/>
          </a:prstGeom>
          <a:solidFill>
            <a:srgbClr val="FFFF00"/>
          </a:solidFill>
          <a:ln>
            <a:noFill/>
          </a:ln>
          <a:effectLst/>
          <a:extLst/>
        </p:spPr>
        <p:txBody>
          <a:bodyPr lIns="93600" tIns="46800" rIns="93600" bIns="46800">
            <a:prstTxWarp prst="textNoShape">
              <a:avLst/>
            </a:prstTxWarp>
            <a:spAutoFit/>
          </a:bodyPr>
          <a:lstStyle/>
          <a:p>
            <a:pPr>
              <a:spcBef>
                <a:spcPct val="50000"/>
              </a:spcBef>
              <a:buFont typeface="Arial" pitchFamily="-65"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dirty="0" smtClean="0">
                <a:solidFill>
                  <a:srgbClr val="00002A"/>
                </a:solidFill>
                <a:effectLst/>
                <a:latin typeface="+mn-lt"/>
                <a:ea typeface="Times New Roman" pitchFamily="-65" charset="0"/>
                <a:cs typeface="Times New Roman" pitchFamily="-65" charset="0"/>
              </a:rPr>
              <a:t>半月</a:t>
            </a:r>
            <a:endParaRPr lang="ja-JP" altLang="en-US" dirty="0">
              <a:solidFill>
                <a:srgbClr val="00002A"/>
              </a:solidFill>
              <a:effectLst/>
              <a:latin typeface="+mn-lt"/>
              <a:ea typeface="Times New Roman" pitchFamily="-65" charset="0"/>
              <a:cs typeface="Times New Roman" pitchFamily="-65" charset="0"/>
            </a:endParaRPr>
          </a:p>
        </p:txBody>
      </p:sp>
      <p:sp>
        <p:nvSpPr>
          <p:cNvPr id="30" name="Text Box 55"/>
          <p:cNvSpPr txBox="1">
            <a:spLocks noChangeArrowheads="1"/>
          </p:cNvSpPr>
          <p:nvPr/>
        </p:nvSpPr>
        <p:spPr bwMode="auto">
          <a:xfrm>
            <a:off x="4253566" y="4645306"/>
            <a:ext cx="1133475" cy="268287"/>
          </a:xfrm>
          <a:prstGeom prst="rect">
            <a:avLst/>
          </a:prstGeom>
          <a:solidFill>
            <a:srgbClr val="FFFF00"/>
          </a:solidFill>
          <a:ln>
            <a:noFill/>
          </a:ln>
          <a:effectLst/>
          <a:extLst/>
        </p:spPr>
        <p:txBody>
          <a:bodyPr lIns="93600" tIns="46800" rIns="93600" bIns="46800">
            <a:prstTxWarp prst="textNoShape">
              <a:avLst/>
            </a:prstTxWarp>
            <a:spAutoFit/>
          </a:bodyPr>
          <a:lstStyle/>
          <a:p>
            <a:pPr>
              <a:spcBef>
                <a:spcPct val="50000"/>
              </a:spcBef>
              <a:buFont typeface="Arial" pitchFamily="-65"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dirty="0" smtClean="0">
                <a:solidFill>
                  <a:srgbClr val="00002A"/>
                </a:solidFill>
                <a:effectLst/>
                <a:latin typeface="+mn-lt"/>
                <a:ea typeface="Times New Roman" pitchFamily="-65" charset="0"/>
                <a:cs typeface="Times New Roman" pitchFamily="-65" charset="0"/>
              </a:rPr>
              <a:t>満月</a:t>
            </a:r>
            <a:endParaRPr lang="ja-JP" altLang="en-US" dirty="0">
              <a:solidFill>
                <a:srgbClr val="00002A"/>
              </a:solidFill>
              <a:effectLst/>
              <a:latin typeface="+mn-lt"/>
              <a:ea typeface="Times New Roman" pitchFamily="-65" charset="0"/>
              <a:cs typeface="Times New Roman" pitchFamily="-65" charset="0"/>
            </a:endParaRPr>
          </a:p>
        </p:txBody>
      </p:sp>
      <p:sp>
        <p:nvSpPr>
          <p:cNvPr id="31" name="Text Box 56"/>
          <p:cNvSpPr txBox="1">
            <a:spLocks noChangeArrowheads="1"/>
          </p:cNvSpPr>
          <p:nvPr/>
        </p:nvSpPr>
        <p:spPr bwMode="auto">
          <a:xfrm>
            <a:off x="1939272" y="6500066"/>
            <a:ext cx="1195387" cy="268288"/>
          </a:xfrm>
          <a:prstGeom prst="rect">
            <a:avLst/>
          </a:prstGeom>
          <a:solidFill>
            <a:srgbClr val="FFFF00"/>
          </a:solidFill>
          <a:ln>
            <a:noFill/>
          </a:ln>
          <a:effectLst/>
          <a:extLst/>
        </p:spPr>
        <p:txBody>
          <a:bodyPr lIns="93600" tIns="46800" rIns="93600" bIns="46800">
            <a:prstTxWarp prst="textNoShape">
              <a:avLst/>
            </a:prstTxWarp>
            <a:spAutoFit/>
          </a:bodyPr>
          <a:lstStyle/>
          <a:p>
            <a:pPr>
              <a:spcBef>
                <a:spcPct val="50000"/>
              </a:spcBef>
              <a:buFont typeface="Arial" pitchFamily="-65"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dirty="0" smtClean="0">
                <a:solidFill>
                  <a:srgbClr val="00002A"/>
                </a:solidFill>
                <a:effectLst/>
                <a:latin typeface="+mn-lt"/>
                <a:ea typeface="Times New Roman" pitchFamily="-65" charset="0"/>
                <a:cs typeface="Times New Roman" pitchFamily="-65" charset="0"/>
              </a:rPr>
              <a:t>半月</a:t>
            </a:r>
            <a:endParaRPr lang="ja-JP" altLang="en-US" dirty="0">
              <a:solidFill>
                <a:srgbClr val="00002A"/>
              </a:solidFill>
              <a:effectLst/>
              <a:latin typeface="+mn-lt"/>
              <a:ea typeface="Times New Roman" pitchFamily="-65" charset="0"/>
              <a:cs typeface="Times New Roman" pitchFamily="-65" charset="0"/>
            </a:endParaRPr>
          </a:p>
        </p:txBody>
      </p:sp>
      <p:sp>
        <p:nvSpPr>
          <p:cNvPr id="13" name="テキスト ボックス 12"/>
          <p:cNvSpPr txBox="1"/>
          <p:nvPr/>
        </p:nvSpPr>
        <p:spPr>
          <a:xfrm>
            <a:off x="7079521" y="5737412"/>
            <a:ext cx="877163" cy="353174"/>
          </a:xfrm>
          <a:prstGeom prst="rect">
            <a:avLst/>
          </a:prstGeom>
          <a:noFill/>
        </p:spPr>
        <p:txBody>
          <a:bodyPr wrap="none" rtlCol="0">
            <a:spAutoFit/>
          </a:bodyPr>
          <a:lstStyle/>
          <a:p>
            <a:r>
              <a:rPr kumimoji="1" lang="ja-JP" altLang="en-US" sz="1800" b="1" dirty="0" smtClean="0">
                <a:solidFill>
                  <a:schemeClr val="tx2">
                    <a:lumMod val="75000"/>
                  </a:schemeClr>
                </a:solidFill>
              </a:rPr>
              <a:t>・・・</a:t>
            </a:r>
            <a:endParaRPr kumimoji="1" lang="ja-JP" altLang="en-US" sz="1800" b="1" dirty="0">
              <a:solidFill>
                <a:schemeClr val="tx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番号プレースホルダー 5"/>
          <p:cNvSpPr>
            <a:spLocks noGrp="1"/>
          </p:cNvSpPr>
          <p:nvPr>
            <p:ph type="sldNum" sz="quarter" idx="12"/>
          </p:nvPr>
        </p:nvSpPr>
        <p:spPr>
          <a:noFill/>
          <a:ln>
            <a:miter lim="800000"/>
            <a:headEnd/>
            <a:tailEnd/>
          </a:ln>
        </p:spPr>
        <p:txBody>
          <a:bodyPr/>
          <a:lstStyle/>
          <a:p>
            <a:fld id="{698ED416-D7D7-5F4C-95AD-885F4FCBE215}" type="slidenum">
              <a:rPr lang="en-US" altLang="ja-JP"/>
              <a:pPr/>
              <a:t>22</a:t>
            </a:fld>
            <a:endParaRPr lang="en-US" altLang="ja-JP"/>
          </a:p>
        </p:txBody>
      </p:sp>
      <p:sp>
        <p:nvSpPr>
          <p:cNvPr id="339989" name="Text Box 21"/>
          <p:cNvSpPr txBox="1">
            <a:spLocks noChangeArrowheads="1"/>
          </p:cNvSpPr>
          <p:nvPr/>
        </p:nvSpPr>
        <p:spPr bwMode="auto">
          <a:xfrm>
            <a:off x="585788" y="1028700"/>
            <a:ext cx="7096125" cy="396875"/>
          </a:xfrm>
          <a:prstGeom prst="rect">
            <a:avLst/>
          </a:prstGeom>
          <a:noFill/>
          <a:ln w="9525">
            <a:noFill/>
            <a:miter lim="800000"/>
            <a:headEnd/>
            <a:tailEnd/>
          </a:ln>
        </p:spPr>
        <p:txBody>
          <a:bodyPr>
            <a:prstTxWarp prst="textNoShape">
              <a:avLst/>
            </a:prstTxWarp>
            <a:spAutoFit/>
          </a:bodyPr>
          <a:lstStyle/>
          <a:p>
            <a:pPr algn="l">
              <a:lnSpc>
                <a:spcPct val="100000"/>
              </a:lnSpc>
              <a:spcBef>
                <a:spcPct val="50000"/>
              </a:spcBef>
              <a:buClrTx/>
              <a:buSzTx/>
              <a:buFontTx/>
              <a:buNone/>
            </a:pPr>
            <a:r>
              <a:rPr kumimoji="1" lang="ja-JP" altLang="en-US" sz="2000">
                <a:solidFill>
                  <a:schemeClr val="tx1"/>
                </a:solidFill>
                <a:effectLst/>
                <a:ea typeface="Arial" pitchFamily="-1" charset="0"/>
                <a:cs typeface="Arial" pitchFamily="-1" charset="0"/>
              </a:rPr>
              <a:t>（１）月は</a:t>
            </a:r>
            <a:r>
              <a:rPr kumimoji="1" lang="ja-JP" altLang="en-US" sz="2000">
                <a:solidFill>
                  <a:srgbClr val="FF0000"/>
                </a:solidFill>
                <a:effectLst/>
                <a:ea typeface="Arial" pitchFamily="-1" charset="0"/>
                <a:cs typeface="Arial" pitchFamily="-1" charset="0"/>
              </a:rPr>
              <a:t>太陽（たいよう）の光</a:t>
            </a:r>
            <a:r>
              <a:rPr kumimoji="1" lang="ja-JP" altLang="en-US" sz="2000">
                <a:solidFill>
                  <a:schemeClr val="tx1"/>
                </a:solidFill>
                <a:effectLst/>
                <a:ea typeface="Arial" pitchFamily="-1" charset="0"/>
                <a:cs typeface="Arial" pitchFamily="-1" charset="0"/>
              </a:rPr>
              <a:t>に照らされて光っている。</a:t>
            </a:r>
          </a:p>
        </p:txBody>
      </p:sp>
      <p:sp>
        <p:nvSpPr>
          <p:cNvPr id="39950" name="Rectangle 77"/>
          <p:cNvSpPr>
            <a:spLocks noGrp="1" noChangeArrowheads="1"/>
          </p:cNvSpPr>
          <p:nvPr>
            <p:ph type="title"/>
          </p:nvPr>
        </p:nvSpPr>
        <p:spPr>
          <a:noFill/>
          <a:ln>
            <a:noFill/>
          </a:ln>
        </p:spPr>
        <p:txBody>
          <a:bodyPr/>
          <a:lstStyle/>
          <a:p>
            <a:pPr algn="ctr" eaLnBrk="1" hangingPunct="1"/>
            <a:r>
              <a:rPr lang="ja-JP" altLang="en-US" sz="3200" dirty="0" smtClean="0">
                <a:solidFill>
                  <a:srgbClr val="FFFF00"/>
                </a:solidFill>
              </a:rPr>
              <a:t>月のかたちは、なぜかわる？</a:t>
            </a:r>
            <a:endParaRPr lang="en-US" altLang="ja-JP" sz="3200" dirty="0" smtClean="0">
              <a:solidFill>
                <a:srgbClr val="FFFF00"/>
              </a:solidFill>
            </a:endParaRPr>
          </a:p>
        </p:txBody>
      </p:sp>
      <p:grpSp>
        <p:nvGrpSpPr>
          <p:cNvPr id="14" name="図形グループ 13"/>
          <p:cNvGrpSpPr/>
          <p:nvPr/>
        </p:nvGrpSpPr>
        <p:grpSpPr>
          <a:xfrm>
            <a:off x="577850" y="1412875"/>
            <a:ext cx="8769350" cy="5445124"/>
            <a:chOff x="577850" y="1412875"/>
            <a:chExt cx="8769350" cy="5445124"/>
          </a:xfrm>
        </p:grpSpPr>
        <p:sp>
          <p:nvSpPr>
            <p:cNvPr id="340055" name="Text Box 87"/>
            <p:cNvSpPr txBox="1">
              <a:spLocks noChangeArrowheads="1"/>
            </p:cNvSpPr>
            <p:nvPr/>
          </p:nvSpPr>
          <p:spPr bwMode="auto">
            <a:xfrm>
              <a:off x="577850" y="1412875"/>
              <a:ext cx="8769350" cy="400050"/>
            </a:xfrm>
            <a:prstGeom prst="rect">
              <a:avLst/>
            </a:prstGeom>
            <a:noFill/>
            <a:ln w="9525">
              <a:noFill/>
              <a:miter lim="800000"/>
              <a:headEnd/>
              <a:tailEnd/>
            </a:ln>
          </p:spPr>
          <p:txBody>
            <a:bodyPr>
              <a:prstTxWarp prst="textNoShape">
                <a:avLst/>
              </a:prstTxWarp>
              <a:spAutoFit/>
            </a:bodyPr>
            <a:lstStyle/>
            <a:p>
              <a:pPr algn="l">
                <a:lnSpc>
                  <a:spcPct val="100000"/>
                </a:lnSpc>
                <a:spcBef>
                  <a:spcPct val="50000"/>
                </a:spcBef>
                <a:buClrTx/>
                <a:buSzTx/>
                <a:buFontTx/>
                <a:buNone/>
              </a:pPr>
              <a:r>
                <a:rPr kumimoji="1" lang="ja-JP" altLang="en-US" sz="2000" dirty="0">
                  <a:solidFill>
                    <a:schemeClr val="tx1"/>
                  </a:solidFill>
                  <a:effectLst/>
                  <a:ea typeface="Arial" pitchFamily="-1" charset="0"/>
                  <a:cs typeface="Arial" pitchFamily="-1" charset="0"/>
                </a:rPr>
                <a:t>（２）月は地球の周り（まわり）をまわっている・・・</a:t>
              </a:r>
              <a:r>
                <a:rPr kumimoji="1" lang="ja-JP" altLang="en-US" sz="2000" dirty="0">
                  <a:solidFill>
                    <a:srgbClr val="FF0000"/>
                  </a:solidFill>
                  <a:effectLst/>
                  <a:ea typeface="Arial" pitchFamily="-1" charset="0"/>
                  <a:cs typeface="Arial" pitchFamily="-1" charset="0"/>
                </a:rPr>
                <a:t>公転（こうてん）</a:t>
              </a:r>
              <a:endParaRPr kumimoji="1" lang="ja-JP" altLang="en-US" sz="2000" dirty="0">
                <a:solidFill>
                  <a:schemeClr val="tx1"/>
                </a:solidFill>
                <a:effectLst/>
                <a:ea typeface="Arial" pitchFamily="-1" charset="0"/>
                <a:cs typeface="Arial" pitchFamily="-1" charset="0"/>
              </a:endParaRPr>
            </a:p>
          </p:txBody>
        </p:sp>
        <p:pic>
          <p:nvPicPr>
            <p:cNvPr id="13" name="図 12"/>
            <p:cNvPicPr>
              <a:picLocks noChangeAspect="1"/>
            </p:cNvPicPr>
            <p:nvPr/>
          </p:nvPicPr>
          <p:blipFill>
            <a:blip r:embed="rId3" cstate="print"/>
            <a:stretch>
              <a:fillRect/>
            </a:stretch>
          </p:blipFill>
          <p:spPr>
            <a:xfrm>
              <a:off x="2506382" y="1971246"/>
              <a:ext cx="3694206" cy="488675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99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8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番号プレースホルダー 5"/>
          <p:cNvSpPr>
            <a:spLocks noGrp="1"/>
          </p:cNvSpPr>
          <p:nvPr>
            <p:ph type="sldNum" sz="quarter" idx="12"/>
          </p:nvPr>
        </p:nvSpPr>
        <p:spPr>
          <a:noFill/>
          <a:ln>
            <a:miter lim="800000"/>
            <a:headEnd/>
            <a:tailEnd/>
          </a:ln>
        </p:spPr>
        <p:txBody>
          <a:bodyPr/>
          <a:lstStyle/>
          <a:p>
            <a:fld id="{B6A59915-9397-AB4A-ABBE-2285CC685035}" type="slidenum">
              <a:rPr lang="en-US" altLang="ja-JP"/>
              <a:pPr/>
              <a:t>23</a:t>
            </a:fld>
            <a:endParaRPr lang="en-US" altLang="ja-JP"/>
          </a:p>
        </p:txBody>
      </p:sp>
      <p:sp>
        <p:nvSpPr>
          <p:cNvPr id="40963" name="Rectangle 2"/>
          <p:cNvSpPr>
            <a:spLocks noGrp="1" noChangeArrowheads="1"/>
          </p:cNvSpPr>
          <p:nvPr>
            <p:ph type="title"/>
          </p:nvPr>
        </p:nvSpPr>
        <p:spPr>
          <a:noFill/>
          <a:ln>
            <a:noFill/>
          </a:ln>
        </p:spPr>
        <p:txBody>
          <a:bodyPr/>
          <a:lstStyle/>
          <a:p>
            <a:pPr algn="ctr" eaLnBrk="1" hangingPunct="1"/>
            <a:r>
              <a:rPr lang="ja-JP" altLang="en-US" sz="2800" dirty="0" smtClean="0">
                <a:solidFill>
                  <a:srgbClr val="FFFF00"/>
                </a:solidFill>
              </a:rPr>
              <a:t>地球</a:t>
            </a:r>
            <a:r>
              <a:rPr lang="ja-JP" altLang="en-US" sz="2800" dirty="0">
                <a:solidFill>
                  <a:srgbClr val="FFFF00"/>
                </a:solidFill>
              </a:rPr>
              <a:t>（ちきゅう）のかたちも，少しずつ変わって見えるの</a:t>
            </a:r>
            <a:r>
              <a:rPr lang="ja-JP" altLang="en-US" sz="2800" dirty="0" smtClean="0">
                <a:solidFill>
                  <a:srgbClr val="FFFF00"/>
                </a:solidFill>
              </a:rPr>
              <a:t>？</a:t>
            </a:r>
            <a:endParaRPr lang="ja-JP" altLang="en-US" sz="2800" dirty="0">
              <a:solidFill>
                <a:srgbClr val="FFFF00"/>
              </a:solidFill>
            </a:endParaRPr>
          </a:p>
        </p:txBody>
      </p:sp>
      <p:grpSp>
        <p:nvGrpSpPr>
          <p:cNvPr id="2" name="Group 3"/>
          <p:cNvGrpSpPr>
            <a:grpSpLocks/>
          </p:cNvGrpSpPr>
          <p:nvPr/>
        </p:nvGrpSpPr>
        <p:grpSpPr bwMode="auto">
          <a:xfrm>
            <a:off x="1731963" y="2281238"/>
            <a:ext cx="7412037" cy="3898900"/>
            <a:chOff x="771" y="1426"/>
            <a:chExt cx="5145" cy="2894"/>
          </a:xfrm>
        </p:grpSpPr>
        <p:pic>
          <p:nvPicPr>
            <p:cNvPr id="40969" name="Picture 4" descr="HDTV-Earth"/>
            <p:cNvPicPr>
              <a:picLocks noChangeAspect="1" noChangeArrowheads="1"/>
            </p:cNvPicPr>
            <p:nvPr/>
          </p:nvPicPr>
          <p:blipFill>
            <a:blip r:embed="rId3" cstate="print"/>
            <a:srcRect/>
            <a:stretch>
              <a:fillRect/>
            </a:stretch>
          </p:blipFill>
          <p:spPr bwMode="auto">
            <a:xfrm>
              <a:off x="771" y="1426"/>
              <a:ext cx="5145" cy="2894"/>
            </a:xfrm>
            <a:prstGeom prst="rect">
              <a:avLst/>
            </a:prstGeom>
            <a:noFill/>
            <a:ln w="9525">
              <a:noFill/>
              <a:miter lim="800000"/>
              <a:headEnd/>
              <a:tailEnd/>
            </a:ln>
          </p:spPr>
        </p:pic>
        <p:sp>
          <p:nvSpPr>
            <p:cNvPr id="633861" name="Rectangle 5"/>
            <p:cNvSpPr>
              <a:spLocks noChangeArrowheads="1"/>
            </p:cNvSpPr>
            <p:nvPr/>
          </p:nvSpPr>
          <p:spPr bwMode="auto">
            <a:xfrm>
              <a:off x="4146" y="3918"/>
              <a:ext cx="867" cy="203"/>
            </a:xfrm>
            <a:prstGeom prst="rect">
              <a:avLst/>
            </a:prstGeom>
            <a:solidFill>
              <a:srgbClr val="000000"/>
            </a:solidFill>
            <a:ln w="9525" algn="ctr">
              <a:solidFill>
                <a:srgbClr val="000000"/>
              </a:solidFill>
              <a:miter lim="800000"/>
              <a:headEnd/>
              <a:tailEnd/>
            </a:ln>
            <a:effectLst/>
            <a:extLst/>
          </p:spPr>
          <p:txBody>
            <a:bodyPr lIns="93600" tIns="46800" rIns="93600" bIns="46800" anchor="ctr">
              <a:prstTxWarp prst="textNoShape">
                <a:avLst/>
              </a:prstTxWarp>
              <a:spAutoFit/>
            </a:bodyPr>
            <a:lstStyle/>
            <a:p>
              <a:pPr>
                <a:defRPr/>
              </a:pPr>
              <a:endParaRPr lang="ja-JP" altLang="en-US">
                <a:effectLst>
                  <a:outerShdw blurRad="38100" dist="38100" dir="2700000" algn="tl">
                    <a:srgbClr val="FFFFFF"/>
                  </a:outerShdw>
                </a:effectLst>
              </a:endParaRPr>
            </a:p>
          </p:txBody>
        </p:sp>
      </p:grpSp>
      <p:sp>
        <p:nvSpPr>
          <p:cNvPr id="633864" name="Text Box 8"/>
          <p:cNvSpPr txBox="1">
            <a:spLocks noChangeArrowheads="1"/>
          </p:cNvSpPr>
          <p:nvPr/>
        </p:nvSpPr>
        <p:spPr bwMode="auto">
          <a:xfrm>
            <a:off x="3995738" y="1406525"/>
            <a:ext cx="4267200" cy="442913"/>
          </a:xfrm>
          <a:prstGeom prst="rect">
            <a:avLst/>
          </a:prstGeom>
          <a:noFill/>
          <a:ln>
            <a:noFill/>
          </a:ln>
          <a:effectLst/>
          <a:extLst/>
        </p:spPr>
        <p:txBody>
          <a:bodyPr lIns="93600" tIns="46800" rIns="93600" bIns="46800">
            <a:prstTxWarp prst="textNoShape">
              <a:avLst/>
            </a:prstTxWarp>
            <a:spAutoFit/>
          </a:bodyPr>
          <a:lstStyle/>
          <a:p>
            <a:pPr>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ja-JP" sz="2400" dirty="0">
                <a:effectLst/>
                <a:latin typeface="+mn-ea"/>
                <a:ea typeface="+mn-ea"/>
              </a:rPr>
              <a:t>←</a:t>
            </a:r>
            <a:r>
              <a:rPr lang="ja-JP" altLang="en-US" sz="2400" dirty="0">
                <a:effectLst/>
                <a:latin typeface="+mn-ea"/>
                <a:ea typeface="+mn-ea"/>
              </a:rPr>
              <a:t>満地球（まんちきゅう）</a:t>
            </a:r>
          </a:p>
        </p:txBody>
      </p:sp>
      <p:sp>
        <p:nvSpPr>
          <p:cNvPr id="633865" name="Text Box 9"/>
          <p:cNvSpPr txBox="1">
            <a:spLocks noChangeArrowheads="1"/>
          </p:cNvSpPr>
          <p:nvPr/>
        </p:nvSpPr>
        <p:spPr bwMode="auto">
          <a:xfrm>
            <a:off x="4976813" y="2305050"/>
            <a:ext cx="4040187" cy="442913"/>
          </a:xfrm>
          <a:prstGeom prst="rect">
            <a:avLst/>
          </a:prstGeom>
          <a:noFill/>
          <a:ln>
            <a:noFill/>
          </a:ln>
          <a:effectLst/>
          <a:extLst/>
        </p:spPr>
        <p:txBody>
          <a:bodyPr lIns="93600" tIns="46800" rIns="93600" bIns="46800">
            <a:prstTxWarp prst="textNoShape">
              <a:avLst/>
            </a:prstTxWarp>
            <a:spAutoFit/>
          </a:bodyPr>
          <a:lstStyle/>
          <a:p>
            <a:pPr>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ja-JP" sz="2400" dirty="0">
                <a:effectLst/>
                <a:latin typeface="+mn-ea"/>
                <a:ea typeface="+mn-ea"/>
              </a:rPr>
              <a:t>↓</a:t>
            </a:r>
            <a:r>
              <a:rPr lang="ja-JP" altLang="en-US" sz="2400" dirty="0">
                <a:effectLst/>
                <a:latin typeface="+mn-ea"/>
                <a:ea typeface="+mn-ea"/>
              </a:rPr>
              <a:t>半地球（はんちきゅう）</a:t>
            </a:r>
          </a:p>
        </p:txBody>
      </p:sp>
      <p:sp>
        <p:nvSpPr>
          <p:cNvPr id="10" name="テキスト ボックス 9"/>
          <p:cNvSpPr txBox="1"/>
          <p:nvPr/>
        </p:nvSpPr>
        <p:spPr>
          <a:xfrm>
            <a:off x="7369175" y="6278563"/>
            <a:ext cx="1382713" cy="263525"/>
          </a:xfrm>
          <a:prstGeom prst="rect">
            <a:avLst/>
          </a:prstGeom>
          <a:noFill/>
        </p:spPr>
        <p:txBody>
          <a:bodyPr>
            <a:prstTxWarp prst="textNoShape">
              <a:avLst/>
            </a:prstTxWarp>
            <a:spAutoFit/>
          </a:bodyPr>
          <a:lstStyle/>
          <a:p>
            <a:pPr>
              <a:defRPr/>
            </a:pPr>
            <a:r>
              <a:rPr kumimoji="1" lang="en-US" altLang="ja-JP">
                <a:effectLst>
                  <a:outerShdw blurRad="38100" dist="38100" dir="2700000" algn="tl">
                    <a:srgbClr val="000000"/>
                  </a:outerShdw>
                </a:effectLst>
              </a:rPr>
              <a:t>@JAXA/NHK</a:t>
            </a:r>
            <a:endParaRPr kumimoji="1" lang="ja-JP" altLang="en-US">
              <a:effectLst>
                <a:outerShdw blurRad="38100" dist="38100" dir="2700000" algn="tl">
                  <a:srgbClr val="000000"/>
                </a:outerShdw>
              </a:effectLst>
            </a:endParaRPr>
          </a:p>
        </p:txBody>
      </p:sp>
      <p:sp>
        <p:nvSpPr>
          <p:cNvPr id="11" name="テキスト ボックス 10"/>
          <p:cNvSpPr txBox="1"/>
          <p:nvPr/>
        </p:nvSpPr>
        <p:spPr>
          <a:xfrm>
            <a:off x="235406" y="6456663"/>
            <a:ext cx="2677336" cy="264047"/>
          </a:xfrm>
          <a:prstGeom prst="rect">
            <a:avLst/>
          </a:prstGeom>
          <a:noFill/>
        </p:spPr>
        <p:txBody>
          <a:bodyPr wrap="none" rtlCol="0">
            <a:spAutoFit/>
          </a:bodyPr>
          <a:lstStyle/>
          <a:p>
            <a:r>
              <a:rPr kumimoji="1" lang="ja-JP" altLang="en-US" b="1" dirty="0" smtClean="0">
                <a:solidFill>
                  <a:schemeClr val="tx1"/>
                </a:solidFill>
                <a:latin typeface="+mn-ea"/>
                <a:ea typeface="+mn-ea"/>
              </a:rPr>
              <a:t>地球画像の出典：気象庁ホームページ</a:t>
            </a:r>
            <a:endParaRPr kumimoji="1" lang="ja-JP" altLang="en-US" b="1" dirty="0">
              <a:solidFill>
                <a:schemeClr val="tx1"/>
              </a:solidFill>
              <a:latin typeface="+mn-ea"/>
              <a:ea typeface="+mn-ea"/>
            </a:endParaRPr>
          </a:p>
        </p:txBody>
      </p:sp>
      <p:pic>
        <p:nvPicPr>
          <p:cNvPr id="3" name="図 2" descr="201603171200-00.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49" y="1287805"/>
            <a:ext cx="3376713" cy="34400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3864"/>
                                        </p:tgtEl>
                                        <p:attrNameLst>
                                          <p:attrName>style.visibility</p:attrName>
                                        </p:attrNameLst>
                                      </p:cBhvr>
                                      <p:to>
                                        <p:strVal val="visible"/>
                                      </p:to>
                                    </p:set>
                                    <p:animEffect transition="in" filter="checkerboard(across)">
                                      <p:cBhvr>
                                        <p:cTn id="7" dur="500"/>
                                        <p:tgtEl>
                                          <p:spTgt spid="63386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33865"/>
                                        </p:tgtEl>
                                        <p:attrNameLst>
                                          <p:attrName>style.visibility</p:attrName>
                                        </p:attrNameLst>
                                      </p:cBhvr>
                                      <p:to>
                                        <p:strVal val="visible"/>
                                      </p:to>
                                    </p:set>
                                    <p:animEffect transition="in" filter="checkerboard(across)">
                                      <p:cBhvr>
                                        <p:cTn id="10" dur="500"/>
                                        <p:tgtEl>
                                          <p:spTgt spid="633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64" grpId="0"/>
      <p:bldP spid="6338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番号プレースホルダ 3"/>
          <p:cNvSpPr>
            <a:spLocks noGrp="1"/>
          </p:cNvSpPr>
          <p:nvPr>
            <p:ph type="sldNum" sz="quarter" idx="12"/>
          </p:nvPr>
        </p:nvSpPr>
        <p:spPr>
          <a:noFill/>
          <a:ln>
            <a:miter lim="800000"/>
            <a:headEnd/>
            <a:tailEnd/>
          </a:ln>
        </p:spPr>
        <p:txBody>
          <a:bodyPr/>
          <a:lstStyle/>
          <a:p>
            <a:fld id="{4B464ED6-8C4C-124C-AA28-881753F27E0C}" type="slidenum">
              <a:rPr lang="en-US" altLang="ja-JP" smtClean="0"/>
              <a:pPr/>
              <a:t>24</a:t>
            </a:fld>
            <a:endParaRPr lang="en-US" altLang="ja-JP" smtClean="0"/>
          </a:p>
        </p:txBody>
      </p:sp>
      <p:sp>
        <p:nvSpPr>
          <p:cNvPr id="52227" name="Rectangle 2"/>
          <p:cNvSpPr>
            <a:spLocks noChangeArrowheads="1"/>
          </p:cNvSpPr>
          <p:nvPr/>
        </p:nvSpPr>
        <p:spPr bwMode="auto">
          <a:xfrm>
            <a:off x="1052513" y="2556158"/>
            <a:ext cx="6964362" cy="2012859"/>
          </a:xfrm>
          <a:prstGeom prst="rect">
            <a:avLst/>
          </a:prstGeom>
          <a:noFill/>
          <a:ln w="9525">
            <a:noFill/>
            <a:miter lim="800000"/>
            <a:headEnd/>
            <a:tailEnd/>
          </a:ln>
        </p:spPr>
        <p:txBody>
          <a:bodyPr>
            <a:prstTxWarp prst="textNoShape">
              <a:avLst/>
            </a:prstTxWarp>
            <a:spAutoFit/>
          </a:bodyPr>
          <a:lstStyle/>
          <a:p>
            <a:pPr marL="342900" indent="-342900">
              <a:lnSpc>
                <a:spcPct val="100000"/>
              </a:lnSpc>
              <a:spcBef>
                <a:spcPct val="20000"/>
              </a:spcBef>
              <a:buClrTx/>
              <a:buSzTx/>
              <a:buFontTx/>
              <a:buNone/>
            </a:pPr>
            <a:r>
              <a:rPr kumimoji="1" lang="ja-JP" altLang="en-US" sz="4800" dirty="0" smtClean="0">
                <a:solidFill>
                  <a:schemeClr val="tx1"/>
                </a:solidFill>
                <a:effectLst/>
                <a:ea typeface="ＭＳ Ｐゴシック" pitchFamily="-1" charset="-128"/>
                <a:cs typeface="ＭＳ Ｐゴシック" pitchFamily="-1" charset="-128"/>
              </a:rPr>
              <a:t>「</a:t>
            </a:r>
            <a:r>
              <a:rPr kumimoji="1" lang="ja-JP" altLang="en-US" sz="4800" dirty="0">
                <a:solidFill>
                  <a:schemeClr val="tx1"/>
                </a:solidFill>
                <a:effectLst/>
                <a:ea typeface="ＭＳ Ｐゴシック" pitchFamily="-1" charset="-128"/>
                <a:cs typeface="ＭＳ Ｐゴシック" pitchFamily="-1" charset="-128"/>
              </a:rPr>
              <a:t>かぐや</a:t>
            </a:r>
            <a:r>
              <a:rPr kumimoji="1" lang="ja-JP" altLang="en-US" sz="4800" dirty="0" smtClean="0">
                <a:solidFill>
                  <a:schemeClr val="tx1"/>
                </a:solidFill>
                <a:effectLst/>
                <a:ea typeface="ＭＳ Ｐゴシック" pitchFamily="-1" charset="-128"/>
                <a:cs typeface="ＭＳ Ｐゴシック" pitchFamily="-1" charset="-128"/>
              </a:rPr>
              <a:t>」が調べた月の謎</a:t>
            </a:r>
            <a:endParaRPr kumimoji="1" lang="en-US" altLang="ja-JP" sz="4800" dirty="0" smtClean="0">
              <a:solidFill>
                <a:schemeClr val="tx1"/>
              </a:solidFill>
              <a:effectLst/>
              <a:ea typeface="ＭＳ Ｐゴシック" pitchFamily="-1" charset="-128"/>
              <a:cs typeface="ＭＳ Ｐゴシック" pitchFamily="-1" charset="-128"/>
            </a:endParaRPr>
          </a:p>
          <a:p>
            <a:pPr marL="342900" indent="-342900">
              <a:lnSpc>
                <a:spcPct val="100000"/>
              </a:lnSpc>
              <a:spcBef>
                <a:spcPct val="20000"/>
              </a:spcBef>
              <a:buClrTx/>
              <a:buSzTx/>
              <a:buFontTx/>
              <a:buNone/>
            </a:pPr>
            <a:r>
              <a:rPr kumimoji="1" lang="ja-JP" altLang="en-US" sz="3200" dirty="0" smtClean="0">
                <a:solidFill>
                  <a:schemeClr val="tx1"/>
                </a:solidFill>
                <a:effectLst/>
                <a:ea typeface="ＭＳ Ｐゴシック" pitchFamily="-1" charset="-128"/>
                <a:cs typeface="ＭＳ Ｐゴシック" pitchFamily="-1" charset="-128"/>
              </a:rPr>
              <a:t>＜謎１＞月はどうやってできたのか？</a:t>
            </a:r>
            <a:endParaRPr kumimoji="1" lang="en-US" altLang="ja-JP" sz="3200" dirty="0" smtClean="0">
              <a:solidFill>
                <a:schemeClr val="tx1"/>
              </a:solidFill>
              <a:effectLst/>
              <a:ea typeface="ＭＳ Ｐゴシック" pitchFamily="-1" charset="-128"/>
              <a:cs typeface="ＭＳ Ｐゴシック" pitchFamily="-1" charset="-128"/>
            </a:endParaRPr>
          </a:p>
          <a:p>
            <a:pPr marL="342900" indent="-342900">
              <a:lnSpc>
                <a:spcPct val="100000"/>
              </a:lnSpc>
              <a:spcBef>
                <a:spcPct val="20000"/>
              </a:spcBef>
              <a:buClrTx/>
              <a:buSzTx/>
              <a:buFontTx/>
              <a:buNone/>
            </a:pPr>
            <a:r>
              <a:rPr kumimoji="1" lang="ja-JP" altLang="en-US" sz="3200" dirty="0" smtClean="0">
                <a:solidFill>
                  <a:schemeClr val="tx1"/>
                </a:solidFill>
                <a:effectLst/>
                <a:ea typeface="ＭＳ Ｐゴシック" pitchFamily="-1" charset="-128"/>
                <a:cs typeface="ＭＳ Ｐゴシック" pitchFamily="-1" charset="-128"/>
              </a:rPr>
              <a:t>＜謎２＞表と裏が違うのはなぜ？</a:t>
            </a:r>
            <a:endParaRPr kumimoji="1" lang="ja-JP" altLang="en-US" sz="3200" dirty="0">
              <a:solidFill>
                <a:schemeClr val="tx1"/>
              </a:solidFill>
              <a:effectLst/>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番号プレースホルダー 5"/>
          <p:cNvSpPr>
            <a:spLocks noGrp="1"/>
          </p:cNvSpPr>
          <p:nvPr>
            <p:ph type="sldNum" sz="quarter" idx="12"/>
          </p:nvPr>
        </p:nvSpPr>
        <p:spPr>
          <a:noFill/>
          <a:ln>
            <a:miter lim="800000"/>
            <a:headEnd/>
            <a:tailEnd/>
          </a:ln>
        </p:spPr>
        <p:txBody>
          <a:bodyPr/>
          <a:lstStyle/>
          <a:p>
            <a:fld id="{6228F319-8F78-8A4E-B094-32F0BB677C3B}" type="slidenum">
              <a:rPr lang="en-US" altLang="ja-JP"/>
              <a:pPr/>
              <a:t>25</a:t>
            </a:fld>
            <a:endParaRPr lang="en-US" altLang="ja-JP"/>
          </a:p>
        </p:txBody>
      </p:sp>
      <p:sp>
        <p:nvSpPr>
          <p:cNvPr id="43011" name="Rectangle 2"/>
          <p:cNvSpPr>
            <a:spLocks noGrp="1" noChangeArrowheads="1"/>
          </p:cNvSpPr>
          <p:nvPr>
            <p:ph type="body" idx="1"/>
          </p:nvPr>
        </p:nvSpPr>
        <p:spPr>
          <a:xfrm>
            <a:off x="107950" y="1095375"/>
            <a:ext cx="7439025" cy="896938"/>
          </a:xfrm>
          <a:noFill/>
        </p:spPr>
        <p:txBody>
          <a:bodyPr>
            <a:spAutoFit/>
          </a:bodyPr>
          <a:lstStyle/>
          <a:p>
            <a:pPr marL="0" indent="0" eaLnBrk="1" hangingPunct="1">
              <a:lnSpc>
                <a:spcPct val="80000"/>
              </a:lnSpc>
            </a:pPr>
            <a:r>
              <a:rPr lang="ja-JP" altLang="en-US" sz="2200" b="1" dirty="0"/>
              <a:t>地球（ちきゅう）は</a:t>
            </a:r>
            <a:r>
              <a:rPr lang="en-US" altLang="ja-JP" sz="2200" b="1" dirty="0"/>
              <a:t>46</a:t>
            </a:r>
            <a:r>
              <a:rPr lang="ja-JP" altLang="en-US" sz="2200" b="1" dirty="0"/>
              <a:t>億（おく）年前に小さな岩（いわ</a:t>
            </a:r>
            <a:r>
              <a:rPr lang="ja-JP" altLang="en-US" sz="2200" b="1" dirty="0" smtClean="0"/>
              <a:t>）や石</a:t>
            </a:r>
            <a:r>
              <a:rPr lang="ja-JP" altLang="en-US" sz="2200" b="1" dirty="0"/>
              <a:t>（いし）の固まり（かたまり）が合体（がったい）をくりかえし、だんだん大きくなってできました。</a:t>
            </a:r>
          </a:p>
        </p:txBody>
      </p:sp>
      <p:sp>
        <p:nvSpPr>
          <p:cNvPr id="43012" name="Rectangle 4"/>
          <p:cNvSpPr>
            <a:spLocks noGrp="1" noChangeArrowheads="1"/>
          </p:cNvSpPr>
          <p:nvPr>
            <p:ph type="title"/>
          </p:nvPr>
        </p:nvSpPr>
        <p:spPr>
          <a:noFill/>
          <a:ln>
            <a:noFill/>
          </a:ln>
        </p:spPr>
        <p:txBody>
          <a:bodyPr/>
          <a:lstStyle/>
          <a:p>
            <a:pPr algn="ctr" eaLnBrk="1" hangingPunct="1"/>
            <a:r>
              <a:rPr lang="ja-JP" altLang="en-US" sz="3200" dirty="0" smtClean="0">
                <a:solidFill>
                  <a:srgbClr val="FFFF00"/>
                </a:solidFill>
              </a:rPr>
              <a:t>＜謎１＞月はどうやってできたのか？</a:t>
            </a:r>
            <a:endParaRPr lang="en-US" altLang="ja-JP" sz="3200" dirty="0" smtClean="0">
              <a:solidFill>
                <a:srgbClr val="FFFF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スライド番号プレースホルダ 3"/>
          <p:cNvSpPr>
            <a:spLocks noGrp="1"/>
          </p:cNvSpPr>
          <p:nvPr>
            <p:ph type="sldNum" sz="quarter" idx="12"/>
          </p:nvPr>
        </p:nvSpPr>
        <p:spPr>
          <a:noFill/>
          <a:ln>
            <a:miter lim="800000"/>
            <a:headEnd/>
            <a:tailEnd/>
          </a:ln>
        </p:spPr>
        <p:txBody>
          <a:bodyPr/>
          <a:lstStyle/>
          <a:p>
            <a:fld id="{ABBE504E-683E-6A42-95B4-C12EE611E1EE}" type="slidenum">
              <a:rPr lang="en-US" altLang="ja-JP" smtClean="0"/>
              <a:pPr/>
              <a:t>26</a:t>
            </a:fld>
            <a:endParaRPr lang="en-US" altLang="ja-JP" smtClean="0"/>
          </a:p>
        </p:txBody>
      </p:sp>
      <p:sp>
        <p:nvSpPr>
          <p:cNvPr id="44036" name="Rectangle 4"/>
          <p:cNvSpPr>
            <a:spLocks noGrp="1" noChangeArrowheads="1"/>
          </p:cNvSpPr>
          <p:nvPr>
            <p:ph type="title"/>
          </p:nvPr>
        </p:nvSpPr>
        <p:spPr>
          <a:noFill/>
          <a:ln>
            <a:noFill/>
          </a:ln>
        </p:spPr>
        <p:txBody>
          <a:bodyPr/>
          <a:lstStyle/>
          <a:p>
            <a:pPr algn="ctr" eaLnBrk="1" hangingPunct="1"/>
            <a:r>
              <a:rPr lang="ja-JP" altLang="en-US" sz="3200" smtClean="0">
                <a:solidFill>
                  <a:srgbClr val="FFFF00"/>
                </a:solidFill>
              </a:rPr>
              <a:t>地球等のでき方</a:t>
            </a:r>
            <a:endParaRPr lang="en-US" altLang="ja-JP" sz="3200" smtClean="0">
              <a:solidFill>
                <a:srgbClr val="FFFF00"/>
              </a:solidFill>
            </a:endParaRPr>
          </a:p>
        </p:txBody>
      </p:sp>
      <p:sp>
        <p:nvSpPr>
          <p:cNvPr id="4" name="コンテンツ プレースホルダー 1"/>
          <p:cNvSpPr>
            <a:spLocks noGrp="1"/>
          </p:cNvSpPr>
          <p:nvPr>
            <p:ph/>
          </p:nvPr>
        </p:nvSpPr>
        <p:spPr>
          <a:xfrm>
            <a:off x="228600" y="1769165"/>
            <a:ext cx="8686800" cy="4755460"/>
          </a:xfrm>
        </p:spPr>
        <p:txBody>
          <a:bodyPr anchor="t"/>
          <a:lstStyle/>
          <a:p>
            <a:pPr marL="0" indent="0" algn="ctr">
              <a:buNone/>
            </a:pPr>
            <a:r>
              <a:rPr lang="en-US" altLang="ja-JP" sz="2000" dirty="0" smtClean="0">
                <a:solidFill>
                  <a:schemeClr val="tx1"/>
                </a:solidFill>
              </a:rPr>
              <a:t>【</a:t>
            </a:r>
            <a:r>
              <a:rPr lang="ja-JP" altLang="en-US" sz="2000" dirty="0" smtClean="0">
                <a:solidFill>
                  <a:schemeClr val="tx1"/>
                </a:solidFill>
              </a:rPr>
              <a:t>地球等の基本的なでき方を</a:t>
            </a:r>
            <a:r>
              <a:rPr kumimoji="1" lang="ja-JP" altLang="en-US" sz="2000" dirty="0" smtClean="0">
                <a:solidFill>
                  <a:schemeClr val="tx1"/>
                </a:solidFill>
              </a:rPr>
              <a:t>動画で紹介します</a:t>
            </a:r>
            <a:r>
              <a:rPr kumimoji="1" lang="en-US" altLang="ja-JP" sz="2000" dirty="0" smtClean="0">
                <a:solidFill>
                  <a:schemeClr val="tx1"/>
                </a:solidFill>
              </a:rPr>
              <a:t>】</a:t>
            </a:r>
          </a:p>
          <a:p>
            <a:pPr marL="0" indent="0" algn="ctr">
              <a:buNone/>
            </a:pPr>
            <a:endParaRPr kumimoji="1" lang="en-US" altLang="ja-JP" sz="2000" dirty="0" smtClean="0">
              <a:solidFill>
                <a:schemeClr val="tx1"/>
              </a:solidFill>
            </a:endParaRPr>
          </a:p>
          <a:p>
            <a:pPr algn="ctr"/>
            <a:r>
              <a:rPr lang="ja-JP" altLang="en-US" sz="2000" dirty="0" smtClean="0">
                <a:solidFill>
                  <a:schemeClr val="tx1"/>
                </a:solidFill>
              </a:rPr>
              <a:t>（</a:t>
            </a:r>
            <a:r>
              <a:rPr lang="en-US" altLang="ja-JP" sz="2000" dirty="0">
                <a:solidFill>
                  <a:schemeClr val="tx1"/>
                </a:solidFill>
                <a:hlinkClick r:id="rId3"/>
              </a:rPr>
              <a:t>https://</a:t>
            </a:r>
            <a:r>
              <a:rPr lang="en-US" altLang="ja-JP" sz="2000" dirty="0" smtClean="0">
                <a:solidFill>
                  <a:schemeClr val="tx1"/>
                </a:solidFill>
                <a:hlinkClick r:id="rId3"/>
              </a:rPr>
              <a:t>www.youtube.com/watch?v=bLLWkx_MRfk</a:t>
            </a:r>
            <a:r>
              <a:rPr kumimoji="1" lang="ja-JP" altLang="en-US" sz="2000" dirty="0" smtClean="0">
                <a:solidFill>
                  <a:schemeClr val="tx1"/>
                </a:solidFill>
              </a:rPr>
              <a:t>）</a:t>
            </a:r>
            <a:endParaRPr kumimoji="1" lang="ja-JP" altLang="en-US" sz="2000" dirty="0">
              <a:solidFill>
                <a:schemeClr val="tx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番号プレースホルダー 5"/>
          <p:cNvSpPr>
            <a:spLocks noGrp="1"/>
          </p:cNvSpPr>
          <p:nvPr>
            <p:ph type="sldNum" sz="quarter" idx="12"/>
          </p:nvPr>
        </p:nvSpPr>
        <p:spPr>
          <a:noFill/>
          <a:ln>
            <a:miter lim="800000"/>
            <a:headEnd/>
            <a:tailEnd/>
          </a:ln>
        </p:spPr>
        <p:txBody>
          <a:bodyPr/>
          <a:lstStyle/>
          <a:p>
            <a:fld id="{3D9E7708-4158-104D-9CB2-79EBBC1744E7}" type="slidenum">
              <a:rPr lang="en-US" altLang="ja-JP"/>
              <a:pPr/>
              <a:t>27</a:t>
            </a:fld>
            <a:endParaRPr lang="en-US" altLang="ja-JP"/>
          </a:p>
        </p:txBody>
      </p:sp>
      <p:sp>
        <p:nvSpPr>
          <p:cNvPr id="45059" name="Rectangle 2"/>
          <p:cNvSpPr>
            <a:spLocks noGrp="1" noChangeArrowheads="1"/>
          </p:cNvSpPr>
          <p:nvPr>
            <p:ph type="body" idx="1"/>
          </p:nvPr>
        </p:nvSpPr>
        <p:spPr>
          <a:xfrm>
            <a:off x="107950" y="1095375"/>
            <a:ext cx="7439025" cy="896938"/>
          </a:xfrm>
          <a:noFill/>
        </p:spPr>
        <p:txBody>
          <a:bodyPr>
            <a:spAutoFit/>
          </a:bodyPr>
          <a:lstStyle/>
          <a:p>
            <a:pPr marL="0" indent="0" eaLnBrk="1" hangingPunct="1">
              <a:lnSpc>
                <a:spcPct val="80000"/>
              </a:lnSpc>
            </a:pPr>
            <a:r>
              <a:rPr lang="ja-JP" altLang="en-US" sz="2200" b="1" dirty="0"/>
              <a:t>地球（ちきゅう）は</a:t>
            </a:r>
            <a:r>
              <a:rPr lang="en-US" altLang="ja-JP" sz="2200" b="1" dirty="0"/>
              <a:t>46</a:t>
            </a:r>
            <a:r>
              <a:rPr lang="ja-JP" altLang="en-US" sz="2200" b="1" dirty="0"/>
              <a:t>億（おく）年前に小さな岩（いわ</a:t>
            </a:r>
            <a:r>
              <a:rPr lang="ja-JP" altLang="en-US" sz="2200" b="1" dirty="0" smtClean="0"/>
              <a:t>）や石</a:t>
            </a:r>
            <a:r>
              <a:rPr lang="ja-JP" altLang="en-US" sz="2200" b="1" dirty="0"/>
              <a:t>（いし）の固まり（かたまり）が合体（がったい）をくりかえし、だんだん大きくなってできました。</a:t>
            </a:r>
          </a:p>
        </p:txBody>
      </p:sp>
      <p:sp>
        <p:nvSpPr>
          <p:cNvPr id="45060" name="Rectangle 4"/>
          <p:cNvSpPr>
            <a:spLocks noGrp="1" noChangeArrowheads="1"/>
          </p:cNvSpPr>
          <p:nvPr>
            <p:ph type="title"/>
          </p:nvPr>
        </p:nvSpPr>
        <p:spPr>
          <a:noFill/>
          <a:ln>
            <a:noFill/>
          </a:ln>
        </p:spPr>
        <p:txBody>
          <a:bodyPr/>
          <a:lstStyle/>
          <a:p>
            <a:pPr algn="ctr" eaLnBrk="1" hangingPunct="1"/>
            <a:r>
              <a:rPr lang="ja-JP" altLang="en-US" sz="3200" smtClean="0">
                <a:solidFill>
                  <a:srgbClr val="FFFF00"/>
                </a:solidFill>
              </a:rPr>
              <a:t>月はどうやってできたのか？</a:t>
            </a:r>
            <a:endParaRPr lang="en-US" altLang="ja-JP" sz="3200" smtClean="0">
              <a:solidFill>
                <a:srgbClr val="FFFF00"/>
              </a:solidFill>
            </a:endParaRPr>
          </a:p>
        </p:txBody>
      </p:sp>
      <p:pic>
        <p:nvPicPr>
          <p:cNvPr id="240645" name="Picture 5" descr="捕獲説"/>
          <p:cNvPicPr>
            <a:picLocks noChangeAspect="1" noChangeArrowheads="1"/>
          </p:cNvPicPr>
          <p:nvPr/>
        </p:nvPicPr>
        <p:blipFill>
          <a:blip r:embed="rId3" cstate="print"/>
          <a:srcRect/>
          <a:stretch>
            <a:fillRect/>
          </a:stretch>
        </p:blipFill>
        <p:spPr bwMode="auto">
          <a:xfrm>
            <a:off x="2671763" y="3284538"/>
            <a:ext cx="1828800" cy="1219200"/>
          </a:xfrm>
          <a:prstGeom prst="rect">
            <a:avLst/>
          </a:prstGeom>
          <a:noFill/>
          <a:ln w="9525">
            <a:noFill/>
            <a:miter lim="800000"/>
            <a:headEnd/>
            <a:tailEnd/>
          </a:ln>
        </p:spPr>
      </p:pic>
      <p:pic>
        <p:nvPicPr>
          <p:cNvPr id="240646" name="Picture 6" descr="分裂説"/>
          <p:cNvPicPr>
            <a:picLocks noChangeAspect="1" noChangeArrowheads="1"/>
          </p:cNvPicPr>
          <p:nvPr/>
        </p:nvPicPr>
        <p:blipFill>
          <a:blip r:embed="rId4" cstate="print"/>
          <a:srcRect/>
          <a:stretch>
            <a:fillRect/>
          </a:stretch>
        </p:blipFill>
        <p:spPr bwMode="auto">
          <a:xfrm>
            <a:off x="5248275" y="3141663"/>
            <a:ext cx="1339850" cy="1357312"/>
          </a:xfrm>
          <a:prstGeom prst="rect">
            <a:avLst/>
          </a:prstGeom>
          <a:noFill/>
          <a:ln w="9525">
            <a:noFill/>
            <a:miter lim="800000"/>
            <a:headEnd/>
            <a:tailEnd/>
          </a:ln>
        </p:spPr>
      </p:pic>
      <p:pic>
        <p:nvPicPr>
          <p:cNvPr id="240647" name="Picture 7" descr="双子集積説"/>
          <p:cNvPicPr>
            <a:picLocks noChangeAspect="1" noChangeArrowheads="1"/>
          </p:cNvPicPr>
          <p:nvPr/>
        </p:nvPicPr>
        <p:blipFill>
          <a:blip r:embed="rId5" cstate="print"/>
          <a:srcRect/>
          <a:stretch>
            <a:fillRect/>
          </a:stretch>
        </p:blipFill>
        <p:spPr bwMode="auto">
          <a:xfrm>
            <a:off x="438150" y="3140075"/>
            <a:ext cx="2133600" cy="1439863"/>
          </a:xfrm>
          <a:prstGeom prst="rect">
            <a:avLst/>
          </a:prstGeom>
          <a:noFill/>
          <a:ln w="9525">
            <a:noFill/>
            <a:miter lim="800000"/>
            <a:headEnd/>
            <a:tailEnd/>
          </a:ln>
        </p:spPr>
      </p:pic>
      <p:pic>
        <p:nvPicPr>
          <p:cNvPr id="240648" name="Picture 8" descr="巨大衝突説"/>
          <p:cNvPicPr>
            <a:picLocks noChangeAspect="1" noChangeArrowheads="1"/>
          </p:cNvPicPr>
          <p:nvPr/>
        </p:nvPicPr>
        <p:blipFill>
          <a:blip r:embed="rId6" cstate="print"/>
          <a:srcRect/>
          <a:stretch>
            <a:fillRect/>
          </a:stretch>
        </p:blipFill>
        <p:spPr bwMode="auto">
          <a:xfrm>
            <a:off x="7207250" y="3068638"/>
            <a:ext cx="1828800" cy="1397000"/>
          </a:xfrm>
          <a:prstGeom prst="rect">
            <a:avLst/>
          </a:prstGeom>
          <a:noFill/>
          <a:ln w="9525">
            <a:noFill/>
            <a:miter lim="800000"/>
            <a:headEnd/>
            <a:tailEnd/>
          </a:ln>
        </p:spPr>
      </p:pic>
      <p:sp>
        <p:nvSpPr>
          <p:cNvPr id="240653" name="AutoShape 13"/>
          <p:cNvSpPr>
            <a:spLocks noChangeArrowheads="1"/>
          </p:cNvSpPr>
          <p:nvPr/>
        </p:nvSpPr>
        <p:spPr bwMode="auto">
          <a:xfrm>
            <a:off x="34925" y="4652963"/>
            <a:ext cx="2232025" cy="1635125"/>
          </a:xfrm>
          <a:prstGeom prst="wedgeRectCallout">
            <a:avLst>
              <a:gd name="adj1" fmla="val -18657"/>
              <a:gd name="adj2" fmla="val -63593"/>
            </a:avLst>
          </a:prstGeom>
          <a:solidFill>
            <a:schemeClr val="accent1"/>
          </a:solidFill>
          <a:ln w="9525">
            <a:solidFill>
              <a:schemeClr val="tx1"/>
            </a:solidFill>
            <a:miter lim="800000"/>
            <a:headEnd/>
            <a:tailEnd/>
          </a:ln>
        </p:spPr>
        <p:txBody>
          <a:bodyPr>
            <a:prstTxWarp prst="textNoShape">
              <a:avLst/>
            </a:prstTxWarp>
          </a:bodyPr>
          <a:lstStyle/>
          <a:p>
            <a:pPr algn="l">
              <a:lnSpc>
                <a:spcPct val="80000"/>
              </a:lnSpc>
              <a:spcBef>
                <a:spcPct val="20000"/>
              </a:spcBef>
              <a:buClrTx/>
              <a:buSzTx/>
              <a:buFontTx/>
              <a:buNone/>
            </a:pPr>
            <a:r>
              <a:rPr kumimoji="1" lang="en-US" altLang="ja-JP" sz="2000" b="1">
                <a:solidFill>
                  <a:schemeClr val="tx1"/>
                </a:solidFill>
                <a:effectLst/>
                <a:ea typeface="ＭＳ Ｐゴシック" pitchFamily="-1" charset="-128"/>
                <a:cs typeface="ＭＳ Ｐゴシック" pitchFamily="-1" charset="-128"/>
              </a:rPr>
              <a:t>①</a:t>
            </a:r>
            <a:r>
              <a:rPr kumimoji="1" lang="ja-JP" altLang="en-US" sz="2000" b="1">
                <a:solidFill>
                  <a:schemeClr val="tx1"/>
                </a:solidFill>
                <a:effectLst/>
                <a:ea typeface="ＭＳ Ｐゴシック" pitchFamily="-1" charset="-128"/>
                <a:cs typeface="ＭＳ Ｐゴシック" pitchFamily="-1" charset="-128"/>
              </a:rPr>
              <a:t>兄弟</a:t>
            </a:r>
            <a:r>
              <a:rPr kumimoji="1" lang="en-US" altLang="ja-JP" sz="2000" b="1">
                <a:solidFill>
                  <a:schemeClr val="tx1"/>
                </a:solidFill>
                <a:effectLst/>
                <a:ea typeface="ＭＳ Ｐゴシック" pitchFamily="-1" charset="-128"/>
                <a:cs typeface="ＭＳ Ｐゴシック" pitchFamily="-1" charset="-128"/>
              </a:rPr>
              <a:t>【</a:t>
            </a:r>
            <a:r>
              <a:rPr kumimoji="1" lang="ja-JP" altLang="en-US" sz="2000" b="1">
                <a:solidFill>
                  <a:schemeClr val="tx1"/>
                </a:solidFill>
                <a:effectLst/>
                <a:ea typeface="ＭＳ Ｐゴシック" pitchFamily="-1" charset="-128"/>
                <a:cs typeface="ＭＳ Ｐゴシック" pitchFamily="-1" charset="-128"/>
              </a:rPr>
              <a:t>ふたご</a:t>
            </a:r>
            <a:r>
              <a:rPr kumimoji="1" lang="en-US" altLang="ja-JP" sz="2000" b="1">
                <a:solidFill>
                  <a:schemeClr val="tx1"/>
                </a:solidFill>
                <a:effectLst/>
                <a:ea typeface="ＭＳ Ｐゴシック" pitchFamily="-1" charset="-128"/>
                <a:cs typeface="ＭＳ Ｐゴシック" pitchFamily="-1" charset="-128"/>
              </a:rPr>
              <a:t>】</a:t>
            </a:r>
          </a:p>
          <a:p>
            <a:pPr algn="l">
              <a:lnSpc>
                <a:spcPct val="80000"/>
              </a:lnSpc>
              <a:spcBef>
                <a:spcPct val="20000"/>
              </a:spcBef>
              <a:buClrTx/>
              <a:buSzTx/>
              <a:buFontTx/>
              <a:buNone/>
            </a:pPr>
            <a:r>
              <a:rPr kumimoji="1" lang="en-US" altLang="ja-JP" sz="2000" b="1">
                <a:solidFill>
                  <a:schemeClr val="tx1"/>
                </a:solidFill>
                <a:effectLst/>
                <a:ea typeface="ＭＳ Ｐゴシック" pitchFamily="-1" charset="-128"/>
                <a:cs typeface="ＭＳ Ｐゴシック" pitchFamily="-1" charset="-128"/>
              </a:rPr>
              <a:t>‥</a:t>
            </a:r>
            <a:r>
              <a:rPr kumimoji="1" lang="ja-JP" altLang="en-US" sz="2000" b="1">
                <a:solidFill>
                  <a:schemeClr val="tx1"/>
                </a:solidFill>
                <a:effectLst/>
                <a:ea typeface="ＭＳ Ｐゴシック" pitchFamily="-1" charset="-128"/>
                <a:cs typeface="ＭＳ Ｐゴシック" pitchFamily="-1" charset="-128"/>
              </a:rPr>
              <a:t>地球と同じときに同じところで岩とか石が合体してできた。</a:t>
            </a:r>
          </a:p>
        </p:txBody>
      </p:sp>
      <p:sp>
        <p:nvSpPr>
          <p:cNvPr id="240654" name="AutoShape 14"/>
          <p:cNvSpPr>
            <a:spLocks noChangeArrowheads="1"/>
          </p:cNvSpPr>
          <p:nvPr/>
        </p:nvSpPr>
        <p:spPr bwMode="auto">
          <a:xfrm>
            <a:off x="2339975" y="4652963"/>
            <a:ext cx="2232025" cy="1635125"/>
          </a:xfrm>
          <a:prstGeom prst="wedgeRectCallout">
            <a:avLst>
              <a:gd name="adj1" fmla="val -16148"/>
              <a:gd name="adj2" fmla="val -63495"/>
            </a:avLst>
          </a:prstGeom>
          <a:solidFill>
            <a:schemeClr val="accent1"/>
          </a:solidFill>
          <a:ln w="9525">
            <a:solidFill>
              <a:schemeClr val="tx1"/>
            </a:solidFill>
            <a:miter lim="800000"/>
            <a:headEnd/>
            <a:tailEnd/>
          </a:ln>
        </p:spPr>
        <p:txBody>
          <a:bodyPr>
            <a:prstTxWarp prst="textNoShape">
              <a:avLst/>
            </a:prstTxWarp>
          </a:bodyPr>
          <a:lstStyle/>
          <a:p>
            <a:pPr algn="l">
              <a:lnSpc>
                <a:spcPct val="80000"/>
              </a:lnSpc>
              <a:spcBef>
                <a:spcPct val="20000"/>
              </a:spcBef>
              <a:buClrTx/>
              <a:buSzTx/>
              <a:buFontTx/>
              <a:buNone/>
            </a:pPr>
            <a:r>
              <a:rPr kumimoji="1" lang="en-US" altLang="ja-JP" sz="2000" b="1">
                <a:solidFill>
                  <a:schemeClr val="tx1"/>
                </a:solidFill>
                <a:effectLst/>
                <a:ea typeface="ＭＳ Ｐゴシック" pitchFamily="-1" charset="-128"/>
                <a:cs typeface="ＭＳ Ｐゴシック" pitchFamily="-1" charset="-128"/>
              </a:rPr>
              <a:t>②</a:t>
            </a:r>
            <a:r>
              <a:rPr kumimoji="1" lang="ja-JP" altLang="en-US" sz="2000" b="1">
                <a:solidFill>
                  <a:schemeClr val="tx1"/>
                </a:solidFill>
                <a:effectLst/>
                <a:ea typeface="ＭＳ Ｐゴシック" pitchFamily="-1" charset="-128"/>
                <a:cs typeface="ＭＳ Ｐゴシック" pitchFamily="-1" charset="-128"/>
              </a:rPr>
              <a:t>他人</a:t>
            </a:r>
            <a:r>
              <a:rPr kumimoji="1" lang="en-US" altLang="ja-JP" sz="2000" b="1">
                <a:solidFill>
                  <a:schemeClr val="tx1"/>
                </a:solidFill>
                <a:effectLst/>
                <a:ea typeface="ＭＳ Ｐゴシック" pitchFamily="-1" charset="-128"/>
                <a:cs typeface="ＭＳ Ｐゴシック" pitchFamily="-1" charset="-128"/>
              </a:rPr>
              <a:t>【</a:t>
            </a:r>
            <a:r>
              <a:rPr kumimoji="1" lang="ja-JP" altLang="en-US" sz="2000" b="1">
                <a:solidFill>
                  <a:schemeClr val="tx1"/>
                </a:solidFill>
                <a:effectLst/>
                <a:ea typeface="ＭＳ Ｐゴシック" pitchFamily="-1" charset="-128"/>
                <a:cs typeface="ＭＳ Ｐゴシック" pitchFamily="-1" charset="-128"/>
              </a:rPr>
              <a:t>つかまえちゃった</a:t>
            </a:r>
            <a:r>
              <a:rPr kumimoji="1" lang="en-US" altLang="ja-JP" sz="2000" b="1">
                <a:solidFill>
                  <a:schemeClr val="tx1"/>
                </a:solidFill>
                <a:effectLst/>
                <a:ea typeface="ＭＳ Ｐゴシック" pitchFamily="-1" charset="-128"/>
                <a:cs typeface="ＭＳ Ｐゴシック" pitchFamily="-1" charset="-128"/>
              </a:rPr>
              <a:t>】</a:t>
            </a:r>
          </a:p>
          <a:p>
            <a:pPr algn="l">
              <a:lnSpc>
                <a:spcPct val="80000"/>
              </a:lnSpc>
              <a:spcBef>
                <a:spcPct val="20000"/>
              </a:spcBef>
              <a:buClrTx/>
              <a:buSzTx/>
              <a:buFontTx/>
              <a:buNone/>
            </a:pPr>
            <a:r>
              <a:rPr kumimoji="1" lang="en-US" altLang="ja-JP" sz="2000" b="1">
                <a:solidFill>
                  <a:schemeClr val="tx1"/>
                </a:solidFill>
                <a:effectLst/>
                <a:ea typeface="ＭＳ Ｐゴシック" pitchFamily="-1" charset="-128"/>
                <a:cs typeface="ＭＳ Ｐゴシック" pitchFamily="-1" charset="-128"/>
              </a:rPr>
              <a:t>‥</a:t>
            </a:r>
            <a:r>
              <a:rPr kumimoji="1" lang="ja-JP" altLang="en-US" sz="2000" b="1">
                <a:solidFill>
                  <a:schemeClr val="tx1"/>
                </a:solidFill>
                <a:effectLst/>
                <a:ea typeface="ＭＳ Ｐゴシック" pitchFamily="-1" charset="-128"/>
                <a:cs typeface="ＭＳ Ｐゴシック" pitchFamily="-1" charset="-128"/>
              </a:rPr>
              <a:t>月が別のところからとんできて、地球につかまった。</a:t>
            </a:r>
          </a:p>
        </p:txBody>
      </p:sp>
      <p:sp>
        <p:nvSpPr>
          <p:cNvPr id="240655" name="AutoShape 15"/>
          <p:cNvSpPr>
            <a:spLocks noChangeArrowheads="1"/>
          </p:cNvSpPr>
          <p:nvPr/>
        </p:nvSpPr>
        <p:spPr bwMode="auto">
          <a:xfrm>
            <a:off x="4645025" y="4652963"/>
            <a:ext cx="2232025" cy="1635125"/>
          </a:xfrm>
          <a:prstGeom prst="wedgeRectCallout">
            <a:avLst>
              <a:gd name="adj1" fmla="val -22796"/>
              <a:gd name="adj2" fmla="val -66505"/>
            </a:avLst>
          </a:prstGeom>
          <a:solidFill>
            <a:schemeClr val="accent1"/>
          </a:solidFill>
          <a:ln w="9525">
            <a:solidFill>
              <a:schemeClr val="tx1"/>
            </a:solidFill>
            <a:miter lim="800000"/>
            <a:headEnd/>
            <a:tailEnd/>
          </a:ln>
        </p:spPr>
        <p:txBody>
          <a:bodyPr>
            <a:prstTxWarp prst="textNoShape">
              <a:avLst/>
            </a:prstTxWarp>
          </a:bodyPr>
          <a:lstStyle/>
          <a:p>
            <a:pPr algn="l">
              <a:lnSpc>
                <a:spcPct val="80000"/>
              </a:lnSpc>
              <a:spcBef>
                <a:spcPct val="20000"/>
              </a:spcBef>
              <a:buClrTx/>
              <a:buSzTx/>
              <a:buFontTx/>
              <a:buNone/>
            </a:pPr>
            <a:r>
              <a:rPr kumimoji="1" lang="en-US" altLang="ja-JP" sz="2000" b="1">
                <a:solidFill>
                  <a:schemeClr val="tx1"/>
                </a:solidFill>
                <a:effectLst/>
                <a:ea typeface="ＭＳ Ｐゴシック" pitchFamily="-1" charset="-128"/>
                <a:cs typeface="ＭＳ Ｐゴシック" pitchFamily="-1" charset="-128"/>
              </a:rPr>
              <a:t>③</a:t>
            </a:r>
            <a:r>
              <a:rPr kumimoji="1" lang="ja-JP" altLang="en-US" sz="2000" b="1">
                <a:solidFill>
                  <a:schemeClr val="tx1"/>
                </a:solidFill>
                <a:effectLst/>
                <a:ea typeface="ＭＳ Ｐゴシック" pitchFamily="-1" charset="-128"/>
                <a:cs typeface="ＭＳ Ｐゴシック" pitchFamily="-1" charset="-128"/>
              </a:rPr>
              <a:t>親子</a:t>
            </a:r>
            <a:r>
              <a:rPr kumimoji="1" lang="en-US" altLang="ja-JP" sz="2000" b="1">
                <a:solidFill>
                  <a:schemeClr val="tx1"/>
                </a:solidFill>
                <a:effectLst/>
                <a:ea typeface="ＭＳ Ｐゴシック" pitchFamily="-1" charset="-128"/>
                <a:cs typeface="ＭＳ Ｐゴシック" pitchFamily="-1" charset="-128"/>
              </a:rPr>
              <a:t>(</a:t>
            </a:r>
            <a:r>
              <a:rPr kumimoji="1" lang="ja-JP" altLang="en-US" sz="2000" b="1">
                <a:solidFill>
                  <a:schemeClr val="tx1"/>
                </a:solidFill>
                <a:effectLst/>
                <a:ea typeface="ＭＳ Ｐゴシック" pitchFamily="-1" charset="-128"/>
                <a:cs typeface="ＭＳ Ｐゴシック" pitchFamily="-1" charset="-128"/>
              </a:rPr>
              <a:t>わかれちゃった</a:t>
            </a:r>
            <a:r>
              <a:rPr kumimoji="1" lang="en-US" altLang="ja-JP" sz="2000" b="1">
                <a:solidFill>
                  <a:schemeClr val="tx1"/>
                </a:solidFill>
                <a:effectLst/>
                <a:ea typeface="ＭＳ Ｐゴシック" pitchFamily="-1" charset="-128"/>
                <a:cs typeface="ＭＳ Ｐゴシック" pitchFamily="-1" charset="-128"/>
              </a:rPr>
              <a:t>)</a:t>
            </a:r>
          </a:p>
          <a:p>
            <a:pPr algn="l">
              <a:lnSpc>
                <a:spcPct val="80000"/>
              </a:lnSpc>
              <a:spcBef>
                <a:spcPct val="20000"/>
              </a:spcBef>
              <a:buClrTx/>
              <a:buSzTx/>
              <a:buFontTx/>
              <a:buNone/>
            </a:pPr>
            <a:r>
              <a:rPr kumimoji="1" lang="en-US" altLang="ja-JP" sz="2000" b="1">
                <a:solidFill>
                  <a:schemeClr val="tx1"/>
                </a:solidFill>
                <a:effectLst/>
                <a:ea typeface="ＭＳ Ｐゴシック" pitchFamily="-1" charset="-128"/>
                <a:cs typeface="ＭＳ Ｐゴシック" pitchFamily="-1" charset="-128"/>
              </a:rPr>
              <a:t>‥</a:t>
            </a:r>
            <a:r>
              <a:rPr kumimoji="1" lang="ja-JP" altLang="en-US" sz="2000" b="1">
                <a:solidFill>
                  <a:schemeClr val="tx1"/>
                </a:solidFill>
                <a:effectLst/>
                <a:ea typeface="ＭＳ Ｐゴシック" pitchFamily="-1" charset="-128"/>
                <a:cs typeface="ＭＳ Ｐゴシック" pitchFamily="-1" charset="-128"/>
              </a:rPr>
              <a:t>地球がはやいスピードでまわっていて、ちぎれてとびだしてできた。</a:t>
            </a:r>
          </a:p>
        </p:txBody>
      </p:sp>
      <p:sp>
        <p:nvSpPr>
          <p:cNvPr id="240656" name="AutoShape 16"/>
          <p:cNvSpPr>
            <a:spLocks noChangeArrowheads="1"/>
          </p:cNvSpPr>
          <p:nvPr/>
        </p:nvSpPr>
        <p:spPr bwMode="auto">
          <a:xfrm>
            <a:off x="6950075" y="4652963"/>
            <a:ext cx="2159000" cy="1927225"/>
          </a:xfrm>
          <a:prstGeom prst="wedgeRectCallout">
            <a:avLst>
              <a:gd name="adj1" fmla="val 15194"/>
              <a:gd name="adj2" fmla="val -66806"/>
            </a:avLst>
          </a:prstGeom>
          <a:solidFill>
            <a:schemeClr val="accent1"/>
          </a:solidFill>
          <a:ln w="9525">
            <a:solidFill>
              <a:schemeClr val="tx1"/>
            </a:solidFill>
            <a:miter lim="800000"/>
            <a:headEnd/>
            <a:tailEnd/>
          </a:ln>
        </p:spPr>
        <p:txBody>
          <a:bodyPr>
            <a:prstTxWarp prst="textNoShape">
              <a:avLst/>
            </a:prstTxWarp>
          </a:bodyPr>
          <a:lstStyle/>
          <a:p>
            <a:pPr algn="l">
              <a:lnSpc>
                <a:spcPct val="80000"/>
              </a:lnSpc>
              <a:spcBef>
                <a:spcPct val="20000"/>
              </a:spcBef>
              <a:buClrTx/>
              <a:buSzTx/>
              <a:buFontTx/>
              <a:buNone/>
            </a:pPr>
            <a:r>
              <a:rPr kumimoji="1" lang="en-US" altLang="ja-JP" sz="2000" b="1">
                <a:solidFill>
                  <a:schemeClr val="tx1"/>
                </a:solidFill>
                <a:effectLst/>
                <a:ea typeface="ＭＳ Ｐゴシック" pitchFamily="-1" charset="-128"/>
                <a:cs typeface="ＭＳ Ｐゴシック" pitchFamily="-1" charset="-128"/>
              </a:rPr>
              <a:t>④</a:t>
            </a:r>
            <a:r>
              <a:rPr kumimoji="1" lang="ja-JP" altLang="en-US" sz="2000" b="1">
                <a:solidFill>
                  <a:schemeClr val="tx1"/>
                </a:solidFill>
                <a:effectLst/>
                <a:ea typeface="ＭＳ Ｐゴシック" pitchFamily="-1" charset="-128"/>
                <a:cs typeface="ＭＳ Ｐゴシック" pitchFamily="-1" charset="-128"/>
              </a:rPr>
              <a:t>ぶつかちゃった</a:t>
            </a:r>
          </a:p>
          <a:p>
            <a:pPr algn="l">
              <a:lnSpc>
                <a:spcPct val="80000"/>
              </a:lnSpc>
              <a:spcBef>
                <a:spcPct val="20000"/>
              </a:spcBef>
              <a:buClrTx/>
              <a:buSzTx/>
              <a:buFontTx/>
              <a:buNone/>
            </a:pPr>
            <a:r>
              <a:rPr kumimoji="1" lang="en-US" altLang="ja-JP" sz="2000" b="1">
                <a:solidFill>
                  <a:schemeClr val="tx1"/>
                </a:solidFill>
                <a:effectLst/>
                <a:ea typeface="ＭＳ Ｐゴシック" pitchFamily="-1" charset="-128"/>
                <a:cs typeface="ＭＳ Ｐゴシック" pitchFamily="-1" charset="-128"/>
              </a:rPr>
              <a:t>‥</a:t>
            </a:r>
            <a:r>
              <a:rPr kumimoji="1" lang="ja-JP" altLang="en-US" sz="2000" b="1">
                <a:solidFill>
                  <a:schemeClr val="tx1"/>
                </a:solidFill>
                <a:effectLst/>
                <a:ea typeface="ＭＳ Ｐゴシック" pitchFamily="-1" charset="-128"/>
                <a:cs typeface="ＭＳ Ｐゴシック" pitchFamily="-1" charset="-128"/>
              </a:rPr>
              <a:t>大きな石のかたまりが地球にぶつかって、とびちったカケラがあつまってできた。</a:t>
            </a:r>
          </a:p>
        </p:txBody>
      </p:sp>
      <p:sp>
        <p:nvSpPr>
          <p:cNvPr id="240658" name="Rectangle 18"/>
          <p:cNvSpPr>
            <a:spLocks noChangeArrowheads="1"/>
          </p:cNvSpPr>
          <p:nvPr/>
        </p:nvSpPr>
        <p:spPr bwMode="auto">
          <a:xfrm>
            <a:off x="179388" y="6357938"/>
            <a:ext cx="6732587" cy="384175"/>
          </a:xfrm>
          <a:prstGeom prst="rect">
            <a:avLst/>
          </a:prstGeom>
          <a:noFill/>
          <a:ln w="9525">
            <a:noFill/>
            <a:miter lim="800000"/>
            <a:headEnd/>
            <a:tailEnd/>
          </a:ln>
        </p:spPr>
        <p:txBody>
          <a:bodyPr>
            <a:prstTxWarp prst="textNoShape">
              <a:avLst/>
            </a:prstTxWarp>
            <a:spAutoFit/>
          </a:bodyPr>
          <a:lstStyle/>
          <a:p>
            <a:pPr algn="l">
              <a:lnSpc>
                <a:spcPct val="80000"/>
              </a:lnSpc>
              <a:spcBef>
                <a:spcPct val="20000"/>
              </a:spcBef>
              <a:buClrTx/>
              <a:buSzTx/>
              <a:buFontTx/>
              <a:buNone/>
            </a:pPr>
            <a:r>
              <a:rPr kumimoji="1" lang="en-US" altLang="ja-JP" sz="2400">
                <a:solidFill>
                  <a:schemeClr val="tx1"/>
                </a:solidFill>
                <a:effectLst/>
                <a:ea typeface="ＭＳ Ｐゴシック" pitchFamily="-1" charset="-128"/>
                <a:cs typeface="ＭＳ Ｐゴシック" pitchFamily="-1" charset="-128"/>
              </a:rPr>
              <a:t>④</a:t>
            </a:r>
            <a:r>
              <a:rPr kumimoji="1" lang="ja-JP" altLang="en-US" sz="2400">
                <a:solidFill>
                  <a:schemeClr val="tx1"/>
                </a:solidFill>
                <a:effectLst/>
                <a:ea typeface="ＭＳ Ｐゴシック" pitchFamily="-1" charset="-128"/>
                <a:cs typeface="ＭＳ Ｐゴシック" pitchFamily="-1" charset="-128"/>
              </a:rPr>
              <a:t>の</a:t>
            </a:r>
            <a:r>
              <a:rPr kumimoji="1" lang="ja-JP" altLang="en-US" sz="2400">
                <a:solidFill>
                  <a:srgbClr val="FF0000"/>
                </a:solidFill>
                <a:effectLst/>
                <a:ea typeface="ＭＳ Ｐゴシック" pitchFamily="-1" charset="-128"/>
                <a:cs typeface="ＭＳ Ｐゴシック" pitchFamily="-1" charset="-128"/>
              </a:rPr>
              <a:t>「ぶつかっちゃった」</a:t>
            </a:r>
            <a:r>
              <a:rPr kumimoji="1" lang="ja-JP" altLang="en-US" sz="2400">
                <a:solidFill>
                  <a:schemeClr val="tx1"/>
                </a:solidFill>
                <a:effectLst/>
                <a:ea typeface="ＭＳ Ｐゴシック" pitchFamily="-1" charset="-128"/>
                <a:cs typeface="ＭＳ Ｐゴシック" pitchFamily="-1" charset="-128"/>
              </a:rPr>
              <a:t>がイチバン信じられている。</a:t>
            </a:r>
          </a:p>
        </p:txBody>
      </p:sp>
      <p:sp>
        <p:nvSpPr>
          <p:cNvPr id="240659" name="Rectangle 19"/>
          <p:cNvSpPr>
            <a:spLocks noChangeArrowheads="1"/>
          </p:cNvSpPr>
          <p:nvPr/>
        </p:nvSpPr>
        <p:spPr bwMode="auto">
          <a:xfrm>
            <a:off x="182563" y="2043113"/>
            <a:ext cx="7439025" cy="896937"/>
          </a:xfrm>
          <a:prstGeom prst="rect">
            <a:avLst/>
          </a:prstGeom>
          <a:noFill/>
          <a:ln w="9525">
            <a:noFill/>
            <a:miter lim="800000"/>
            <a:headEnd/>
            <a:tailEnd/>
          </a:ln>
        </p:spPr>
        <p:txBody>
          <a:bodyPr>
            <a:prstTxWarp prst="textNoShape">
              <a:avLst/>
            </a:prstTxWarp>
            <a:spAutoFit/>
          </a:bodyPr>
          <a:lstStyle/>
          <a:p>
            <a:pPr algn="l">
              <a:lnSpc>
                <a:spcPct val="80000"/>
              </a:lnSpc>
              <a:spcBef>
                <a:spcPct val="20000"/>
              </a:spcBef>
              <a:buClrTx/>
              <a:buSzTx/>
              <a:buFontTx/>
              <a:buNone/>
            </a:pPr>
            <a:r>
              <a:rPr kumimoji="1" lang="en-US" altLang="ja-JP" sz="2200" b="1">
                <a:solidFill>
                  <a:schemeClr val="tx1"/>
                </a:solidFill>
                <a:effectLst/>
                <a:ea typeface="ＭＳ Ｐゴシック" pitchFamily="-1" charset="-128"/>
                <a:cs typeface="ＭＳ Ｐゴシック" pitchFamily="-1" charset="-128"/>
              </a:rPr>
              <a:t>→</a:t>
            </a:r>
            <a:r>
              <a:rPr kumimoji="1" lang="ja-JP" altLang="en-US" sz="2200" b="1">
                <a:solidFill>
                  <a:schemeClr val="tx1"/>
                </a:solidFill>
                <a:effectLst/>
                <a:ea typeface="ＭＳ Ｐゴシック" pitchFamily="-1" charset="-128"/>
                <a:cs typeface="ＭＳ Ｐゴシック" pitchFamily="-1" charset="-128"/>
              </a:rPr>
              <a:t>しかし、地球の周り（まわり）をまわっている月がどうやってできたのか、じつはまだよくわかっていませんが、</a:t>
            </a:r>
            <a:r>
              <a:rPr kumimoji="1" lang="en-US" altLang="ja-JP" sz="2200" b="1">
                <a:solidFill>
                  <a:schemeClr val="tx1"/>
                </a:solidFill>
                <a:effectLst/>
                <a:ea typeface="ＭＳ Ｐゴシック" pitchFamily="-1" charset="-128"/>
                <a:cs typeface="ＭＳ Ｐゴシック" pitchFamily="-1" charset="-128"/>
              </a:rPr>
              <a:t>4</a:t>
            </a:r>
            <a:r>
              <a:rPr kumimoji="1" lang="ja-JP" altLang="en-US" sz="2200" b="1">
                <a:solidFill>
                  <a:schemeClr val="tx1"/>
                </a:solidFill>
                <a:effectLst/>
                <a:ea typeface="ＭＳ Ｐゴシック" pitchFamily="-1" charset="-128"/>
                <a:cs typeface="ＭＳ Ｐゴシック" pitchFamily="-1" charset="-128"/>
              </a:rPr>
              <a:t>つの説（せつ）がかんがえられています。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0659"/>
                                        </p:tgtEl>
                                        <p:attrNameLst>
                                          <p:attrName>style.visibility</p:attrName>
                                        </p:attrNameLst>
                                      </p:cBhvr>
                                      <p:to>
                                        <p:strVal val="visible"/>
                                      </p:to>
                                    </p:set>
                                    <p:anim calcmode="lin" valueType="num">
                                      <p:cBhvr additive="base">
                                        <p:cTn id="7" dur="500" fill="hold"/>
                                        <p:tgtEl>
                                          <p:spTgt spid="240659"/>
                                        </p:tgtEl>
                                        <p:attrNameLst>
                                          <p:attrName>ppt_x</p:attrName>
                                        </p:attrNameLst>
                                      </p:cBhvr>
                                      <p:tavLst>
                                        <p:tav tm="0">
                                          <p:val>
                                            <p:strVal val="#ppt_x"/>
                                          </p:val>
                                        </p:tav>
                                        <p:tav tm="100000">
                                          <p:val>
                                            <p:strVal val="#ppt_x"/>
                                          </p:val>
                                        </p:tav>
                                      </p:tavLst>
                                    </p:anim>
                                    <p:anim calcmode="lin" valueType="num">
                                      <p:cBhvr additive="base">
                                        <p:cTn id="8" dur="500" fill="hold"/>
                                        <p:tgtEl>
                                          <p:spTgt spid="24065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240653"/>
                                        </p:tgtEl>
                                        <p:attrNameLst>
                                          <p:attrName>style.visibility</p:attrName>
                                        </p:attrNameLst>
                                      </p:cBhvr>
                                      <p:to>
                                        <p:strVal val="visible"/>
                                      </p:to>
                                    </p:set>
                                    <p:animEffect transition="in" filter="box(in)">
                                      <p:cBhvr>
                                        <p:cTn id="13" dur="500"/>
                                        <p:tgtEl>
                                          <p:spTgt spid="240653"/>
                                        </p:tgtEl>
                                      </p:cBhvr>
                                    </p:animEffect>
                                  </p:childTnLst>
                                </p:cTn>
                              </p:par>
                              <p:par>
                                <p:cTn id="14" presetID="1" presetClass="entr" presetSubtype="0" fill="hold" nodeType="withEffect">
                                  <p:stCondLst>
                                    <p:cond delay="0"/>
                                  </p:stCondLst>
                                  <p:childTnLst>
                                    <p:set>
                                      <p:cBhvr>
                                        <p:cTn id="15" dur="1" fill="hold">
                                          <p:stCondLst>
                                            <p:cond delay="0"/>
                                          </p:stCondLst>
                                        </p:cTn>
                                        <p:tgtEl>
                                          <p:spTgt spid="24064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40654"/>
                                        </p:tgtEl>
                                        <p:attrNameLst>
                                          <p:attrName>style.visibility</p:attrName>
                                        </p:attrNameLst>
                                      </p:cBhvr>
                                      <p:to>
                                        <p:strVal val="visible"/>
                                      </p:to>
                                    </p:set>
                                    <p:animEffect transition="in" filter="box(in)">
                                      <p:cBhvr>
                                        <p:cTn id="20" dur="500"/>
                                        <p:tgtEl>
                                          <p:spTgt spid="240654"/>
                                        </p:tgtEl>
                                      </p:cBhvr>
                                    </p:animEffect>
                                  </p:childTnLst>
                                </p:cTn>
                              </p:par>
                              <p:par>
                                <p:cTn id="21" presetID="1" presetClass="entr" presetSubtype="0" fill="hold" nodeType="withEffect">
                                  <p:stCondLst>
                                    <p:cond delay="0"/>
                                  </p:stCondLst>
                                  <p:childTnLst>
                                    <p:set>
                                      <p:cBhvr>
                                        <p:cTn id="22" dur="1" fill="hold">
                                          <p:stCondLst>
                                            <p:cond delay="0"/>
                                          </p:stCondLst>
                                        </p:cTn>
                                        <p:tgtEl>
                                          <p:spTgt spid="24064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40655"/>
                                        </p:tgtEl>
                                        <p:attrNameLst>
                                          <p:attrName>style.visibility</p:attrName>
                                        </p:attrNameLst>
                                      </p:cBhvr>
                                      <p:to>
                                        <p:strVal val="visible"/>
                                      </p:to>
                                    </p:set>
                                    <p:animEffect transition="in" filter="box(in)">
                                      <p:cBhvr>
                                        <p:cTn id="27" dur="500"/>
                                        <p:tgtEl>
                                          <p:spTgt spid="240655"/>
                                        </p:tgtEl>
                                      </p:cBhvr>
                                    </p:animEffect>
                                  </p:childTnLst>
                                </p:cTn>
                              </p:par>
                              <p:par>
                                <p:cTn id="28" presetID="1" presetClass="entr" presetSubtype="0" fill="hold" nodeType="withEffect">
                                  <p:stCondLst>
                                    <p:cond delay="0"/>
                                  </p:stCondLst>
                                  <p:childTnLst>
                                    <p:set>
                                      <p:cBhvr>
                                        <p:cTn id="29" dur="1" fill="hold">
                                          <p:stCondLst>
                                            <p:cond delay="0"/>
                                          </p:stCondLst>
                                        </p:cTn>
                                        <p:tgtEl>
                                          <p:spTgt spid="240646"/>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240656"/>
                                        </p:tgtEl>
                                        <p:attrNameLst>
                                          <p:attrName>style.visibility</p:attrName>
                                        </p:attrNameLst>
                                      </p:cBhvr>
                                      <p:to>
                                        <p:strVal val="visible"/>
                                      </p:to>
                                    </p:set>
                                    <p:animEffect transition="in" filter="box(in)">
                                      <p:cBhvr>
                                        <p:cTn id="34" dur="500"/>
                                        <p:tgtEl>
                                          <p:spTgt spid="240656"/>
                                        </p:tgtEl>
                                      </p:cBhvr>
                                    </p:animEffect>
                                  </p:childTnLst>
                                </p:cTn>
                              </p:par>
                              <p:par>
                                <p:cTn id="35" presetID="1" presetClass="entr" presetSubtype="0" fill="hold" nodeType="withEffect">
                                  <p:stCondLst>
                                    <p:cond delay="0"/>
                                  </p:stCondLst>
                                  <p:childTnLst>
                                    <p:set>
                                      <p:cBhvr>
                                        <p:cTn id="36" dur="1" fill="hold">
                                          <p:stCondLst>
                                            <p:cond delay="0"/>
                                          </p:stCondLst>
                                        </p:cTn>
                                        <p:tgtEl>
                                          <p:spTgt spid="24064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000" fill="hold"/>
                                        <p:tgtEl>
                                          <p:spTgt spid="240656"/>
                                        </p:tgtEl>
                                        <p:attrNameLst>
                                          <p:attrName>fillcolor</p:attrName>
                                        </p:attrNameLst>
                                      </p:cBhvr>
                                      <p:to>
                                        <a:srgbClr val="FF3300"/>
                                      </p:to>
                                    </p:animClr>
                                    <p:set>
                                      <p:cBhvr>
                                        <p:cTn id="41" dur="2000" fill="hold"/>
                                        <p:tgtEl>
                                          <p:spTgt spid="240656"/>
                                        </p:tgtEl>
                                        <p:attrNameLst>
                                          <p:attrName>fill.type</p:attrName>
                                        </p:attrNameLst>
                                      </p:cBhvr>
                                      <p:to>
                                        <p:strVal val="solid"/>
                                      </p:to>
                                    </p:set>
                                    <p:set>
                                      <p:cBhvr>
                                        <p:cTn id="42" dur="2000" fill="hold"/>
                                        <p:tgtEl>
                                          <p:spTgt spid="240656"/>
                                        </p:tgtEl>
                                        <p:attrNameLst>
                                          <p:attrName>fill.on</p:attrName>
                                        </p:attrNameLst>
                                      </p:cBhvr>
                                      <p:to>
                                        <p:strVal val="true"/>
                                      </p:to>
                                    </p:set>
                                  </p:childTnLst>
                                </p:cTn>
                              </p:par>
                              <p:par>
                                <p:cTn id="43" presetID="2" presetClass="entr" presetSubtype="4" fill="hold" grpId="0" nodeType="withEffect">
                                  <p:stCondLst>
                                    <p:cond delay="0"/>
                                  </p:stCondLst>
                                  <p:childTnLst>
                                    <p:set>
                                      <p:cBhvr>
                                        <p:cTn id="44" dur="1" fill="hold">
                                          <p:stCondLst>
                                            <p:cond delay="0"/>
                                          </p:stCondLst>
                                        </p:cTn>
                                        <p:tgtEl>
                                          <p:spTgt spid="240658">
                                            <p:txEl>
                                              <p:pRg st="0" end="0"/>
                                            </p:txEl>
                                          </p:spTgt>
                                        </p:tgtEl>
                                        <p:attrNameLst>
                                          <p:attrName>style.visibility</p:attrName>
                                        </p:attrNameLst>
                                      </p:cBhvr>
                                      <p:to>
                                        <p:strVal val="visible"/>
                                      </p:to>
                                    </p:set>
                                    <p:anim calcmode="lin" valueType="num">
                                      <p:cBhvr additive="base">
                                        <p:cTn id="45" dur="500" fill="hold"/>
                                        <p:tgtEl>
                                          <p:spTgt spid="24065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4065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53" grpId="0" animBg="1"/>
      <p:bldP spid="240654" grpId="0" animBg="1"/>
      <p:bldP spid="240655" grpId="0" animBg="1"/>
      <p:bldP spid="240656" grpId="0" animBg="1"/>
      <p:bldP spid="240658" grpId="0" build="p"/>
      <p:bldP spid="24065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番号プレースホルダ 3"/>
          <p:cNvSpPr>
            <a:spLocks noGrp="1"/>
          </p:cNvSpPr>
          <p:nvPr>
            <p:ph type="sldNum" sz="quarter" idx="12"/>
          </p:nvPr>
        </p:nvSpPr>
        <p:spPr>
          <a:noFill/>
          <a:ln>
            <a:miter lim="800000"/>
            <a:headEnd/>
            <a:tailEnd/>
          </a:ln>
        </p:spPr>
        <p:txBody>
          <a:bodyPr/>
          <a:lstStyle/>
          <a:p>
            <a:fld id="{3312FD08-F2A8-3B48-B009-092BC12C1EA1}" type="slidenum">
              <a:rPr lang="en-US" altLang="ja-JP" smtClean="0"/>
              <a:pPr/>
              <a:t>28</a:t>
            </a:fld>
            <a:endParaRPr lang="en-US" altLang="ja-JP" smtClean="0"/>
          </a:p>
        </p:txBody>
      </p:sp>
      <p:sp>
        <p:nvSpPr>
          <p:cNvPr id="46083" name="タイトル 1"/>
          <p:cNvSpPr>
            <a:spLocks noGrp="1"/>
          </p:cNvSpPr>
          <p:nvPr>
            <p:ph type="title"/>
          </p:nvPr>
        </p:nvSpPr>
        <p:spPr>
          <a:ln>
            <a:noFill/>
          </a:ln>
        </p:spPr>
        <p:txBody>
          <a:bodyPr/>
          <a:lstStyle/>
          <a:p>
            <a:r>
              <a:rPr lang="ja-JP" altLang="en-US" sz="3200" smtClean="0">
                <a:solidFill>
                  <a:srgbClr val="FFFF00"/>
                </a:solidFill>
              </a:rPr>
              <a:t>「ぶつかっちゃった説」を見てみよう！</a:t>
            </a:r>
          </a:p>
        </p:txBody>
      </p:sp>
      <p:sp>
        <p:nvSpPr>
          <p:cNvPr id="4" name="コンテンツ プレースホルダー 1"/>
          <p:cNvSpPr>
            <a:spLocks noGrp="1"/>
          </p:cNvSpPr>
          <p:nvPr>
            <p:ph/>
          </p:nvPr>
        </p:nvSpPr>
        <p:spPr>
          <a:xfrm>
            <a:off x="228600" y="1769165"/>
            <a:ext cx="8686800" cy="4755460"/>
          </a:xfrm>
        </p:spPr>
        <p:txBody>
          <a:bodyPr anchor="t"/>
          <a:lstStyle/>
          <a:p>
            <a:pPr marL="0" indent="0" algn="ctr">
              <a:buNone/>
            </a:pPr>
            <a:r>
              <a:rPr lang="en-US" altLang="ja-JP" sz="2000" dirty="0" smtClean="0">
                <a:solidFill>
                  <a:schemeClr val="tx1"/>
                </a:solidFill>
              </a:rPr>
              <a:t>【</a:t>
            </a:r>
            <a:r>
              <a:rPr lang="ja-JP" altLang="en-US" sz="2000" dirty="0" smtClean="0">
                <a:solidFill>
                  <a:schemeClr val="tx1"/>
                </a:solidFill>
              </a:rPr>
              <a:t>「ぶつかっちゃった説」を</a:t>
            </a:r>
            <a:r>
              <a:rPr kumimoji="1" lang="ja-JP" altLang="en-US" sz="2000" dirty="0" smtClean="0">
                <a:solidFill>
                  <a:schemeClr val="tx1"/>
                </a:solidFill>
              </a:rPr>
              <a:t>動画で紹介します</a:t>
            </a:r>
            <a:r>
              <a:rPr kumimoji="1" lang="en-US" altLang="ja-JP" sz="2000" dirty="0" smtClean="0">
                <a:solidFill>
                  <a:schemeClr val="tx1"/>
                </a:solidFill>
              </a:rPr>
              <a:t>】</a:t>
            </a:r>
          </a:p>
          <a:p>
            <a:pPr marL="0" indent="0" algn="ctr">
              <a:buNone/>
            </a:pPr>
            <a:endParaRPr kumimoji="1" lang="en-US" altLang="ja-JP" sz="2000" dirty="0" smtClean="0">
              <a:solidFill>
                <a:schemeClr val="tx1"/>
              </a:solidFill>
            </a:endParaRPr>
          </a:p>
          <a:p>
            <a:pPr algn="ctr"/>
            <a:r>
              <a:rPr lang="ja-JP" altLang="en-US" sz="2000" dirty="0" smtClean="0">
                <a:solidFill>
                  <a:schemeClr val="tx1"/>
                </a:solidFill>
              </a:rPr>
              <a:t>（</a:t>
            </a:r>
            <a:r>
              <a:rPr lang="en-US" altLang="ja-JP" sz="2000" dirty="0">
                <a:hlinkClick r:id="rId3"/>
              </a:rPr>
              <a:t>http://</a:t>
            </a:r>
            <a:r>
              <a:rPr lang="en-US" altLang="ja-JP" sz="2000" dirty="0" smtClean="0">
                <a:hlinkClick r:id="rId3"/>
              </a:rPr>
              <a:t>4d2u.nao.ac.jp/t/var/download/Moon.html</a:t>
            </a:r>
            <a:r>
              <a:rPr kumimoji="1" lang="ja-JP" altLang="en-US" sz="2000" dirty="0" smtClean="0">
                <a:solidFill>
                  <a:schemeClr val="tx1"/>
                </a:solidFill>
              </a:rPr>
              <a:t>）</a:t>
            </a:r>
            <a:endParaRPr kumimoji="1" lang="ja-JP" altLang="en-US" sz="2000" dirty="0">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6A0A45E5-225E-684E-AF1A-A71AE35280AB}" type="slidenum">
              <a:rPr lang="en-US" altLang="ja-JP" smtClean="0"/>
              <a:pPr>
                <a:defRPr/>
              </a:pPr>
              <a:t>29</a:t>
            </a:fld>
            <a:endParaRPr lang="en-US" altLang="ja-JP"/>
          </a:p>
        </p:txBody>
      </p:sp>
      <p:sp>
        <p:nvSpPr>
          <p:cNvPr id="5" name="タイトル 1"/>
          <p:cNvSpPr>
            <a:spLocks noGrp="1"/>
          </p:cNvSpPr>
          <p:nvPr>
            <p:ph type="title"/>
          </p:nvPr>
        </p:nvSpPr>
        <p:spPr>
          <a:xfrm>
            <a:off x="241300" y="152400"/>
            <a:ext cx="7835900" cy="685800"/>
          </a:xfrm>
          <a:ln>
            <a:noFill/>
          </a:ln>
        </p:spPr>
        <p:txBody>
          <a:bodyPr/>
          <a:lstStyle/>
          <a:p>
            <a:pPr algn="ctr"/>
            <a:r>
              <a:rPr lang="ja-JP" altLang="en-US" sz="3200" dirty="0" smtClean="0">
                <a:solidFill>
                  <a:srgbClr val="FFFF00"/>
                </a:solidFill>
              </a:rPr>
              <a:t>＜謎２＞表と裏が違うのはなぜ？</a:t>
            </a:r>
          </a:p>
        </p:txBody>
      </p:sp>
      <p:sp>
        <p:nvSpPr>
          <p:cNvPr id="7" name="テキスト ボックス 6"/>
          <p:cNvSpPr txBox="1"/>
          <p:nvPr/>
        </p:nvSpPr>
        <p:spPr>
          <a:xfrm>
            <a:off x="214164" y="6134100"/>
            <a:ext cx="543739" cy="498085"/>
          </a:xfrm>
          <a:prstGeom prst="rect">
            <a:avLst/>
          </a:prstGeom>
          <a:noFill/>
        </p:spPr>
        <p:txBody>
          <a:bodyPr wrap="none" rtlCol="0">
            <a:spAutoFit/>
          </a:bodyPr>
          <a:lstStyle/>
          <a:p>
            <a:r>
              <a:rPr kumimoji="1" lang="ja-JP" altLang="en-US" sz="2800" dirty="0" smtClean="0">
                <a:latin typeface="+mn-ea"/>
                <a:ea typeface="+mn-ea"/>
              </a:rPr>
              <a:t>表</a:t>
            </a:r>
            <a:endParaRPr kumimoji="1" lang="ja-JP" altLang="en-US" sz="2800" dirty="0">
              <a:latin typeface="+mn-ea"/>
              <a:ea typeface="+mn-ea"/>
            </a:endParaRPr>
          </a:p>
        </p:txBody>
      </p:sp>
      <p:sp>
        <p:nvSpPr>
          <p:cNvPr id="8" name="テキスト ボックス 7"/>
          <p:cNvSpPr txBox="1"/>
          <p:nvPr/>
        </p:nvSpPr>
        <p:spPr>
          <a:xfrm>
            <a:off x="8460561" y="6134100"/>
            <a:ext cx="543739" cy="498085"/>
          </a:xfrm>
          <a:prstGeom prst="rect">
            <a:avLst/>
          </a:prstGeom>
          <a:noFill/>
        </p:spPr>
        <p:txBody>
          <a:bodyPr wrap="none" rtlCol="0">
            <a:spAutoFit/>
          </a:bodyPr>
          <a:lstStyle/>
          <a:p>
            <a:r>
              <a:rPr kumimoji="1" lang="ja-JP" altLang="en-US" sz="2800" dirty="0" smtClean="0">
                <a:latin typeface="+mn-ea"/>
                <a:ea typeface="+mn-ea"/>
              </a:rPr>
              <a:t>裏</a:t>
            </a:r>
            <a:endParaRPr kumimoji="1" lang="ja-JP" altLang="en-US" sz="2800" dirty="0">
              <a:latin typeface="+mn-ea"/>
              <a:ea typeface="+mn-ea"/>
            </a:endParaRPr>
          </a:p>
        </p:txBody>
      </p:sp>
      <p:sp>
        <p:nvSpPr>
          <p:cNvPr id="15" name="Rectangle 2"/>
          <p:cNvSpPr txBox="1">
            <a:spLocks noChangeArrowheads="1"/>
          </p:cNvSpPr>
          <p:nvPr/>
        </p:nvSpPr>
        <p:spPr bwMode="auto">
          <a:xfrm>
            <a:off x="107950" y="1095375"/>
            <a:ext cx="8921750" cy="9161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pitchFamily="-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lnSpc>
                <a:spcPct val="80000"/>
              </a:lnSpc>
              <a:buNone/>
            </a:pPr>
            <a:r>
              <a:rPr lang="ja-JP" altLang="en-US" sz="2200" b="1" dirty="0" smtClean="0"/>
              <a:t>月の表と裏は、見た目などがとても異なっています。なぜそのような姿になったのかについては大きな謎とされており、「かぐや」もその謎を解き明かすためにいろいろな観測を行いました。</a:t>
            </a:r>
            <a:endParaRPr lang="ja-JP" altLang="en-US" sz="2200" b="1" dirty="0"/>
          </a:p>
        </p:txBody>
      </p:sp>
      <p:pic>
        <p:nvPicPr>
          <p:cNvPr id="2" name="図 1" descr="ref_Nearside_b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58000"/>
            <a:ext cx="7640565" cy="5400000"/>
          </a:xfrm>
          <a:prstGeom prst="rect">
            <a:avLst/>
          </a:prstGeom>
        </p:spPr>
      </p:pic>
      <p:pic>
        <p:nvPicPr>
          <p:cNvPr id="3" name="図 2" descr="ref_Farside_b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663" y="1458000"/>
            <a:ext cx="7640565" cy="5400000"/>
          </a:xfrm>
          <a:prstGeom prst="rect">
            <a:avLst/>
          </a:prstGeom>
        </p:spPr>
      </p:pic>
      <p:sp>
        <p:nvSpPr>
          <p:cNvPr id="9" name="テキスト ボックス 8"/>
          <p:cNvSpPr txBox="1"/>
          <p:nvPr/>
        </p:nvSpPr>
        <p:spPr>
          <a:xfrm>
            <a:off x="7427401" y="6127804"/>
            <a:ext cx="676787" cy="264047"/>
          </a:xfrm>
          <a:prstGeom prst="rect">
            <a:avLst/>
          </a:prstGeom>
          <a:noFill/>
        </p:spPr>
        <p:txBody>
          <a:bodyPr wrap="none" rtlCol="0">
            <a:spAutoFit/>
          </a:bodyPr>
          <a:lstStyle/>
          <a:p>
            <a:r>
              <a:rPr kumimoji="1" lang="en-US" altLang="ja-JP" b="1" dirty="0" smtClean="0">
                <a:solidFill>
                  <a:schemeClr val="tx1"/>
                </a:solidFill>
                <a:latin typeface="+mn-ea"/>
                <a:ea typeface="+mn-ea"/>
              </a:rPr>
              <a:t>©NASA</a:t>
            </a:r>
            <a:endParaRPr kumimoji="1" lang="ja-JP" altLang="en-US" b="1" dirty="0">
              <a:solidFill>
                <a:schemeClr val="tx1"/>
              </a:solidFill>
              <a:latin typeface="+mn-ea"/>
              <a:ea typeface="+mn-ea"/>
            </a:endParaRPr>
          </a:p>
        </p:txBody>
      </p:sp>
      <p:sp>
        <p:nvSpPr>
          <p:cNvPr id="10" name="テキスト ボックス 9"/>
          <p:cNvSpPr txBox="1"/>
          <p:nvPr/>
        </p:nvSpPr>
        <p:spPr>
          <a:xfrm>
            <a:off x="3331206" y="6134100"/>
            <a:ext cx="676788" cy="264047"/>
          </a:xfrm>
          <a:prstGeom prst="rect">
            <a:avLst/>
          </a:prstGeom>
          <a:noFill/>
        </p:spPr>
        <p:txBody>
          <a:bodyPr wrap="none" rtlCol="0">
            <a:spAutoFit/>
          </a:bodyPr>
          <a:lstStyle/>
          <a:p>
            <a:r>
              <a:rPr kumimoji="1" lang="en-US" altLang="ja-JP" b="1" dirty="0" smtClean="0">
                <a:solidFill>
                  <a:schemeClr val="tx1"/>
                </a:solidFill>
                <a:latin typeface="+mn-ea"/>
                <a:ea typeface="+mn-ea"/>
              </a:rPr>
              <a:t>©NASA</a:t>
            </a:r>
            <a:endParaRPr kumimoji="1" lang="ja-JP" altLang="en-US" b="1" dirty="0">
              <a:solidFill>
                <a:schemeClr val="tx1"/>
              </a:solidFill>
              <a:latin typeface="+mn-ea"/>
              <a:ea typeface="+mn-ea"/>
            </a:endParaRPr>
          </a:p>
        </p:txBody>
      </p:sp>
    </p:spTree>
    <p:extLst>
      <p:ext uri="{BB962C8B-B14F-4D97-AF65-F5344CB8AC3E}">
        <p14:creationId xmlns:p14="http://schemas.microsoft.com/office/powerpoint/2010/main" val="3165370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スライド番号プレースホルダ 3"/>
          <p:cNvSpPr>
            <a:spLocks noGrp="1"/>
          </p:cNvSpPr>
          <p:nvPr>
            <p:ph type="sldNum" sz="quarter" idx="12"/>
          </p:nvPr>
        </p:nvSpPr>
        <p:spPr>
          <a:noFill/>
          <a:ln>
            <a:miter lim="800000"/>
            <a:headEnd/>
            <a:tailEnd/>
          </a:ln>
        </p:spPr>
        <p:txBody>
          <a:bodyPr/>
          <a:lstStyle/>
          <a:p>
            <a:fld id="{B77A2A7E-3103-6443-918E-8C733730841A}" type="slidenum">
              <a:rPr lang="en-US" altLang="ja-JP" smtClean="0"/>
              <a:pPr/>
              <a:t>3</a:t>
            </a:fld>
            <a:endParaRPr lang="en-US" altLang="ja-JP" smtClean="0"/>
          </a:p>
        </p:txBody>
      </p:sp>
      <p:pic>
        <p:nvPicPr>
          <p:cNvPr id="2" name="図 1"/>
          <p:cNvPicPr>
            <a:picLocks noChangeAspect="1"/>
          </p:cNvPicPr>
          <p:nvPr/>
        </p:nvPicPr>
        <p:blipFill>
          <a:blip r:embed="rId3" cstate="print"/>
          <a:stretch>
            <a:fillRect/>
          </a:stretch>
        </p:blipFill>
        <p:spPr>
          <a:xfrm>
            <a:off x="315220" y="1317207"/>
            <a:ext cx="8548973" cy="4808983"/>
          </a:xfrm>
          <a:prstGeom prst="rect">
            <a:avLst/>
          </a:prstGeom>
        </p:spPr>
      </p:pic>
      <p:sp>
        <p:nvSpPr>
          <p:cNvPr id="6" name="コンテンツ プレースホルダー 1"/>
          <p:cNvSpPr>
            <a:spLocks noGrp="1"/>
          </p:cNvSpPr>
          <p:nvPr>
            <p:ph/>
          </p:nvPr>
        </p:nvSpPr>
        <p:spPr>
          <a:xfrm>
            <a:off x="109330" y="6589642"/>
            <a:ext cx="8806070" cy="234994"/>
          </a:xfrm>
        </p:spPr>
        <p:txBody>
          <a:bodyPr anchor="t"/>
          <a:lstStyle/>
          <a:p>
            <a:pPr algn="ctr"/>
            <a:r>
              <a:rPr lang="en-US" altLang="ja-JP" sz="1200" dirty="0" smtClean="0">
                <a:solidFill>
                  <a:schemeClr val="tx1"/>
                </a:solidFill>
              </a:rPr>
              <a:t>【</a:t>
            </a:r>
            <a:r>
              <a:rPr lang="ja-JP" altLang="en-US" sz="1200" dirty="0" smtClean="0">
                <a:solidFill>
                  <a:schemeClr val="tx1"/>
                </a:solidFill>
              </a:rPr>
              <a:t>「かぐや」プロモーション動画　</a:t>
            </a:r>
            <a:r>
              <a:rPr lang="en-US" altLang="ja-JP" sz="1200" dirty="0">
                <a:hlinkClick r:id="rId4"/>
              </a:rPr>
              <a:t>https://</a:t>
            </a:r>
            <a:r>
              <a:rPr lang="en-US" altLang="ja-JP" sz="1200" dirty="0" smtClean="0">
                <a:hlinkClick r:id="rId4"/>
              </a:rPr>
              <a:t>www.youtube.com/</a:t>
            </a:r>
            <a:r>
              <a:rPr lang="en-US" altLang="ja-JP" sz="1200" dirty="0" err="1" smtClean="0">
                <a:hlinkClick r:id="rId4"/>
              </a:rPr>
              <a:t>watch?v</a:t>
            </a:r>
            <a:r>
              <a:rPr lang="en-US" altLang="ja-JP" sz="1200" dirty="0" smtClean="0">
                <a:hlinkClick r:id="rId4"/>
              </a:rPr>
              <a:t>=g0rvvV2bxYY&amp;list=PL25A9AECB2D213E35&amp;index=11</a:t>
            </a:r>
            <a:r>
              <a:rPr lang="en-US" altLang="ja-JP" sz="1200" dirty="0" smtClean="0"/>
              <a:t>】</a:t>
            </a:r>
            <a:endParaRPr lang="en-US" altLang="ja-JP" sz="1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番号プレースホルダ 3"/>
          <p:cNvSpPr>
            <a:spLocks noGrp="1"/>
          </p:cNvSpPr>
          <p:nvPr>
            <p:ph type="sldNum" sz="quarter" idx="12"/>
          </p:nvPr>
        </p:nvSpPr>
        <p:spPr>
          <a:noFill/>
          <a:ln>
            <a:miter lim="800000"/>
            <a:headEnd/>
            <a:tailEnd/>
          </a:ln>
        </p:spPr>
        <p:txBody>
          <a:bodyPr/>
          <a:lstStyle/>
          <a:p>
            <a:fld id="{4B464ED6-8C4C-124C-AA28-881753F27E0C}" type="slidenum">
              <a:rPr lang="en-US" altLang="ja-JP" smtClean="0"/>
              <a:pPr/>
              <a:t>30</a:t>
            </a:fld>
            <a:endParaRPr lang="en-US" altLang="ja-JP" smtClean="0"/>
          </a:p>
        </p:txBody>
      </p:sp>
      <p:sp>
        <p:nvSpPr>
          <p:cNvPr id="52227" name="Rectangle 2"/>
          <p:cNvSpPr>
            <a:spLocks noChangeArrowheads="1"/>
          </p:cNvSpPr>
          <p:nvPr/>
        </p:nvSpPr>
        <p:spPr bwMode="auto">
          <a:xfrm>
            <a:off x="1052513" y="3200400"/>
            <a:ext cx="6964362" cy="830997"/>
          </a:xfrm>
          <a:prstGeom prst="rect">
            <a:avLst/>
          </a:prstGeom>
          <a:noFill/>
          <a:ln w="9525">
            <a:noFill/>
            <a:miter lim="800000"/>
            <a:headEnd/>
            <a:tailEnd/>
          </a:ln>
        </p:spPr>
        <p:txBody>
          <a:bodyPr>
            <a:prstTxWarp prst="textNoShape">
              <a:avLst/>
            </a:prstTxWarp>
            <a:spAutoFit/>
          </a:bodyPr>
          <a:lstStyle/>
          <a:p>
            <a:pPr marL="342900" indent="-342900">
              <a:lnSpc>
                <a:spcPct val="100000"/>
              </a:lnSpc>
              <a:spcBef>
                <a:spcPct val="20000"/>
              </a:spcBef>
              <a:buClrTx/>
              <a:buSzTx/>
              <a:buFontTx/>
              <a:buNone/>
            </a:pPr>
            <a:r>
              <a:rPr kumimoji="1" lang="ja-JP" altLang="en-US" sz="4800" dirty="0" smtClean="0">
                <a:solidFill>
                  <a:schemeClr val="tx1"/>
                </a:solidFill>
                <a:effectLst/>
                <a:ea typeface="ＭＳ Ｐゴシック" pitchFamily="-1" charset="-128"/>
                <a:cs typeface="ＭＳ Ｐゴシック" pitchFamily="-1" charset="-128"/>
              </a:rPr>
              <a:t>「</a:t>
            </a:r>
            <a:r>
              <a:rPr kumimoji="1" lang="ja-JP" altLang="en-US" sz="4800" dirty="0">
                <a:solidFill>
                  <a:schemeClr val="tx1"/>
                </a:solidFill>
                <a:effectLst/>
                <a:ea typeface="ＭＳ Ｐゴシック" pitchFamily="-1" charset="-128"/>
                <a:cs typeface="ＭＳ Ｐゴシック" pitchFamily="-1" charset="-128"/>
              </a:rPr>
              <a:t>かぐや</a:t>
            </a:r>
            <a:r>
              <a:rPr kumimoji="1" lang="ja-JP" altLang="en-US" sz="4800" dirty="0" smtClean="0">
                <a:solidFill>
                  <a:schemeClr val="tx1"/>
                </a:solidFill>
                <a:effectLst/>
                <a:ea typeface="ＭＳ Ｐゴシック" pitchFamily="-1" charset="-128"/>
                <a:cs typeface="ＭＳ Ｐゴシック" pitchFamily="-1" charset="-128"/>
              </a:rPr>
              <a:t>」が調べた結果</a:t>
            </a:r>
            <a:endParaRPr kumimoji="1" lang="ja-JP" altLang="en-US" sz="4800" dirty="0">
              <a:solidFill>
                <a:schemeClr val="tx1"/>
              </a:solidFill>
              <a:effectLst/>
              <a:ea typeface="ＭＳ Ｐゴシック" pitchFamily="-1" charset="-128"/>
              <a:cs typeface="ＭＳ Ｐゴシック" pitchFamily="-1" charset="-128"/>
            </a:endParaRPr>
          </a:p>
        </p:txBody>
      </p:sp>
    </p:spTree>
    <p:extLst>
      <p:ext uri="{BB962C8B-B14F-4D97-AF65-F5344CB8AC3E}">
        <p14:creationId xmlns:p14="http://schemas.microsoft.com/office/powerpoint/2010/main" val="33136440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番号プレースホルダ 3"/>
          <p:cNvSpPr>
            <a:spLocks noGrp="1"/>
          </p:cNvSpPr>
          <p:nvPr>
            <p:ph type="sldNum" sz="quarter" idx="12"/>
          </p:nvPr>
        </p:nvSpPr>
        <p:spPr>
          <a:noFill/>
          <a:ln>
            <a:miter lim="800000"/>
            <a:headEnd/>
            <a:tailEnd/>
          </a:ln>
        </p:spPr>
        <p:txBody>
          <a:bodyPr/>
          <a:lstStyle/>
          <a:p>
            <a:fld id="{B9E5A7F5-9B8C-1944-9831-2443D54BF3A5}" type="slidenum">
              <a:rPr lang="en-US" altLang="ja-JP" smtClean="0"/>
              <a:pPr/>
              <a:t>31</a:t>
            </a:fld>
            <a:endParaRPr lang="en-US" altLang="ja-JP" smtClean="0"/>
          </a:p>
        </p:txBody>
      </p:sp>
      <p:sp>
        <p:nvSpPr>
          <p:cNvPr id="55299" name="タイトル 1"/>
          <p:cNvSpPr>
            <a:spLocks noGrp="1"/>
          </p:cNvSpPr>
          <p:nvPr>
            <p:ph type="title"/>
          </p:nvPr>
        </p:nvSpPr>
        <p:spPr>
          <a:ln>
            <a:noFill/>
          </a:ln>
        </p:spPr>
        <p:txBody>
          <a:bodyPr/>
          <a:lstStyle/>
          <a:p>
            <a:pPr algn="ctr"/>
            <a:r>
              <a:rPr lang="ja-JP" altLang="en-US" sz="3200" dirty="0" smtClean="0">
                <a:solidFill>
                  <a:srgbClr val="FFFF00"/>
                </a:solidFill>
              </a:rPr>
              <a:t>「かぐや」が調べた結果（１）</a:t>
            </a:r>
          </a:p>
        </p:txBody>
      </p:sp>
      <p:pic>
        <p:nvPicPr>
          <p:cNvPr id="55300" name="図 5"/>
          <p:cNvPicPr>
            <a:picLocks noChangeAspect="1"/>
          </p:cNvPicPr>
          <p:nvPr/>
        </p:nvPicPr>
        <p:blipFill>
          <a:blip r:embed="rId3" cstate="print"/>
          <a:srcRect r="15057"/>
          <a:stretch>
            <a:fillRect/>
          </a:stretch>
        </p:blipFill>
        <p:spPr bwMode="auto">
          <a:xfrm>
            <a:off x="152400" y="3090863"/>
            <a:ext cx="5435600" cy="3598862"/>
          </a:xfrm>
          <a:prstGeom prst="rect">
            <a:avLst/>
          </a:prstGeom>
          <a:noFill/>
          <a:ln w="9525">
            <a:noFill/>
            <a:miter lim="800000"/>
            <a:headEnd/>
            <a:tailEnd/>
          </a:ln>
        </p:spPr>
      </p:pic>
      <p:pic>
        <p:nvPicPr>
          <p:cNvPr id="55301" name="図 6"/>
          <p:cNvPicPr>
            <a:picLocks noChangeAspect="1"/>
          </p:cNvPicPr>
          <p:nvPr/>
        </p:nvPicPr>
        <p:blipFill>
          <a:blip r:embed="rId4" cstate="print"/>
          <a:srcRect l="15840"/>
          <a:stretch>
            <a:fillRect/>
          </a:stretch>
        </p:blipFill>
        <p:spPr bwMode="auto">
          <a:xfrm>
            <a:off x="3522663" y="1100138"/>
            <a:ext cx="5386387" cy="3600450"/>
          </a:xfrm>
          <a:prstGeom prst="rect">
            <a:avLst/>
          </a:prstGeom>
          <a:noFill/>
          <a:ln w="9525">
            <a:noFill/>
            <a:miter lim="800000"/>
            <a:headEnd/>
            <a:tailEnd/>
          </a:ln>
        </p:spPr>
      </p:pic>
      <p:sp>
        <p:nvSpPr>
          <p:cNvPr id="8" name="テキスト ボックス 7"/>
          <p:cNvSpPr txBox="1"/>
          <p:nvPr/>
        </p:nvSpPr>
        <p:spPr>
          <a:xfrm>
            <a:off x="1084263" y="3081338"/>
            <a:ext cx="7229475" cy="557212"/>
          </a:xfrm>
          <a:prstGeom prst="rect">
            <a:avLst/>
          </a:prstGeom>
          <a:noFill/>
        </p:spPr>
        <p:txBody>
          <a:bodyPr>
            <a:spAutoFit/>
          </a:bodyPr>
          <a:lstStyle/>
          <a:p>
            <a:pPr>
              <a:defRPr/>
            </a:pPr>
            <a:r>
              <a:rPr kumimoji="1" lang="ja-JP" altLang="en-US" sz="3200" dirty="0">
                <a:solidFill>
                  <a:schemeClr val="tx2">
                    <a:lumMod val="50000"/>
                  </a:schemeClr>
                </a:solidFill>
                <a:effectLst/>
                <a:latin typeface="+mn-ea"/>
                <a:ea typeface="+mn-ea"/>
              </a:rPr>
              <a:t>月はどんな地形（かたち）をしているか？</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6A0A45E5-225E-684E-AF1A-A71AE35280AB}" type="slidenum">
              <a:rPr lang="en-US" altLang="ja-JP" smtClean="0"/>
              <a:pPr>
                <a:defRPr/>
              </a:pPr>
              <a:t>32</a:t>
            </a:fld>
            <a:endParaRPr lang="en-US" altLang="ja-JP"/>
          </a:p>
        </p:txBody>
      </p:sp>
      <p:pic>
        <p:nvPicPr>
          <p:cNvPr id="5" name="図 4"/>
          <p:cNvPicPr>
            <a:picLocks noChangeAspect="1"/>
          </p:cNvPicPr>
          <p:nvPr/>
        </p:nvPicPr>
        <p:blipFill>
          <a:blip r:embed="rId3" cstate="print"/>
          <a:stretch>
            <a:fillRect/>
          </a:stretch>
        </p:blipFill>
        <p:spPr>
          <a:xfrm>
            <a:off x="967441" y="1278412"/>
            <a:ext cx="7236759" cy="4070677"/>
          </a:xfrm>
          <a:prstGeom prst="rect">
            <a:avLst/>
          </a:prstGeom>
        </p:spPr>
      </p:pic>
      <p:sp>
        <p:nvSpPr>
          <p:cNvPr id="6" name="タイトル 1"/>
          <p:cNvSpPr>
            <a:spLocks noGrp="1"/>
          </p:cNvSpPr>
          <p:nvPr>
            <p:ph type="title"/>
          </p:nvPr>
        </p:nvSpPr>
        <p:spPr>
          <a:xfrm>
            <a:off x="469900" y="152400"/>
            <a:ext cx="7835900" cy="685800"/>
          </a:xfrm>
          <a:ln>
            <a:noFill/>
          </a:ln>
        </p:spPr>
        <p:txBody>
          <a:bodyPr/>
          <a:lstStyle/>
          <a:p>
            <a:pPr algn="ctr"/>
            <a:r>
              <a:rPr lang="ja-JP" altLang="en-US" sz="3200" dirty="0" smtClean="0">
                <a:solidFill>
                  <a:srgbClr val="FFFF00"/>
                </a:solidFill>
              </a:rPr>
              <a:t>「かぐや」のデータによる月の地形</a:t>
            </a:r>
          </a:p>
        </p:txBody>
      </p:sp>
      <p:sp>
        <p:nvSpPr>
          <p:cNvPr id="7" name="テキスト ボックス 6"/>
          <p:cNvSpPr txBox="1"/>
          <p:nvPr/>
        </p:nvSpPr>
        <p:spPr>
          <a:xfrm>
            <a:off x="0" y="5411963"/>
            <a:ext cx="9080095" cy="1446037"/>
          </a:xfrm>
          <a:prstGeom prst="rect">
            <a:avLst/>
          </a:prstGeom>
          <a:noFill/>
        </p:spPr>
        <p:txBody>
          <a:bodyPr wrap="square" rtlCol="0">
            <a:spAutoFit/>
          </a:bodyPr>
          <a:lstStyle/>
          <a:p>
            <a:r>
              <a:rPr kumimoji="1" lang="ja-JP" altLang="en-US" sz="2000" dirty="0" smtClean="0">
                <a:latin typeface="ヒラギノ角ゴ ProN W6"/>
                <a:ea typeface="ヒラギノ角ゴ ProN W6"/>
                <a:cs typeface="ヒラギノ角ゴ ProN W6"/>
              </a:rPr>
              <a:t>月の「海」と呼ばれている部分は、比較的平坦で暗い色をしています。</a:t>
            </a:r>
            <a:endParaRPr kumimoji="1" lang="en-US" altLang="ja-JP" sz="2000" dirty="0" smtClean="0">
              <a:latin typeface="ヒラギノ角ゴ ProN W6"/>
              <a:ea typeface="ヒラギノ角ゴ ProN W6"/>
              <a:cs typeface="ヒラギノ角ゴ ProN W6"/>
            </a:endParaRPr>
          </a:p>
          <a:p>
            <a:r>
              <a:rPr kumimoji="1" lang="ja-JP" altLang="en-US" sz="2000" dirty="0" smtClean="0">
                <a:latin typeface="ヒラギノ角ゴ ProN W6"/>
                <a:ea typeface="ヒラギノ角ゴ ProN W6"/>
                <a:cs typeface="ヒラギノ角ゴ ProN W6"/>
              </a:rPr>
              <a:t>図は、「かぐや」のハイビジョンカメラで撮影したもので、アポロ</a:t>
            </a:r>
            <a:r>
              <a:rPr kumimoji="1" lang="en-US" altLang="ja-JP" sz="2000" dirty="0" smtClean="0">
                <a:latin typeface="ヒラギノ角ゴ ProN W6"/>
                <a:ea typeface="ヒラギノ角ゴ ProN W6"/>
                <a:cs typeface="ヒラギノ角ゴ ProN W6"/>
              </a:rPr>
              <a:t>11</a:t>
            </a:r>
            <a:r>
              <a:rPr kumimoji="1" lang="ja-JP" altLang="en-US" sz="2000" dirty="0" smtClean="0">
                <a:latin typeface="ヒラギノ角ゴ ProN W6"/>
                <a:ea typeface="ヒラギノ角ゴ ProN W6"/>
                <a:cs typeface="ヒラギノ角ゴ ProN W6"/>
              </a:rPr>
              <a:t>号が着陸した「晴れの海」が写っています。</a:t>
            </a:r>
            <a:endParaRPr kumimoji="1" lang="en-US" altLang="ja-JP" sz="2000" dirty="0" smtClean="0">
              <a:latin typeface="ヒラギノ角ゴ ProN W6"/>
              <a:ea typeface="ヒラギノ角ゴ ProN W6"/>
              <a:cs typeface="ヒラギノ角ゴ ProN W6"/>
            </a:endParaRPr>
          </a:p>
          <a:p>
            <a:endParaRPr kumimoji="1" lang="ja-JP" altLang="en-US" sz="2000" dirty="0">
              <a:latin typeface="ヒラギノ角ゴ ProN W6"/>
              <a:ea typeface="ヒラギノ角ゴ ProN W6"/>
              <a:cs typeface="ヒラギノ角ゴ ProN W6"/>
            </a:endParaRPr>
          </a:p>
        </p:txBody>
      </p:sp>
      <p:sp>
        <p:nvSpPr>
          <p:cNvPr id="8" name="二等辺三角形 7"/>
          <p:cNvSpPr>
            <a:spLocks noChangeAspect="1"/>
          </p:cNvSpPr>
          <p:nvPr/>
        </p:nvSpPr>
        <p:spPr>
          <a:xfrm flipV="1">
            <a:off x="5101165" y="3674724"/>
            <a:ext cx="206605" cy="360000"/>
          </a:xfrm>
          <a:prstGeom prst="triangl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350498" y="3176370"/>
            <a:ext cx="3736102" cy="440120"/>
          </a:xfrm>
          <a:prstGeom prst="rect">
            <a:avLst/>
          </a:prstGeom>
          <a:noFill/>
        </p:spPr>
        <p:txBody>
          <a:bodyPr wrap="square" rtlCol="0">
            <a:spAutoFit/>
          </a:bodyPr>
          <a:lstStyle/>
          <a:p>
            <a:r>
              <a:rPr kumimoji="1" lang="ja-JP" altLang="en-US" sz="2400" dirty="0" smtClean="0">
                <a:solidFill>
                  <a:srgbClr val="FFFF00"/>
                </a:solidFill>
                <a:latin typeface="ヒラギノ角ゴ ProN W6"/>
                <a:ea typeface="ヒラギノ角ゴ ProN W6"/>
                <a:cs typeface="ヒラギノ角ゴ ProN W6"/>
              </a:rPr>
              <a:t>アポロ</a:t>
            </a:r>
            <a:r>
              <a:rPr kumimoji="1" lang="en-US" altLang="ja-JP" sz="2400" dirty="0" smtClean="0">
                <a:solidFill>
                  <a:srgbClr val="FFFF00"/>
                </a:solidFill>
                <a:latin typeface="ヒラギノ角ゴ ProN W6"/>
                <a:ea typeface="ヒラギノ角ゴ ProN W6"/>
                <a:cs typeface="ヒラギノ角ゴ ProN W6"/>
              </a:rPr>
              <a:t>11</a:t>
            </a:r>
            <a:r>
              <a:rPr kumimoji="1" lang="ja-JP" altLang="en-US" sz="2400" dirty="0" smtClean="0">
                <a:solidFill>
                  <a:srgbClr val="FFFF00"/>
                </a:solidFill>
                <a:latin typeface="ヒラギノ角ゴ ProN W6"/>
                <a:ea typeface="ヒラギノ角ゴ ProN W6"/>
                <a:cs typeface="ヒラギノ角ゴ ProN W6"/>
              </a:rPr>
              <a:t>号着陸地点付近</a:t>
            </a:r>
            <a:endParaRPr kumimoji="1" lang="ja-JP" altLang="en-US" sz="2400" dirty="0">
              <a:solidFill>
                <a:srgbClr val="FFFF00"/>
              </a:solidFill>
              <a:latin typeface="ヒラギノ角ゴ ProN W6"/>
              <a:ea typeface="ヒラギノ角ゴ ProN W6"/>
              <a:cs typeface="ヒラギノ角ゴ ProN W6"/>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6A0A45E5-225E-684E-AF1A-A71AE35280AB}" type="slidenum">
              <a:rPr lang="en-US" altLang="ja-JP" smtClean="0"/>
              <a:pPr>
                <a:defRPr/>
              </a:pPr>
              <a:t>33</a:t>
            </a:fld>
            <a:endParaRPr lang="en-US" altLang="ja-JP"/>
          </a:p>
        </p:txBody>
      </p:sp>
      <p:sp>
        <p:nvSpPr>
          <p:cNvPr id="5" name="タイトル 1"/>
          <p:cNvSpPr>
            <a:spLocks noGrp="1"/>
          </p:cNvSpPr>
          <p:nvPr>
            <p:ph type="title"/>
          </p:nvPr>
        </p:nvSpPr>
        <p:spPr>
          <a:xfrm>
            <a:off x="469900" y="152400"/>
            <a:ext cx="7835900" cy="685800"/>
          </a:xfrm>
          <a:ln>
            <a:noFill/>
          </a:ln>
        </p:spPr>
        <p:txBody>
          <a:bodyPr/>
          <a:lstStyle/>
          <a:p>
            <a:pPr algn="ctr"/>
            <a:r>
              <a:rPr lang="ja-JP" altLang="en-US" sz="3200" dirty="0" smtClean="0">
                <a:solidFill>
                  <a:srgbClr val="FFFF00"/>
                </a:solidFill>
              </a:rPr>
              <a:t>「かぐや」のデータによる月の地形</a:t>
            </a:r>
          </a:p>
        </p:txBody>
      </p:sp>
      <p:pic>
        <p:nvPicPr>
          <p:cNvPr id="6" name="図 5"/>
          <p:cNvPicPr>
            <a:picLocks noChangeAspect="1"/>
          </p:cNvPicPr>
          <p:nvPr/>
        </p:nvPicPr>
        <p:blipFill>
          <a:blip r:embed="rId3" cstate="print"/>
          <a:stretch>
            <a:fillRect/>
          </a:stretch>
        </p:blipFill>
        <p:spPr>
          <a:xfrm>
            <a:off x="625854" y="1348441"/>
            <a:ext cx="7705346" cy="4334257"/>
          </a:xfrm>
          <a:prstGeom prst="rect">
            <a:avLst/>
          </a:prstGeom>
        </p:spPr>
      </p:pic>
      <p:sp>
        <p:nvSpPr>
          <p:cNvPr id="8" name="テキスト ボックス 7"/>
          <p:cNvSpPr txBox="1"/>
          <p:nvPr/>
        </p:nvSpPr>
        <p:spPr>
          <a:xfrm>
            <a:off x="0" y="5930900"/>
            <a:ext cx="9080095" cy="1548629"/>
          </a:xfrm>
          <a:prstGeom prst="rect">
            <a:avLst/>
          </a:prstGeom>
          <a:noFill/>
        </p:spPr>
        <p:txBody>
          <a:bodyPr wrap="square" rtlCol="0">
            <a:spAutoFit/>
          </a:bodyPr>
          <a:lstStyle/>
          <a:p>
            <a:r>
              <a:rPr kumimoji="1" lang="ja-JP" altLang="en-US" sz="2000" dirty="0" smtClean="0">
                <a:latin typeface="ヒラギノ角ゴ ProN W6"/>
                <a:ea typeface="ヒラギノ角ゴ ProN W6"/>
                <a:cs typeface="ヒラギノ角ゴ ProN W6"/>
              </a:rPr>
              <a:t>月の「海」と比べると、「高地」と呼ばれている部分は、</a:t>
            </a:r>
            <a:endParaRPr kumimoji="1" lang="en-US" altLang="ja-JP" sz="2000" dirty="0" smtClean="0">
              <a:latin typeface="ヒラギノ角ゴ ProN W6"/>
              <a:ea typeface="ヒラギノ角ゴ ProN W6"/>
              <a:cs typeface="ヒラギノ角ゴ ProN W6"/>
            </a:endParaRPr>
          </a:p>
          <a:p>
            <a:r>
              <a:rPr kumimoji="1" lang="ja-JP" altLang="en-US" sz="2000" dirty="0" smtClean="0">
                <a:latin typeface="ヒラギノ角ゴ ProN W6"/>
                <a:ea typeface="ヒラギノ角ゴ ProN W6"/>
                <a:cs typeface="ヒラギノ角ゴ ProN W6"/>
              </a:rPr>
              <a:t>起伏に富んだ地形が広がっています。</a:t>
            </a:r>
            <a:endParaRPr kumimoji="1" lang="en-US" altLang="ja-JP" sz="2000" dirty="0" smtClean="0">
              <a:latin typeface="ヒラギノ角ゴ ProN W6"/>
              <a:ea typeface="ヒラギノ角ゴ ProN W6"/>
              <a:cs typeface="ヒラギノ角ゴ ProN W6"/>
            </a:endParaRPr>
          </a:p>
          <a:p>
            <a:endParaRPr kumimoji="1" lang="en-US" altLang="ja-JP" sz="2000" dirty="0" smtClean="0">
              <a:latin typeface="ヒラギノ角ゴ ProN W6"/>
              <a:ea typeface="ヒラギノ角ゴ ProN W6"/>
              <a:cs typeface="ヒラギノ角ゴ ProN W6"/>
            </a:endParaRPr>
          </a:p>
          <a:p>
            <a:endParaRPr kumimoji="1" lang="ja-JP" altLang="en-US" sz="2000" dirty="0">
              <a:latin typeface="ヒラギノ角ゴ ProN W6"/>
              <a:ea typeface="ヒラギノ角ゴ ProN W6"/>
              <a:cs typeface="ヒラギノ角ゴ ProN W6"/>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アポロ15着陸地点付近_tc_006_l.jpg"/>
          <p:cNvPicPr>
            <a:picLocks noChangeAspect="1"/>
          </p:cNvPicPr>
          <p:nvPr/>
        </p:nvPicPr>
        <p:blipFill>
          <a:blip r:embed="rId3" cstate="print"/>
          <a:stretch>
            <a:fillRect/>
          </a:stretch>
        </p:blipFill>
        <p:spPr>
          <a:xfrm>
            <a:off x="0" y="1129050"/>
            <a:ext cx="9144000" cy="5715000"/>
          </a:xfrm>
          <a:prstGeom prst="rect">
            <a:avLst/>
          </a:prstGeom>
        </p:spPr>
      </p:pic>
      <p:sp>
        <p:nvSpPr>
          <p:cNvPr id="20482" name="スライド番号プレースホルダ 3"/>
          <p:cNvSpPr>
            <a:spLocks noGrp="1"/>
          </p:cNvSpPr>
          <p:nvPr>
            <p:ph type="sldNum" sz="quarter" idx="12"/>
          </p:nvPr>
        </p:nvSpPr>
        <p:spPr>
          <a:noFill/>
          <a:ln>
            <a:miter lim="800000"/>
            <a:headEnd/>
            <a:tailEnd/>
          </a:ln>
        </p:spPr>
        <p:txBody>
          <a:bodyPr/>
          <a:lstStyle/>
          <a:p>
            <a:fld id="{933A47CB-A356-9A48-ABB4-85A9F9B94019}" type="slidenum">
              <a:rPr lang="en-US" altLang="ja-JP" smtClean="0"/>
              <a:pPr/>
              <a:t>34</a:t>
            </a:fld>
            <a:endParaRPr lang="en-US" altLang="ja-JP" smtClean="0"/>
          </a:p>
        </p:txBody>
      </p:sp>
      <p:sp>
        <p:nvSpPr>
          <p:cNvPr id="20483" name="タイトル 1"/>
          <p:cNvSpPr>
            <a:spLocks noGrp="1"/>
          </p:cNvSpPr>
          <p:nvPr>
            <p:ph type="title"/>
          </p:nvPr>
        </p:nvSpPr>
        <p:spPr>
          <a:xfrm>
            <a:off x="469900" y="152400"/>
            <a:ext cx="7835900" cy="685800"/>
          </a:xfrm>
          <a:ln>
            <a:noFill/>
          </a:ln>
        </p:spPr>
        <p:txBody>
          <a:bodyPr/>
          <a:lstStyle/>
          <a:p>
            <a:pPr algn="ctr"/>
            <a:r>
              <a:rPr lang="ja-JP" altLang="en-US" sz="3200" dirty="0" smtClean="0">
                <a:solidFill>
                  <a:srgbClr val="FFFF00"/>
                </a:solidFill>
              </a:rPr>
              <a:t>「かぐや」のデータによる月の地形</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stretch>
            <a:fillRect/>
          </a:stretch>
        </p:blipFill>
        <p:spPr>
          <a:xfrm>
            <a:off x="-272591" y="1145532"/>
            <a:ext cx="9752874" cy="5486204"/>
          </a:xfrm>
          <a:prstGeom prst="rect">
            <a:avLst/>
          </a:prstGeom>
        </p:spPr>
      </p:pic>
      <p:sp>
        <p:nvSpPr>
          <p:cNvPr id="21507" name="スライド番号プレースホルダ 3"/>
          <p:cNvSpPr>
            <a:spLocks noGrp="1"/>
          </p:cNvSpPr>
          <p:nvPr>
            <p:ph type="sldNum" sz="quarter" idx="12"/>
          </p:nvPr>
        </p:nvSpPr>
        <p:spPr>
          <a:noFill/>
          <a:ln>
            <a:miter lim="800000"/>
            <a:headEnd/>
            <a:tailEnd/>
          </a:ln>
        </p:spPr>
        <p:txBody>
          <a:bodyPr/>
          <a:lstStyle/>
          <a:p>
            <a:fld id="{B7779AA9-D8D5-454D-96F5-9BBBD4739AE5}" type="slidenum">
              <a:rPr lang="en-US" altLang="ja-JP" smtClean="0"/>
              <a:pPr/>
              <a:t>35</a:t>
            </a:fld>
            <a:endParaRPr lang="en-US" altLang="ja-JP" smtClean="0"/>
          </a:p>
        </p:txBody>
      </p:sp>
      <p:sp>
        <p:nvSpPr>
          <p:cNvPr id="21508" name="タイトル 1"/>
          <p:cNvSpPr>
            <a:spLocks noGrp="1"/>
          </p:cNvSpPr>
          <p:nvPr>
            <p:ph type="title"/>
          </p:nvPr>
        </p:nvSpPr>
        <p:spPr>
          <a:xfrm>
            <a:off x="469900" y="152400"/>
            <a:ext cx="7835900" cy="685800"/>
          </a:xfrm>
          <a:ln>
            <a:noFill/>
          </a:ln>
        </p:spPr>
        <p:txBody>
          <a:bodyPr/>
          <a:lstStyle/>
          <a:p>
            <a:pPr algn="ctr"/>
            <a:r>
              <a:rPr lang="ja-JP" altLang="en-US" sz="3200" dirty="0" smtClean="0">
                <a:solidFill>
                  <a:srgbClr val="FFFF00"/>
                </a:solidFill>
              </a:rPr>
              <a:t>「かぐや」のデータによる月の地形</a:t>
            </a:r>
          </a:p>
        </p:txBody>
      </p:sp>
      <p:sp>
        <p:nvSpPr>
          <p:cNvPr id="5" name="コンテンツ プレースホルダー 1"/>
          <p:cNvSpPr>
            <a:spLocks noGrp="1"/>
          </p:cNvSpPr>
          <p:nvPr>
            <p:ph/>
          </p:nvPr>
        </p:nvSpPr>
        <p:spPr>
          <a:xfrm>
            <a:off x="228600" y="6589642"/>
            <a:ext cx="8686800" cy="268360"/>
          </a:xfrm>
        </p:spPr>
        <p:txBody>
          <a:bodyPr anchor="t"/>
          <a:lstStyle/>
          <a:p>
            <a:pPr algn="ctr"/>
            <a:r>
              <a:rPr lang="en-US" altLang="ja-JP" sz="1200" dirty="0" smtClean="0">
                <a:solidFill>
                  <a:schemeClr val="tx1"/>
                </a:solidFill>
              </a:rPr>
              <a:t>【</a:t>
            </a:r>
            <a:r>
              <a:rPr lang="ja-JP" altLang="en-US" sz="1200" dirty="0" smtClean="0">
                <a:solidFill>
                  <a:schemeClr val="tx1"/>
                </a:solidFill>
              </a:rPr>
              <a:t>フライスルー動画　</a:t>
            </a:r>
            <a:r>
              <a:rPr lang="en-US" altLang="ja-JP" sz="1200" dirty="0">
                <a:hlinkClick r:id="rId4"/>
              </a:rPr>
              <a:t>https://</a:t>
            </a:r>
            <a:r>
              <a:rPr lang="en-US" altLang="ja-JP" sz="1200" dirty="0" smtClean="0">
                <a:hlinkClick r:id="rId4"/>
              </a:rPr>
              <a:t>www.youtube.com/</a:t>
            </a:r>
            <a:r>
              <a:rPr lang="en-US" altLang="ja-JP" sz="1200" dirty="0" err="1" smtClean="0">
                <a:hlinkClick r:id="rId4"/>
              </a:rPr>
              <a:t>watch?v</a:t>
            </a:r>
            <a:r>
              <a:rPr lang="en-US" altLang="ja-JP" sz="1200" dirty="0" smtClean="0">
                <a:hlinkClick r:id="rId4"/>
              </a:rPr>
              <a:t>=mGawWfxTfB8&amp;list=PL25A9AECB2D213E35&amp;index=24</a:t>
            </a:r>
            <a:r>
              <a:rPr lang="en-US" altLang="ja-JP" sz="1200" dirty="0" smtClean="0"/>
              <a:t>】</a:t>
            </a:r>
            <a:endParaRPr lang="en-US" altLang="ja-JP" sz="12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a:spLocks noGrp="1"/>
          </p:cNvSpPr>
          <p:nvPr>
            <p:ph type="title"/>
          </p:nvPr>
        </p:nvSpPr>
        <p:spPr>
          <a:xfrm>
            <a:off x="469900" y="152400"/>
            <a:ext cx="7835900" cy="685800"/>
          </a:xfrm>
          <a:ln>
            <a:noFill/>
          </a:ln>
        </p:spPr>
        <p:txBody>
          <a:bodyPr/>
          <a:lstStyle/>
          <a:p>
            <a:pPr algn="ctr"/>
            <a:r>
              <a:rPr lang="ja-JP" altLang="en-US" sz="3200" dirty="0" smtClean="0">
                <a:solidFill>
                  <a:srgbClr val="FFFF00"/>
                </a:solidFill>
              </a:rPr>
              <a:t>「かぐや」のデータによる月の地形</a:t>
            </a:r>
          </a:p>
        </p:txBody>
      </p:sp>
      <p:sp>
        <p:nvSpPr>
          <p:cNvPr id="4" name="スライド番号プレースホルダ 3"/>
          <p:cNvSpPr>
            <a:spLocks noGrp="1"/>
          </p:cNvSpPr>
          <p:nvPr>
            <p:ph type="sldNum" sz="quarter" idx="12"/>
          </p:nvPr>
        </p:nvSpPr>
        <p:spPr/>
        <p:txBody>
          <a:bodyPr/>
          <a:lstStyle/>
          <a:p>
            <a:pPr>
              <a:defRPr/>
            </a:pPr>
            <a:fld id="{6A0A45E5-225E-684E-AF1A-A71AE35280AB}" type="slidenum">
              <a:rPr lang="en-US" altLang="ja-JP" smtClean="0"/>
              <a:pPr>
                <a:defRPr/>
              </a:pPr>
              <a:t>36</a:t>
            </a:fld>
            <a:endParaRPr lang="en-US" altLang="ja-JP"/>
          </a:p>
        </p:txBody>
      </p:sp>
      <p:pic>
        <p:nvPicPr>
          <p:cNvPr id="5" name="図 4"/>
          <p:cNvPicPr>
            <a:picLocks noChangeAspect="1"/>
          </p:cNvPicPr>
          <p:nvPr/>
        </p:nvPicPr>
        <p:blipFill>
          <a:blip r:embed="rId3" cstate="print"/>
          <a:stretch>
            <a:fillRect/>
          </a:stretch>
        </p:blipFill>
        <p:spPr>
          <a:xfrm>
            <a:off x="527059" y="1544207"/>
            <a:ext cx="4000500" cy="4000500"/>
          </a:xfrm>
          <a:prstGeom prst="rect">
            <a:avLst/>
          </a:prstGeom>
        </p:spPr>
      </p:pic>
      <p:pic>
        <p:nvPicPr>
          <p:cNvPr id="6" name="図 5"/>
          <p:cNvPicPr>
            <a:picLocks noChangeAspect="1"/>
          </p:cNvPicPr>
          <p:nvPr/>
        </p:nvPicPr>
        <p:blipFill>
          <a:blip r:embed="rId4" cstate="print"/>
          <a:stretch>
            <a:fillRect/>
          </a:stretch>
        </p:blipFill>
        <p:spPr>
          <a:xfrm>
            <a:off x="4527559" y="1544207"/>
            <a:ext cx="4000500" cy="4000500"/>
          </a:xfrm>
          <a:prstGeom prst="rect">
            <a:avLst/>
          </a:prstGeom>
        </p:spPr>
      </p:pic>
      <p:cxnSp>
        <p:nvCxnSpPr>
          <p:cNvPr id="8" name="直線矢印コネクタ 7"/>
          <p:cNvCxnSpPr/>
          <p:nvPr/>
        </p:nvCxnSpPr>
        <p:spPr>
          <a:xfrm rot="10800000" flipV="1">
            <a:off x="7114608" y="2565402"/>
            <a:ext cx="1114993" cy="862039"/>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rot="10800000">
            <a:off x="7114610" y="5058070"/>
            <a:ext cx="594290" cy="136231"/>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0" name="図 9" descr="スクリーンショット 2013-03-22 5.17.33.png"/>
          <p:cNvPicPr>
            <a:picLocks noChangeAspect="1"/>
          </p:cNvPicPr>
          <p:nvPr/>
        </p:nvPicPr>
        <p:blipFill>
          <a:blip r:embed="rId5" cstate="print"/>
          <a:srcRect t="7214"/>
          <a:stretch>
            <a:fillRect/>
          </a:stretch>
        </p:blipFill>
        <p:spPr>
          <a:xfrm>
            <a:off x="558809" y="5601713"/>
            <a:ext cx="7937492" cy="1163421"/>
          </a:xfrm>
          <a:prstGeom prst="rect">
            <a:avLst/>
          </a:prstGeom>
        </p:spPr>
      </p:pic>
      <p:sp>
        <p:nvSpPr>
          <p:cNvPr id="12" name="テキスト ボックス 11"/>
          <p:cNvSpPr txBox="1"/>
          <p:nvPr/>
        </p:nvSpPr>
        <p:spPr>
          <a:xfrm>
            <a:off x="668371" y="1660873"/>
            <a:ext cx="1210588" cy="382156"/>
          </a:xfrm>
          <a:prstGeom prst="rect">
            <a:avLst/>
          </a:prstGeom>
          <a:noFill/>
        </p:spPr>
        <p:txBody>
          <a:bodyPr wrap="none" rtlCol="0">
            <a:spAutoFit/>
          </a:bodyPr>
          <a:lstStyle/>
          <a:p>
            <a:r>
              <a:rPr kumimoji="1" lang="ja-JP" altLang="en-US" sz="2000" dirty="0" smtClean="0">
                <a:solidFill>
                  <a:schemeClr val="bg1">
                    <a:lumMod val="50000"/>
                  </a:schemeClr>
                </a:solidFill>
                <a:latin typeface="ヒラギノ角ゴ ProN W6"/>
                <a:ea typeface="ヒラギノ角ゴ ProN W6"/>
                <a:cs typeface="ヒラギノ角ゴ ProN W6"/>
              </a:rPr>
              <a:t>月の表側</a:t>
            </a:r>
            <a:endParaRPr kumimoji="1" lang="ja-JP" altLang="en-US" sz="2000" dirty="0">
              <a:solidFill>
                <a:schemeClr val="bg1">
                  <a:lumMod val="50000"/>
                </a:schemeClr>
              </a:solidFill>
              <a:latin typeface="ヒラギノ角ゴ ProN W6"/>
              <a:ea typeface="ヒラギノ角ゴ ProN W6"/>
              <a:cs typeface="ヒラギノ角ゴ ProN W6"/>
            </a:endParaRPr>
          </a:p>
        </p:txBody>
      </p:sp>
      <p:sp>
        <p:nvSpPr>
          <p:cNvPr id="13" name="テキスト ボックス 12"/>
          <p:cNvSpPr txBox="1"/>
          <p:nvPr/>
        </p:nvSpPr>
        <p:spPr>
          <a:xfrm>
            <a:off x="7232643" y="1658427"/>
            <a:ext cx="1210588" cy="382156"/>
          </a:xfrm>
          <a:prstGeom prst="rect">
            <a:avLst/>
          </a:prstGeom>
          <a:noFill/>
        </p:spPr>
        <p:txBody>
          <a:bodyPr wrap="none" rtlCol="0">
            <a:spAutoFit/>
          </a:bodyPr>
          <a:lstStyle/>
          <a:p>
            <a:r>
              <a:rPr kumimoji="1" lang="ja-JP" altLang="en-US" sz="2000" dirty="0" smtClean="0">
                <a:solidFill>
                  <a:schemeClr val="bg1">
                    <a:lumMod val="50000"/>
                  </a:schemeClr>
                </a:solidFill>
                <a:latin typeface="ヒラギノ角ゴ ProN W6"/>
                <a:ea typeface="ヒラギノ角ゴ ProN W6"/>
                <a:cs typeface="ヒラギノ角ゴ ProN W6"/>
              </a:rPr>
              <a:t>月の裏側</a:t>
            </a:r>
            <a:endParaRPr kumimoji="1" lang="ja-JP" altLang="en-US" sz="2000" dirty="0">
              <a:solidFill>
                <a:schemeClr val="bg1">
                  <a:lumMod val="50000"/>
                </a:schemeClr>
              </a:solidFill>
              <a:latin typeface="ヒラギノ角ゴ ProN W6"/>
              <a:ea typeface="ヒラギノ角ゴ ProN W6"/>
              <a:cs typeface="ヒラギノ角ゴ ProN W6"/>
            </a:endParaRPr>
          </a:p>
        </p:txBody>
      </p:sp>
      <p:sp>
        <p:nvSpPr>
          <p:cNvPr id="17" name="テキスト ボックス 16"/>
          <p:cNvSpPr txBox="1"/>
          <p:nvPr/>
        </p:nvSpPr>
        <p:spPr>
          <a:xfrm>
            <a:off x="3163847" y="1104900"/>
            <a:ext cx="2492990" cy="382156"/>
          </a:xfrm>
          <a:prstGeom prst="rect">
            <a:avLst/>
          </a:prstGeom>
          <a:noFill/>
        </p:spPr>
        <p:txBody>
          <a:bodyPr wrap="none" rtlCol="0">
            <a:spAutoFit/>
          </a:bodyPr>
          <a:lstStyle/>
          <a:p>
            <a:r>
              <a:rPr kumimoji="1" lang="ja-JP" altLang="en-US" sz="2000" dirty="0" smtClean="0">
                <a:latin typeface="ヒラギノ角ゴ ProN W6"/>
                <a:ea typeface="ヒラギノ角ゴ ProN W6"/>
                <a:cs typeface="ヒラギノ角ゴ ProN W6"/>
              </a:rPr>
              <a:t>月の全球標高マップ</a:t>
            </a:r>
            <a:endParaRPr kumimoji="1" lang="ja-JP" altLang="en-US" sz="2000" dirty="0">
              <a:latin typeface="ヒラギノ角ゴ ProN W6"/>
              <a:ea typeface="ヒラギノ角ゴ ProN W6"/>
              <a:cs typeface="ヒラギノ角ゴ ProN W6"/>
            </a:endParaRPr>
          </a:p>
        </p:txBody>
      </p:sp>
      <p:sp>
        <p:nvSpPr>
          <p:cNvPr id="19" name="テキスト ボックス 18"/>
          <p:cNvSpPr txBox="1"/>
          <p:nvPr/>
        </p:nvSpPr>
        <p:spPr>
          <a:xfrm>
            <a:off x="7396007" y="2191827"/>
            <a:ext cx="1569660" cy="353174"/>
          </a:xfrm>
          <a:prstGeom prst="rect">
            <a:avLst/>
          </a:prstGeom>
          <a:noFill/>
        </p:spPr>
        <p:txBody>
          <a:bodyPr wrap="none" rtlCol="0">
            <a:spAutoFit/>
          </a:bodyPr>
          <a:lstStyle/>
          <a:p>
            <a:r>
              <a:rPr kumimoji="1" lang="ja-JP" altLang="en-US" sz="1800" dirty="0" smtClean="0">
                <a:solidFill>
                  <a:srgbClr val="FF0000"/>
                </a:solidFill>
                <a:latin typeface="ヒラギノ角ゴ ProN W6"/>
                <a:ea typeface="ヒラギノ角ゴ ProN W6"/>
                <a:cs typeface="ヒラギノ角ゴ ProN W6"/>
              </a:rPr>
              <a:t>一番高い場所</a:t>
            </a:r>
            <a:endParaRPr kumimoji="1" lang="ja-JP" altLang="en-US" sz="1800" dirty="0">
              <a:solidFill>
                <a:srgbClr val="FF0000"/>
              </a:solidFill>
              <a:latin typeface="ヒラギノ角ゴ ProN W6"/>
              <a:ea typeface="ヒラギノ角ゴ ProN W6"/>
              <a:cs typeface="ヒラギノ角ゴ ProN W6"/>
            </a:endParaRPr>
          </a:p>
        </p:txBody>
      </p:sp>
      <p:sp>
        <p:nvSpPr>
          <p:cNvPr id="20" name="テキスト ボックス 19"/>
          <p:cNvSpPr txBox="1"/>
          <p:nvPr/>
        </p:nvSpPr>
        <p:spPr>
          <a:xfrm>
            <a:off x="7275365" y="5189027"/>
            <a:ext cx="1569660" cy="353174"/>
          </a:xfrm>
          <a:prstGeom prst="rect">
            <a:avLst/>
          </a:prstGeom>
          <a:noFill/>
        </p:spPr>
        <p:txBody>
          <a:bodyPr wrap="none" rtlCol="0">
            <a:spAutoFit/>
          </a:bodyPr>
          <a:lstStyle/>
          <a:p>
            <a:r>
              <a:rPr kumimoji="1" lang="ja-JP" altLang="en-US" sz="1800" dirty="0" smtClean="0">
                <a:solidFill>
                  <a:srgbClr val="FF0000"/>
                </a:solidFill>
                <a:latin typeface="ヒラギノ角ゴ ProN W6"/>
                <a:ea typeface="ヒラギノ角ゴ ProN W6"/>
                <a:cs typeface="ヒラギノ角ゴ ProN W6"/>
              </a:rPr>
              <a:t>一番低い場所</a:t>
            </a:r>
            <a:endParaRPr kumimoji="1" lang="ja-JP" altLang="en-US" sz="1800" dirty="0">
              <a:solidFill>
                <a:srgbClr val="FF0000"/>
              </a:solidFill>
              <a:latin typeface="ヒラギノ角ゴ ProN W6"/>
              <a:ea typeface="ヒラギノ角ゴ ProN W6"/>
              <a:cs typeface="ヒラギノ角ゴ ProN W6"/>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603171200-0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242" y="1181957"/>
            <a:ext cx="2251142" cy="2293351"/>
          </a:xfrm>
          <a:prstGeom prst="rect">
            <a:avLst/>
          </a:prstGeom>
        </p:spPr>
      </p:pic>
      <p:sp>
        <p:nvSpPr>
          <p:cNvPr id="4" name="スライド番号プレースホルダ 3"/>
          <p:cNvSpPr>
            <a:spLocks noGrp="1"/>
          </p:cNvSpPr>
          <p:nvPr>
            <p:ph type="sldNum" sz="quarter" idx="12"/>
          </p:nvPr>
        </p:nvSpPr>
        <p:spPr/>
        <p:txBody>
          <a:bodyPr/>
          <a:lstStyle/>
          <a:p>
            <a:pPr>
              <a:defRPr/>
            </a:pPr>
            <a:fld id="{6A0A45E5-225E-684E-AF1A-A71AE35280AB}" type="slidenum">
              <a:rPr lang="en-US" altLang="ja-JP" smtClean="0"/>
              <a:pPr>
                <a:defRPr/>
              </a:pPr>
              <a:t>37</a:t>
            </a:fld>
            <a:endParaRPr lang="en-US" altLang="ja-JP"/>
          </a:p>
        </p:txBody>
      </p:sp>
      <p:sp>
        <p:nvSpPr>
          <p:cNvPr id="7" name="テキスト ボックス 6"/>
          <p:cNvSpPr txBox="1"/>
          <p:nvPr/>
        </p:nvSpPr>
        <p:spPr>
          <a:xfrm>
            <a:off x="185367" y="1346648"/>
            <a:ext cx="2976476" cy="382156"/>
          </a:xfrm>
          <a:prstGeom prst="rect">
            <a:avLst/>
          </a:prstGeom>
          <a:noFill/>
        </p:spPr>
        <p:txBody>
          <a:bodyPr wrap="none" rtlCol="0">
            <a:spAutoFit/>
          </a:bodyPr>
          <a:lstStyle/>
          <a:p>
            <a:r>
              <a:rPr lang="ja-JP" altLang="en-US" sz="2000" dirty="0" smtClean="0">
                <a:solidFill>
                  <a:srgbClr val="FF0000"/>
                </a:solidFill>
                <a:latin typeface="ヒラギノ角ゴ ProN W6"/>
                <a:ea typeface="ヒラギノ角ゴ ProN W6"/>
                <a:cs typeface="ヒラギノ角ゴ ProN W6"/>
              </a:rPr>
              <a:t>地球：半径約</a:t>
            </a:r>
            <a:r>
              <a:rPr lang="en-US" altLang="ja-JP" sz="2000" dirty="0" smtClean="0">
                <a:solidFill>
                  <a:srgbClr val="FF0000"/>
                </a:solidFill>
                <a:latin typeface="ヒラギノ角ゴ ProN W6"/>
                <a:ea typeface="ヒラギノ角ゴ ProN W6"/>
                <a:cs typeface="ヒラギノ角ゴ ProN W6"/>
              </a:rPr>
              <a:t>6738km</a:t>
            </a:r>
            <a:endParaRPr kumimoji="1" lang="ja-JP" altLang="en-US" sz="2000" dirty="0">
              <a:solidFill>
                <a:srgbClr val="FF0000"/>
              </a:solidFill>
              <a:latin typeface="ヒラギノ角ゴ ProN W6"/>
              <a:ea typeface="ヒラギノ角ゴ ProN W6"/>
              <a:cs typeface="ヒラギノ角ゴ ProN W6"/>
            </a:endParaRPr>
          </a:p>
        </p:txBody>
      </p:sp>
      <p:sp>
        <p:nvSpPr>
          <p:cNvPr id="8" name="テキスト ボックス 7"/>
          <p:cNvSpPr txBox="1"/>
          <p:nvPr/>
        </p:nvSpPr>
        <p:spPr>
          <a:xfrm>
            <a:off x="5789754" y="1364726"/>
            <a:ext cx="2719995" cy="382156"/>
          </a:xfrm>
          <a:prstGeom prst="rect">
            <a:avLst/>
          </a:prstGeom>
          <a:noFill/>
        </p:spPr>
        <p:txBody>
          <a:bodyPr wrap="none" rtlCol="0">
            <a:spAutoFit/>
          </a:bodyPr>
          <a:lstStyle/>
          <a:p>
            <a:r>
              <a:rPr lang="ja-JP" altLang="en-US" sz="2000" dirty="0" smtClean="0">
                <a:solidFill>
                  <a:srgbClr val="FF0000"/>
                </a:solidFill>
                <a:effectLst/>
                <a:latin typeface="ヒラギノ角ゴ ProN W6"/>
                <a:ea typeface="ヒラギノ角ゴ ProN W6"/>
                <a:cs typeface="ヒラギノ角ゴ ProN W6"/>
              </a:rPr>
              <a:t>月：半径約</a:t>
            </a:r>
            <a:r>
              <a:rPr lang="en-US" altLang="ja-JP" sz="2000" dirty="0" smtClean="0">
                <a:solidFill>
                  <a:srgbClr val="FF0000"/>
                </a:solidFill>
                <a:effectLst/>
                <a:latin typeface="ヒラギノ角ゴ ProN W6"/>
                <a:ea typeface="ヒラギノ角ゴ ProN W6"/>
                <a:cs typeface="ヒラギノ角ゴ ProN W6"/>
              </a:rPr>
              <a:t>1737km</a:t>
            </a:r>
            <a:endParaRPr kumimoji="1" lang="ja-JP" altLang="en-US" sz="2000" dirty="0">
              <a:solidFill>
                <a:srgbClr val="FF0000"/>
              </a:solidFill>
              <a:effectLst/>
              <a:latin typeface="ヒラギノ角ゴ ProN W6"/>
              <a:ea typeface="ヒラギノ角ゴ ProN W6"/>
              <a:cs typeface="ヒラギノ角ゴ ProN W6"/>
            </a:endParaRPr>
          </a:p>
        </p:txBody>
      </p:sp>
      <p:sp>
        <p:nvSpPr>
          <p:cNvPr id="9" name="フリーフォーム 8"/>
          <p:cNvSpPr/>
          <p:nvPr/>
        </p:nvSpPr>
        <p:spPr>
          <a:xfrm>
            <a:off x="230900" y="4343520"/>
            <a:ext cx="4358237" cy="2366569"/>
          </a:xfrm>
          <a:custGeom>
            <a:avLst/>
            <a:gdLst>
              <a:gd name="connsiteX0" fmla="*/ 0 w 4358237"/>
              <a:gd name="connsiteY0" fmla="*/ 1111133 h 2366569"/>
              <a:gd name="connsiteX1" fmla="*/ 707131 w 4358237"/>
              <a:gd name="connsiteY1" fmla="*/ 1111133 h 2366569"/>
              <a:gd name="connsiteX2" fmla="*/ 779287 w 4358237"/>
              <a:gd name="connsiteY2" fmla="*/ 966830 h 2366569"/>
              <a:gd name="connsiteX3" fmla="*/ 1327675 w 4358237"/>
              <a:gd name="connsiteY3" fmla="*/ 966830 h 2366569"/>
              <a:gd name="connsiteX4" fmla="*/ 1544144 w 4358237"/>
              <a:gd name="connsiteY4" fmla="*/ 0 h 2366569"/>
              <a:gd name="connsiteX5" fmla="*/ 1760612 w 4358237"/>
              <a:gd name="connsiteY5" fmla="*/ 995691 h 2366569"/>
              <a:gd name="connsiteX6" fmla="*/ 2193550 w 4358237"/>
              <a:gd name="connsiteY6" fmla="*/ 981261 h 2366569"/>
              <a:gd name="connsiteX7" fmla="*/ 2251275 w 4358237"/>
              <a:gd name="connsiteY7" fmla="*/ 1111133 h 2366569"/>
              <a:gd name="connsiteX8" fmla="*/ 2626487 w 4358237"/>
              <a:gd name="connsiteY8" fmla="*/ 1096703 h 2366569"/>
              <a:gd name="connsiteX9" fmla="*/ 2741937 w 4358237"/>
              <a:gd name="connsiteY9" fmla="*/ 1486321 h 2366569"/>
              <a:gd name="connsiteX10" fmla="*/ 3247031 w 4358237"/>
              <a:gd name="connsiteY10" fmla="*/ 1471891 h 2366569"/>
              <a:gd name="connsiteX11" fmla="*/ 3463500 w 4358237"/>
              <a:gd name="connsiteY11" fmla="*/ 2366569 h 2366569"/>
              <a:gd name="connsiteX12" fmla="*/ 3578950 w 4358237"/>
              <a:gd name="connsiteY12" fmla="*/ 1269867 h 2366569"/>
              <a:gd name="connsiteX13" fmla="*/ 3882006 w 4358237"/>
              <a:gd name="connsiteY13" fmla="*/ 1255436 h 2366569"/>
              <a:gd name="connsiteX14" fmla="*/ 3896437 w 4358237"/>
              <a:gd name="connsiteY14" fmla="*/ 1082273 h 2366569"/>
              <a:gd name="connsiteX15" fmla="*/ 4358237 w 4358237"/>
              <a:gd name="connsiteY15" fmla="*/ 1067842 h 236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8237" h="2366569">
                <a:moveTo>
                  <a:pt x="0" y="1111133"/>
                </a:moveTo>
                <a:lnTo>
                  <a:pt x="707131" y="1111133"/>
                </a:lnTo>
                <a:lnTo>
                  <a:pt x="779287" y="966830"/>
                </a:lnTo>
                <a:lnTo>
                  <a:pt x="1327675" y="966830"/>
                </a:lnTo>
                <a:lnTo>
                  <a:pt x="1544144" y="0"/>
                </a:lnTo>
                <a:lnTo>
                  <a:pt x="1760612" y="995691"/>
                </a:lnTo>
                <a:lnTo>
                  <a:pt x="2193550" y="981261"/>
                </a:lnTo>
                <a:lnTo>
                  <a:pt x="2251275" y="1111133"/>
                </a:lnTo>
                <a:lnTo>
                  <a:pt x="2626487" y="1096703"/>
                </a:lnTo>
                <a:lnTo>
                  <a:pt x="2741937" y="1486321"/>
                </a:lnTo>
                <a:lnTo>
                  <a:pt x="3247031" y="1471891"/>
                </a:lnTo>
                <a:lnTo>
                  <a:pt x="3463500" y="2366569"/>
                </a:lnTo>
                <a:lnTo>
                  <a:pt x="3578950" y="1269867"/>
                </a:lnTo>
                <a:lnTo>
                  <a:pt x="3882006" y="1255436"/>
                </a:lnTo>
                <a:lnTo>
                  <a:pt x="3896437" y="1082273"/>
                </a:lnTo>
                <a:lnTo>
                  <a:pt x="4358237" y="106784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10" name="直線コネクタ 9"/>
          <p:cNvCxnSpPr/>
          <p:nvPr/>
        </p:nvCxnSpPr>
        <p:spPr>
          <a:xfrm>
            <a:off x="79968" y="5295920"/>
            <a:ext cx="8766387"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1140069" y="4345108"/>
            <a:ext cx="3429177" cy="1588"/>
          </a:xfrm>
          <a:prstGeom prst="line">
            <a:avLst/>
          </a:prstGeom>
          <a:ln w="12700" cap="flat" cmpd="sng" algn="ctr">
            <a:solidFill>
              <a:srgbClr val="00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1140069" y="6710089"/>
            <a:ext cx="3449068" cy="1588"/>
          </a:xfrm>
          <a:prstGeom prst="line">
            <a:avLst/>
          </a:prstGeom>
          <a:ln w="12700" cap="flat" cmpd="sng" algn="ctr">
            <a:solidFill>
              <a:srgbClr val="00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243194" y="4162030"/>
            <a:ext cx="968885" cy="382156"/>
          </a:xfrm>
          <a:prstGeom prst="rect">
            <a:avLst/>
          </a:prstGeom>
          <a:noFill/>
        </p:spPr>
        <p:txBody>
          <a:bodyPr wrap="none" rtlCol="0">
            <a:spAutoFit/>
          </a:bodyPr>
          <a:lstStyle/>
          <a:p>
            <a:r>
              <a:rPr kumimoji="1" lang="en-US" altLang="ja-JP" sz="2000" dirty="0" smtClean="0"/>
              <a:t>8848m</a:t>
            </a:r>
            <a:endParaRPr kumimoji="1" lang="ja-JP" altLang="en-US" sz="2000" dirty="0"/>
          </a:p>
        </p:txBody>
      </p:sp>
      <p:sp>
        <p:nvSpPr>
          <p:cNvPr id="14" name="テキスト ボックス 13"/>
          <p:cNvSpPr txBox="1"/>
          <p:nvPr/>
        </p:nvSpPr>
        <p:spPr>
          <a:xfrm>
            <a:off x="122893" y="6488668"/>
            <a:ext cx="1092492" cy="382156"/>
          </a:xfrm>
          <a:prstGeom prst="rect">
            <a:avLst/>
          </a:prstGeom>
          <a:noFill/>
        </p:spPr>
        <p:txBody>
          <a:bodyPr wrap="none" rtlCol="0">
            <a:spAutoFit/>
          </a:bodyPr>
          <a:lstStyle/>
          <a:p>
            <a:r>
              <a:rPr lang="en-US" altLang="ja-JP" sz="2000" dirty="0" smtClean="0"/>
              <a:t>10911</a:t>
            </a:r>
            <a:r>
              <a:rPr kumimoji="1" lang="en-US" altLang="ja-JP" sz="2000" dirty="0" smtClean="0"/>
              <a:t>m</a:t>
            </a:r>
            <a:endParaRPr kumimoji="1" lang="ja-JP" altLang="en-US" sz="2000" dirty="0"/>
          </a:p>
        </p:txBody>
      </p:sp>
      <p:sp>
        <p:nvSpPr>
          <p:cNvPr id="15" name="テキスト ボックス 14"/>
          <p:cNvSpPr txBox="1"/>
          <p:nvPr/>
        </p:nvSpPr>
        <p:spPr>
          <a:xfrm>
            <a:off x="968342" y="3960755"/>
            <a:ext cx="1909253" cy="324191"/>
          </a:xfrm>
          <a:prstGeom prst="rect">
            <a:avLst/>
          </a:prstGeom>
          <a:noFill/>
        </p:spPr>
        <p:txBody>
          <a:bodyPr wrap="none" rtlCol="0">
            <a:spAutoFit/>
          </a:bodyPr>
          <a:lstStyle/>
          <a:p>
            <a:r>
              <a:rPr kumimoji="1" lang="ja-JP" altLang="en-US" sz="1600" dirty="0" smtClean="0">
                <a:solidFill>
                  <a:schemeClr val="accent2">
                    <a:lumMod val="60000"/>
                    <a:lumOff val="40000"/>
                  </a:schemeClr>
                </a:solidFill>
                <a:latin typeface="ヒラギノ角ゴ ProN W6"/>
                <a:ea typeface="ヒラギノ角ゴ ProN W6"/>
                <a:cs typeface="ヒラギノ角ゴ ProN W6"/>
              </a:rPr>
              <a:t>チョモランマ山頂</a:t>
            </a:r>
            <a:endParaRPr kumimoji="1" lang="ja-JP" altLang="en-US" sz="1600" dirty="0">
              <a:solidFill>
                <a:schemeClr val="accent2">
                  <a:lumMod val="60000"/>
                  <a:lumOff val="40000"/>
                </a:schemeClr>
              </a:solidFill>
              <a:latin typeface="ヒラギノ角ゴ ProN W6"/>
              <a:ea typeface="ヒラギノ角ゴ ProN W6"/>
              <a:cs typeface="ヒラギノ角ゴ ProN W6"/>
            </a:endParaRPr>
          </a:p>
        </p:txBody>
      </p:sp>
      <p:sp>
        <p:nvSpPr>
          <p:cNvPr id="16" name="テキスト ボックス 15"/>
          <p:cNvSpPr txBox="1"/>
          <p:nvPr/>
        </p:nvSpPr>
        <p:spPr>
          <a:xfrm>
            <a:off x="2216577" y="6100514"/>
            <a:ext cx="2101614" cy="655769"/>
          </a:xfrm>
          <a:prstGeom prst="rect">
            <a:avLst/>
          </a:prstGeom>
          <a:noFill/>
        </p:spPr>
        <p:txBody>
          <a:bodyPr wrap="none" rtlCol="0">
            <a:spAutoFit/>
          </a:bodyPr>
          <a:lstStyle/>
          <a:p>
            <a:pPr algn="ctr"/>
            <a:r>
              <a:rPr kumimoji="1" lang="ja-JP" altLang="en-US" sz="1600" dirty="0" smtClean="0">
                <a:solidFill>
                  <a:srgbClr val="FF9900"/>
                </a:solidFill>
                <a:latin typeface="ヒラギノ角ゴ ProN W6"/>
                <a:ea typeface="ヒラギノ角ゴ ProN W6"/>
                <a:cs typeface="ヒラギノ角ゴ ProN W6"/>
              </a:rPr>
              <a:t>チャレンジャー海淵</a:t>
            </a:r>
            <a:endParaRPr kumimoji="1" lang="en-US" altLang="ja-JP" sz="1600" dirty="0" smtClean="0">
              <a:solidFill>
                <a:srgbClr val="FF9900"/>
              </a:solidFill>
              <a:latin typeface="ヒラギノ角ゴ ProN W6"/>
              <a:ea typeface="ヒラギノ角ゴ ProN W6"/>
              <a:cs typeface="ヒラギノ角ゴ ProN W6"/>
            </a:endParaRPr>
          </a:p>
          <a:p>
            <a:pPr algn="ctr"/>
            <a:r>
              <a:rPr kumimoji="1" lang="ja-JP" altLang="en-US" sz="1600" dirty="0" smtClean="0">
                <a:solidFill>
                  <a:srgbClr val="FF9900"/>
                </a:solidFill>
                <a:latin typeface="ヒラギノ角ゴ ProN W6"/>
                <a:ea typeface="ヒラギノ角ゴ ProN W6"/>
                <a:cs typeface="ヒラギノ角ゴ ProN W6"/>
              </a:rPr>
              <a:t>（マリアナ海溝）</a:t>
            </a:r>
            <a:endParaRPr kumimoji="1" lang="ja-JP" altLang="en-US" sz="1600" dirty="0">
              <a:solidFill>
                <a:srgbClr val="FF9900"/>
              </a:solidFill>
              <a:latin typeface="ヒラギノ角ゴ ProN W6"/>
              <a:ea typeface="ヒラギノ角ゴ ProN W6"/>
              <a:cs typeface="ヒラギノ角ゴ ProN W6"/>
            </a:endParaRPr>
          </a:p>
        </p:txBody>
      </p:sp>
      <p:cxnSp>
        <p:nvCxnSpPr>
          <p:cNvPr id="17" name="直線矢印コネクタ 16"/>
          <p:cNvCxnSpPr/>
          <p:nvPr/>
        </p:nvCxnSpPr>
        <p:spPr>
          <a:xfrm rot="5400000">
            <a:off x="3754585" y="5528393"/>
            <a:ext cx="2363393"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フリーフォーム 17"/>
          <p:cNvSpPr/>
          <p:nvPr/>
        </p:nvSpPr>
        <p:spPr>
          <a:xfrm>
            <a:off x="5300287" y="4012511"/>
            <a:ext cx="2987268" cy="2476157"/>
          </a:xfrm>
          <a:custGeom>
            <a:avLst/>
            <a:gdLst>
              <a:gd name="connsiteX0" fmla="*/ 0 w 3939731"/>
              <a:gd name="connsiteY0" fmla="*/ 793666 h 2106824"/>
              <a:gd name="connsiteX1" fmla="*/ 317487 w 3939731"/>
              <a:gd name="connsiteY1" fmla="*/ 1226575 h 2106824"/>
              <a:gd name="connsiteX2" fmla="*/ 519525 w 3939731"/>
              <a:gd name="connsiteY2" fmla="*/ 764806 h 2106824"/>
              <a:gd name="connsiteX3" fmla="*/ 1024619 w 3939731"/>
              <a:gd name="connsiteY3" fmla="*/ 793666 h 2106824"/>
              <a:gd name="connsiteX4" fmla="*/ 1140069 w 3939731"/>
              <a:gd name="connsiteY4" fmla="*/ 1154424 h 2106824"/>
              <a:gd name="connsiteX5" fmla="*/ 1645162 w 3939731"/>
              <a:gd name="connsiteY5" fmla="*/ 1139994 h 2106824"/>
              <a:gd name="connsiteX6" fmla="*/ 1962650 w 3939731"/>
              <a:gd name="connsiteY6" fmla="*/ 346327 h 2106824"/>
              <a:gd name="connsiteX7" fmla="*/ 2179119 w 3939731"/>
              <a:gd name="connsiteY7" fmla="*/ 346327 h 2106824"/>
              <a:gd name="connsiteX8" fmla="*/ 2280137 w 3939731"/>
              <a:gd name="connsiteY8" fmla="*/ 0 h 2106824"/>
              <a:gd name="connsiteX9" fmla="*/ 2583194 w 3939731"/>
              <a:gd name="connsiteY9" fmla="*/ 1212145 h 2106824"/>
              <a:gd name="connsiteX10" fmla="*/ 2741937 w 3939731"/>
              <a:gd name="connsiteY10" fmla="*/ 1212145 h 2106824"/>
              <a:gd name="connsiteX11" fmla="*/ 2915112 w 3939731"/>
              <a:gd name="connsiteY11" fmla="*/ 1919230 h 2106824"/>
              <a:gd name="connsiteX12" fmla="*/ 3030562 w 3939731"/>
              <a:gd name="connsiteY12" fmla="*/ 1919230 h 2106824"/>
              <a:gd name="connsiteX13" fmla="*/ 3117150 w 3939731"/>
              <a:gd name="connsiteY13" fmla="*/ 2106824 h 2106824"/>
              <a:gd name="connsiteX14" fmla="*/ 3247031 w 3939731"/>
              <a:gd name="connsiteY14" fmla="*/ 1601763 h 2106824"/>
              <a:gd name="connsiteX15" fmla="*/ 3939731 w 3939731"/>
              <a:gd name="connsiteY15" fmla="*/ 1587333 h 210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39731" h="2106824">
                <a:moveTo>
                  <a:pt x="0" y="793666"/>
                </a:moveTo>
                <a:lnTo>
                  <a:pt x="317487" y="1226575"/>
                </a:lnTo>
                <a:lnTo>
                  <a:pt x="519525" y="764806"/>
                </a:lnTo>
                <a:lnTo>
                  <a:pt x="1024619" y="793666"/>
                </a:lnTo>
                <a:lnTo>
                  <a:pt x="1140069" y="1154424"/>
                </a:lnTo>
                <a:lnTo>
                  <a:pt x="1645162" y="1139994"/>
                </a:lnTo>
                <a:lnTo>
                  <a:pt x="1962650" y="346327"/>
                </a:lnTo>
                <a:lnTo>
                  <a:pt x="2179119" y="346327"/>
                </a:lnTo>
                <a:lnTo>
                  <a:pt x="2280137" y="0"/>
                </a:lnTo>
                <a:lnTo>
                  <a:pt x="2583194" y="1212145"/>
                </a:lnTo>
                <a:lnTo>
                  <a:pt x="2741937" y="1212145"/>
                </a:lnTo>
                <a:lnTo>
                  <a:pt x="2915112" y="1919230"/>
                </a:lnTo>
                <a:lnTo>
                  <a:pt x="3030562" y="1919230"/>
                </a:lnTo>
                <a:lnTo>
                  <a:pt x="3117150" y="2106824"/>
                </a:lnTo>
                <a:lnTo>
                  <a:pt x="3247031" y="1601763"/>
                </a:lnTo>
                <a:lnTo>
                  <a:pt x="3939731" y="158733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19" name="直線コネクタ 18"/>
          <p:cNvCxnSpPr/>
          <p:nvPr/>
        </p:nvCxnSpPr>
        <p:spPr>
          <a:xfrm>
            <a:off x="5428716" y="4013305"/>
            <a:ext cx="2858839" cy="1588"/>
          </a:xfrm>
          <a:prstGeom prst="line">
            <a:avLst/>
          </a:prstGeom>
          <a:ln w="12700" cap="flat" cmpd="sng" algn="ctr">
            <a:solidFill>
              <a:srgbClr val="00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8111221" y="3792698"/>
            <a:ext cx="1111527" cy="382156"/>
          </a:xfrm>
          <a:prstGeom prst="rect">
            <a:avLst/>
          </a:prstGeom>
          <a:noFill/>
        </p:spPr>
        <p:txBody>
          <a:bodyPr wrap="none" rtlCol="0">
            <a:spAutoFit/>
          </a:bodyPr>
          <a:lstStyle/>
          <a:p>
            <a:r>
              <a:rPr lang="en-US" altLang="ja-JP" sz="2000" dirty="0" smtClean="0"/>
              <a:t>10750</a:t>
            </a:r>
            <a:r>
              <a:rPr kumimoji="1" lang="en-US" altLang="ja-JP" sz="2000" dirty="0" smtClean="0"/>
              <a:t>m</a:t>
            </a:r>
            <a:endParaRPr kumimoji="1" lang="ja-JP" altLang="en-US" sz="2000" dirty="0"/>
          </a:p>
        </p:txBody>
      </p:sp>
      <p:cxnSp>
        <p:nvCxnSpPr>
          <p:cNvPr id="21" name="直線コネクタ 20"/>
          <p:cNvCxnSpPr/>
          <p:nvPr/>
        </p:nvCxnSpPr>
        <p:spPr>
          <a:xfrm>
            <a:off x="5428716" y="6488668"/>
            <a:ext cx="2858839" cy="1588"/>
          </a:xfrm>
          <a:prstGeom prst="line">
            <a:avLst/>
          </a:prstGeom>
          <a:ln w="12700" cap="flat" cmpd="sng" algn="ctr">
            <a:solidFill>
              <a:srgbClr val="00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8189276" y="6418302"/>
            <a:ext cx="968885" cy="382156"/>
          </a:xfrm>
          <a:prstGeom prst="rect">
            <a:avLst/>
          </a:prstGeom>
          <a:noFill/>
        </p:spPr>
        <p:txBody>
          <a:bodyPr wrap="none" rtlCol="0">
            <a:spAutoFit/>
          </a:bodyPr>
          <a:lstStyle/>
          <a:p>
            <a:r>
              <a:rPr lang="en-US" altLang="ja-JP" sz="2000" dirty="0" smtClean="0"/>
              <a:t>9060</a:t>
            </a:r>
            <a:r>
              <a:rPr kumimoji="1" lang="en-US" altLang="ja-JP" sz="2000" dirty="0" smtClean="0"/>
              <a:t>m</a:t>
            </a:r>
            <a:endParaRPr kumimoji="1" lang="ja-JP" altLang="en-US" sz="2000" dirty="0"/>
          </a:p>
        </p:txBody>
      </p:sp>
      <p:cxnSp>
        <p:nvCxnSpPr>
          <p:cNvPr id="23" name="直線矢印コネクタ 22"/>
          <p:cNvCxnSpPr/>
          <p:nvPr/>
        </p:nvCxnSpPr>
        <p:spPr>
          <a:xfrm rot="5400000">
            <a:off x="4351114" y="5251782"/>
            <a:ext cx="2473774"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6443350" y="3673001"/>
            <a:ext cx="1223412" cy="324191"/>
          </a:xfrm>
          <a:prstGeom prst="rect">
            <a:avLst/>
          </a:prstGeom>
          <a:noFill/>
        </p:spPr>
        <p:txBody>
          <a:bodyPr wrap="none" rtlCol="0">
            <a:spAutoFit/>
          </a:bodyPr>
          <a:lstStyle/>
          <a:p>
            <a:r>
              <a:rPr kumimoji="1" lang="ja-JP" altLang="en-US" sz="1600" dirty="0" smtClean="0">
                <a:solidFill>
                  <a:schemeClr val="accent2">
                    <a:lumMod val="60000"/>
                    <a:lumOff val="40000"/>
                  </a:schemeClr>
                </a:solidFill>
                <a:latin typeface="ヒラギノ角ゴ ProN W6"/>
                <a:ea typeface="ヒラギノ角ゴ ProN W6"/>
                <a:cs typeface="ヒラギノ角ゴ ProN W6"/>
              </a:rPr>
              <a:t>月の最高点</a:t>
            </a:r>
            <a:endParaRPr kumimoji="1" lang="ja-JP" altLang="en-US" sz="1600" dirty="0">
              <a:solidFill>
                <a:schemeClr val="accent2">
                  <a:lumMod val="60000"/>
                  <a:lumOff val="40000"/>
                </a:schemeClr>
              </a:solidFill>
              <a:latin typeface="ヒラギノ角ゴ ProN W6"/>
              <a:ea typeface="ヒラギノ角ゴ ProN W6"/>
              <a:cs typeface="ヒラギノ角ゴ ProN W6"/>
            </a:endParaRPr>
          </a:p>
        </p:txBody>
      </p:sp>
      <p:sp>
        <p:nvSpPr>
          <p:cNvPr id="25" name="テキスト ボックス 24"/>
          <p:cNvSpPr txBox="1"/>
          <p:nvPr/>
        </p:nvSpPr>
        <p:spPr>
          <a:xfrm>
            <a:off x="6942315" y="6488668"/>
            <a:ext cx="1223412" cy="324191"/>
          </a:xfrm>
          <a:prstGeom prst="rect">
            <a:avLst/>
          </a:prstGeom>
          <a:noFill/>
        </p:spPr>
        <p:txBody>
          <a:bodyPr wrap="none" rtlCol="0">
            <a:spAutoFit/>
          </a:bodyPr>
          <a:lstStyle/>
          <a:p>
            <a:r>
              <a:rPr kumimoji="1" lang="ja-JP" altLang="en-US" sz="1600" dirty="0" smtClean="0">
                <a:solidFill>
                  <a:srgbClr val="FF9900"/>
                </a:solidFill>
                <a:latin typeface="ヒラギノ角ゴ ProN W6"/>
                <a:ea typeface="ヒラギノ角ゴ ProN W6"/>
                <a:cs typeface="ヒラギノ角ゴ ProN W6"/>
              </a:rPr>
              <a:t>月の最低点</a:t>
            </a:r>
            <a:endParaRPr kumimoji="1" lang="ja-JP" altLang="en-US" sz="1600" dirty="0">
              <a:solidFill>
                <a:srgbClr val="FF9900"/>
              </a:solidFill>
              <a:latin typeface="ヒラギノ角ゴ ProN W6"/>
              <a:ea typeface="ヒラギノ角ゴ ProN W6"/>
              <a:cs typeface="ヒラギノ角ゴ ProN W6"/>
            </a:endParaRPr>
          </a:p>
        </p:txBody>
      </p:sp>
      <p:sp>
        <p:nvSpPr>
          <p:cNvPr id="26" name="角丸四角形 25"/>
          <p:cNvSpPr/>
          <p:nvPr/>
        </p:nvSpPr>
        <p:spPr>
          <a:xfrm>
            <a:off x="5713072" y="2299517"/>
            <a:ext cx="3355555" cy="495300"/>
          </a:xfrm>
          <a:prstGeom prst="roundRect">
            <a:avLst>
              <a:gd name="adj" fmla="val 48945"/>
            </a:avLst>
          </a:prstGeom>
          <a:gradFill>
            <a:gsLst>
              <a:gs pos="0">
                <a:schemeClr val="accent1">
                  <a:lumMod val="60000"/>
                  <a:lumOff val="40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600" dirty="0" smtClean="0">
                <a:solidFill>
                  <a:schemeClr val="tx1"/>
                </a:solidFill>
                <a:latin typeface="ヒラギノ角ゴ ProN W6"/>
                <a:ea typeface="ヒラギノ角ゴ ProN W6"/>
                <a:cs typeface="ヒラギノ角ゴ ProN W6"/>
              </a:rPr>
              <a:t>地球の半径は月の半径の</a:t>
            </a:r>
            <a:r>
              <a:rPr lang="ja-JP" altLang="en-US" sz="1600" dirty="0" smtClean="0">
                <a:solidFill>
                  <a:srgbClr val="FFFF00"/>
                </a:solidFill>
                <a:latin typeface="ヒラギノ角ゴ ProN W6"/>
                <a:ea typeface="ヒラギノ角ゴ ProN W6"/>
                <a:cs typeface="ヒラギノ角ゴ ProN W6"/>
              </a:rPr>
              <a:t>四倍弱</a:t>
            </a:r>
            <a:endParaRPr lang="en-US" altLang="ja-JP" sz="1600" dirty="0" smtClean="0">
              <a:solidFill>
                <a:srgbClr val="FFFF00"/>
              </a:solidFill>
              <a:latin typeface="ヒラギノ角ゴ ProN W6"/>
              <a:ea typeface="ヒラギノ角ゴ ProN W6"/>
              <a:cs typeface="ヒラギノ角ゴ ProN W6"/>
            </a:endParaRPr>
          </a:p>
        </p:txBody>
      </p:sp>
      <p:sp>
        <p:nvSpPr>
          <p:cNvPr id="27" name="角丸四角形 26"/>
          <p:cNvSpPr/>
          <p:nvPr/>
        </p:nvSpPr>
        <p:spPr>
          <a:xfrm>
            <a:off x="4152900" y="5537200"/>
            <a:ext cx="2972948" cy="626814"/>
          </a:xfrm>
          <a:prstGeom prst="roundRect">
            <a:avLst>
              <a:gd name="adj" fmla="val 48945"/>
            </a:avLst>
          </a:prstGeom>
          <a:gradFill>
            <a:gsLst>
              <a:gs pos="0">
                <a:schemeClr val="accent2">
                  <a:lumMod val="60000"/>
                  <a:lumOff val="40000"/>
                </a:schemeClr>
              </a:gs>
              <a:gs pos="100000">
                <a:schemeClr val="accent1">
                  <a:lumMod val="20000"/>
                  <a:lumOff val="80000"/>
                </a:schemeClr>
              </a:gs>
            </a:gsLst>
          </a:gradFill>
          <a:ln>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smtClean="0">
                <a:solidFill>
                  <a:schemeClr val="bg1">
                    <a:lumMod val="50000"/>
                  </a:schemeClr>
                </a:solidFill>
              </a:rPr>
              <a:t>高低差は地球も月も</a:t>
            </a:r>
            <a:endParaRPr lang="en-US" altLang="ja-JP" sz="1600" dirty="0" smtClean="0">
              <a:solidFill>
                <a:schemeClr val="bg1">
                  <a:lumMod val="50000"/>
                </a:schemeClr>
              </a:solidFill>
            </a:endParaRPr>
          </a:p>
          <a:p>
            <a:pPr algn="ctr"/>
            <a:r>
              <a:rPr lang="ja-JP" altLang="en-US" sz="1600" b="1" dirty="0" smtClean="0">
                <a:solidFill>
                  <a:srgbClr val="FF0000"/>
                </a:solidFill>
              </a:rPr>
              <a:t>ほぼ同じ</a:t>
            </a:r>
            <a:r>
              <a:rPr lang="ja-JP" altLang="en-US" sz="1600" dirty="0" smtClean="0">
                <a:solidFill>
                  <a:schemeClr val="tx1"/>
                </a:solidFill>
              </a:rPr>
              <a:t>、</a:t>
            </a:r>
            <a:r>
              <a:rPr lang="ja-JP" altLang="en-US" sz="1600" dirty="0" smtClean="0">
                <a:solidFill>
                  <a:srgbClr val="00004D"/>
                </a:solidFill>
              </a:rPr>
              <a:t>約</a:t>
            </a:r>
            <a:r>
              <a:rPr lang="en-US" altLang="ja-JP" sz="1600" dirty="0" smtClean="0">
                <a:solidFill>
                  <a:srgbClr val="00004D"/>
                </a:solidFill>
              </a:rPr>
              <a:t>20000m</a:t>
            </a:r>
            <a:r>
              <a:rPr lang="ja-JP" altLang="en-US" sz="1600" dirty="0" smtClean="0">
                <a:solidFill>
                  <a:srgbClr val="00004D"/>
                </a:solidFill>
              </a:rPr>
              <a:t>（</a:t>
            </a:r>
            <a:r>
              <a:rPr lang="en-US" altLang="ja-JP" sz="1600" dirty="0" smtClean="0">
                <a:solidFill>
                  <a:srgbClr val="00004D"/>
                </a:solidFill>
              </a:rPr>
              <a:t>20km</a:t>
            </a:r>
            <a:r>
              <a:rPr lang="ja-JP" altLang="en-US" sz="1600" dirty="0" smtClean="0">
                <a:solidFill>
                  <a:srgbClr val="00004D"/>
                </a:solidFill>
              </a:rPr>
              <a:t>）</a:t>
            </a:r>
            <a:endParaRPr lang="ja-JP" altLang="en-US" sz="1600" dirty="0">
              <a:solidFill>
                <a:srgbClr val="00004D"/>
              </a:solidFill>
            </a:endParaRPr>
          </a:p>
        </p:txBody>
      </p:sp>
      <p:sp>
        <p:nvSpPr>
          <p:cNvPr id="31" name="タイトル 1"/>
          <p:cNvSpPr>
            <a:spLocks noGrp="1"/>
          </p:cNvSpPr>
          <p:nvPr>
            <p:ph type="title"/>
          </p:nvPr>
        </p:nvSpPr>
        <p:spPr>
          <a:xfrm>
            <a:off x="469900" y="152400"/>
            <a:ext cx="7835900" cy="685800"/>
          </a:xfrm>
          <a:ln>
            <a:noFill/>
          </a:ln>
        </p:spPr>
        <p:txBody>
          <a:bodyPr/>
          <a:lstStyle/>
          <a:p>
            <a:pPr algn="ctr"/>
            <a:r>
              <a:rPr lang="ja-JP" altLang="en-US" sz="3200" dirty="0" smtClean="0">
                <a:solidFill>
                  <a:srgbClr val="FFFF00"/>
                </a:solidFill>
              </a:rPr>
              <a:t>月と地球の地形（１）</a:t>
            </a:r>
          </a:p>
        </p:txBody>
      </p:sp>
      <p:sp>
        <p:nvSpPr>
          <p:cNvPr id="37" name="テキスト ボックス 36"/>
          <p:cNvSpPr txBox="1"/>
          <p:nvPr/>
        </p:nvSpPr>
        <p:spPr>
          <a:xfrm>
            <a:off x="129569" y="1023187"/>
            <a:ext cx="2677336" cy="264047"/>
          </a:xfrm>
          <a:prstGeom prst="rect">
            <a:avLst/>
          </a:prstGeom>
          <a:noFill/>
        </p:spPr>
        <p:txBody>
          <a:bodyPr wrap="none" rtlCol="0">
            <a:spAutoFit/>
          </a:bodyPr>
          <a:lstStyle/>
          <a:p>
            <a:r>
              <a:rPr kumimoji="1" lang="ja-JP" altLang="en-US" b="1" dirty="0" smtClean="0">
                <a:solidFill>
                  <a:schemeClr val="tx1"/>
                </a:solidFill>
                <a:latin typeface="+mn-ea"/>
                <a:ea typeface="+mn-ea"/>
              </a:rPr>
              <a:t>地球画像の出典：気象庁ホームページ</a:t>
            </a:r>
            <a:endParaRPr kumimoji="1" lang="ja-JP" altLang="en-US" b="1" dirty="0">
              <a:solidFill>
                <a:schemeClr val="tx1"/>
              </a:solidFill>
              <a:latin typeface="+mn-ea"/>
              <a:ea typeface="+mn-ea"/>
            </a:endParaRPr>
          </a:p>
        </p:txBody>
      </p:sp>
      <p:pic>
        <p:nvPicPr>
          <p:cNvPr id="38" name="図 37" descr="ref_Nearside_b2.png"/>
          <p:cNvPicPr>
            <a:picLocks noChangeAspect="1"/>
          </p:cNvPicPr>
          <p:nvPr/>
        </p:nvPicPr>
        <p:blipFill rotWithShape="1">
          <a:blip r:embed="rId4" cstate="print">
            <a:extLst>
              <a:ext uri="{28A0092B-C50C-407E-A947-70E740481C1C}">
                <a14:useLocalDpi xmlns:a14="http://schemas.microsoft.com/office/drawing/2010/main" val="0"/>
              </a:ext>
            </a:extLst>
          </a:blip>
          <a:srcRect l="7524" t="15887" r="40390" b="11501"/>
          <a:stretch/>
        </p:blipFill>
        <p:spPr>
          <a:xfrm>
            <a:off x="4748525" y="1810670"/>
            <a:ext cx="548076" cy="540000"/>
          </a:xfrm>
          <a:prstGeom prst="rect">
            <a:avLst/>
          </a:prstGeom>
        </p:spPr>
      </p:pic>
      <p:pic>
        <p:nvPicPr>
          <p:cNvPr id="39" name="図 38" descr="ref_Nearside_b2.png"/>
          <p:cNvPicPr>
            <a:picLocks noChangeAspect="1"/>
          </p:cNvPicPr>
          <p:nvPr/>
        </p:nvPicPr>
        <p:blipFill rotWithShape="1">
          <a:blip r:embed="rId4" cstate="print">
            <a:extLst>
              <a:ext uri="{28A0092B-C50C-407E-A947-70E740481C1C}">
                <a14:useLocalDpi xmlns:a14="http://schemas.microsoft.com/office/drawing/2010/main" val="0"/>
              </a:ext>
            </a:extLst>
          </a:blip>
          <a:srcRect l="7524" t="15887" r="40390" b="11501"/>
          <a:stretch/>
        </p:blipFill>
        <p:spPr>
          <a:xfrm>
            <a:off x="4748525" y="1305446"/>
            <a:ext cx="548076" cy="540000"/>
          </a:xfrm>
          <a:prstGeom prst="rect">
            <a:avLst/>
          </a:prstGeom>
        </p:spPr>
      </p:pic>
      <p:pic>
        <p:nvPicPr>
          <p:cNvPr id="40" name="図 39" descr="ref_Nearside_b2.png"/>
          <p:cNvPicPr>
            <a:picLocks noChangeAspect="1"/>
          </p:cNvPicPr>
          <p:nvPr/>
        </p:nvPicPr>
        <p:blipFill rotWithShape="1">
          <a:blip r:embed="rId4" cstate="print">
            <a:extLst>
              <a:ext uri="{28A0092B-C50C-407E-A947-70E740481C1C}">
                <a14:useLocalDpi xmlns:a14="http://schemas.microsoft.com/office/drawing/2010/main" val="0"/>
              </a:ext>
            </a:extLst>
          </a:blip>
          <a:srcRect l="7524" t="15887" r="40390" b="11501"/>
          <a:stretch/>
        </p:blipFill>
        <p:spPr>
          <a:xfrm>
            <a:off x="4748525" y="2322264"/>
            <a:ext cx="548076" cy="540000"/>
          </a:xfrm>
          <a:prstGeom prst="rect">
            <a:avLst/>
          </a:prstGeom>
        </p:spPr>
      </p:pic>
      <p:pic>
        <p:nvPicPr>
          <p:cNvPr id="41" name="図 40" descr="ref_Nearside_b2.png"/>
          <p:cNvPicPr>
            <a:picLocks noChangeAspect="1"/>
          </p:cNvPicPr>
          <p:nvPr/>
        </p:nvPicPr>
        <p:blipFill rotWithShape="1">
          <a:blip r:embed="rId4" cstate="print">
            <a:extLst>
              <a:ext uri="{28A0092B-C50C-407E-A947-70E740481C1C}">
                <a14:useLocalDpi xmlns:a14="http://schemas.microsoft.com/office/drawing/2010/main" val="0"/>
              </a:ext>
            </a:extLst>
          </a:blip>
          <a:srcRect l="7524" t="15887" r="40390" b="11501"/>
          <a:stretch/>
        </p:blipFill>
        <p:spPr>
          <a:xfrm>
            <a:off x="4748525" y="2833856"/>
            <a:ext cx="548076" cy="540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6A0A45E5-225E-684E-AF1A-A71AE35280AB}" type="slidenum">
              <a:rPr lang="en-US" altLang="ja-JP" smtClean="0"/>
              <a:pPr>
                <a:defRPr/>
              </a:pPr>
              <a:t>38</a:t>
            </a:fld>
            <a:endParaRPr lang="en-US" altLang="ja-JP"/>
          </a:p>
        </p:txBody>
      </p:sp>
      <p:sp>
        <p:nvSpPr>
          <p:cNvPr id="12" name="テキスト ボックス 11"/>
          <p:cNvSpPr txBox="1"/>
          <p:nvPr/>
        </p:nvSpPr>
        <p:spPr>
          <a:xfrm>
            <a:off x="668371" y="1660873"/>
            <a:ext cx="1210588" cy="382156"/>
          </a:xfrm>
          <a:prstGeom prst="rect">
            <a:avLst/>
          </a:prstGeom>
          <a:noFill/>
        </p:spPr>
        <p:txBody>
          <a:bodyPr wrap="none" rtlCol="0">
            <a:spAutoFit/>
          </a:bodyPr>
          <a:lstStyle/>
          <a:p>
            <a:r>
              <a:rPr kumimoji="1" lang="ja-JP" altLang="en-US" sz="2000" dirty="0" smtClean="0">
                <a:solidFill>
                  <a:schemeClr val="bg1">
                    <a:lumMod val="50000"/>
                  </a:schemeClr>
                </a:solidFill>
                <a:latin typeface="ヒラギノ角ゴ ProN W6"/>
                <a:ea typeface="ヒラギノ角ゴ ProN W6"/>
                <a:cs typeface="ヒラギノ角ゴ ProN W6"/>
              </a:rPr>
              <a:t>月の表側</a:t>
            </a:r>
            <a:endParaRPr kumimoji="1" lang="ja-JP" altLang="en-US" sz="2000" dirty="0">
              <a:solidFill>
                <a:schemeClr val="bg1">
                  <a:lumMod val="50000"/>
                </a:schemeClr>
              </a:solidFill>
              <a:latin typeface="ヒラギノ角ゴ ProN W6"/>
              <a:ea typeface="ヒラギノ角ゴ ProN W6"/>
              <a:cs typeface="ヒラギノ角ゴ ProN W6"/>
            </a:endParaRPr>
          </a:p>
        </p:txBody>
      </p:sp>
      <p:sp>
        <p:nvSpPr>
          <p:cNvPr id="13" name="テキスト ボックス 12"/>
          <p:cNvSpPr txBox="1"/>
          <p:nvPr/>
        </p:nvSpPr>
        <p:spPr>
          <a:xfrm>
            <a:off x="7232643" y="1658427"/>
            <a:ext cx="1210588" cy="382156"/>
          </a:xfrm>
          <a:prstGeom prst="rect">
            <a:avLst/>
          </a:prstGeom>
          <a:noFill/>
        </p:spPr>
        <p:txBody>
          <a:bodyPr wrap="none" rtlCol="0">
            <a:spAutoFit/>
          </a:bodyPr>
          <a:lstStyle/>
          <a:p>
            <a:r>
              <a:rPr kumimoji="1" lang="ja-JP" altLang="en-US" sz="2000" dirty="0" smtClean="0">
                <a:solidFill>
                  <a:schemeClr val="bg1">
                    <a:lumMod val="50000"/>
                  </a:schemeClr>
                </a:solidFill>
                <a:latin typeface="ヒラギノ角ゴ ProN W6"/>
                <a:ea typeface="ヒラギノ角ゴ ProN W6"/>
                <a:cs typeface="ヒラギノ角ゴ ProN W6"/>
              </a:rPr>
              <a:t>月の裏側</a:t>
            </a:r>
            <a:endParaRPr kumimoji="1" lang="ja-JP" altLang="en-US" sz="2000" dirty="0">
              <a:solidFill>
                <a:schemeClr val="bg1">
                  <a:lumMod val="50000"/>
                </a:schemeClr>
              </a:solidFill>
              <a:latin typeface="ヒラギノ角ゴ ProN W6"/>
              <a:ea typeface="ヒラギノ角ゴ ProN W6"/>
              <a:cs typeface="ヒラギノ角ゴ ProN W6"/>
            </a:endParaRPr>
          </a:p>
        </p:txBody>
      </p:sp>
      <p:pic>
        <p:nvPicPr>
          <p:cNvPr id="2" name="図 1" descr="kantotm_tycho_subset.jpg"/>
          <p:cNvPicPr>
            <a:picLocks noChangeAspect="1"/>
          </p:cNvPicPr>
          <p:nvPr/>
        </p:nvPicPr>
        <p:blipFill rotWithShape="1">
          <a:blip r:embed="rId3" cstate="print">
            <a:extLst>
              <a:ext uri="{28A0092B-C50C-407E-A947-70E740481C1C}">
                <a14:useLocalDpi xmlns:a14="http://schemas.microsoft.com/office/drawing/2010/main" val="0"/>
              </a:ext>
            </a:extLst>
          </a:blip>
          <a:srcRect t="16070"/>
          <a:stretch/>
        </p:blipFill>
        <p:spPr>
          <a:xfrm>
            <a:off x="1143000" y="1102072"/>
            <a:ext cx="6858000" cy="5755928"/>
          </a:xfrm>
          <a:prstGeom prst="rect">
            <a:avLst/>
          </a:prstGeom>
        </p:spPr>
      </p:pic>
      <p:sp>
        <p:nvSpPr>
          <p:cNvPr id="14" name="タイトル 1"/>
          <p:cNvSpPr>
            <a:spLocks noGrp="1"/>
          </p:cNvSpPr>
          <p:nvPr>
            <p:ph type="title"/>
          </p:nvPr>
        </p:nvSpPr>
        <p:spPr>
          <a:xfrm>
            <a:off x="469900" y="152400"/>
            <a:ext cx="7835900" cy="685800"/>
          </a:xfrm>
          <a:ln>
            <a:noFill/>
          </a:ln>
        </p:spPr>
        <p:txBody>
          <a:bodyPr/>
          <a:lstStyle/>
          <a:p>
            <a:pPr algn="ctr"/>
            <a:r>
              <a:rPr lang="en-US" altLang="en-US" sz="3200" dirty="0" smtClean="0">
                <a:solidFill>
                  <a:srgbClr val="FFFF00"/>
                </a:solidFill>
              </a:rPr>
              <a:t>月と地球</a:t>
            </a:r>
            <a:r>
              <a:rPr lang="ja-JP" altLang="en-US" sz="3200" dirty="0" smtClean="0">
                <a:solidFill>
                  <a:srgbClr val="FFFF00"/>
                </a:solidFill>
              </a:rPr>
              <a:t>の地形（２）</a:t>
            </a:r>
          </a:p>
        </p:txBody>
      </p:sp>
      <p:sp>
        <p:nvSpPr>
          <p:cNvPr id="15" name="テキスト ボックス 14"/>
          <p:cNvSpPr txBox="1"/>
          <p:nvPr/>
        </p:nvSpPr>
        <p:spPr>
          <a:xfrm>
            <a:off x="2206581" y="5604308"/>
            <a:ext cx="5314275" cy="767390"/>
          </a:xfrm>
          <a:prstGeom prst="rect">
            <a:avLst/>
          </a:prstGeom>
          <a:noFill/>
        </p:spPr>
        <p:txBody>
          <a:bodyPr wrap="none" rtlCol="0">
            <a:spAutoFit/>
          </a:bodyPr>
          <a:lstStyle/>
          <a:p>
            <a:r>
              <a:rPr kumimoji="1" lang="ja-JP" altLang="en-US" sz="2000" dirty="0" smtClean="0">
                <a:solidFill>
                  <a:srgbClr val="FFFF00"/>
                </a:solidFill>
                <a:latin typeface="ヒラギノ角ゴ ProN W6"/>
                <a:ea typeface="ヒラギノ角ゴ ProN W6"/>
                <a:cs typeface="ヒラギノ角ゴ ProN W6"/>
              </a:rPr>
              <a:t>「かぐや」が捉えた月の「ティコクレータ」</a:t>
            </a:r>
            <a:endParaRPr kumimoji="1" lang="en-US" altLang="ja-JP" sz="2000" dirty="0" smtClean="0">
              <a:solidFill>
                <a:srgbClr val="FFFF00"/>
              </a:solidFill>
              <a:latin typeface="ヒラギノ角ゴ ProN W6"/>
              <a:ea typeface="ヒラギノ角ゴ ProN W6"/>
              <a:cs typeface="ヒラギノ角ゴ ProN W6"/>
            </a:endParaRPr>
          </a:p>
          <a:p>
            <a:r>
              <a:rPr kumimoji="1" lang="ja-JP" altLang="en-US" sz="2000" dirty="0" smtClean="0">
                <a:solidFill>
                  <a:srgbClr val="FFFF00"/>
                </a:solidFill>
                <a:latin typeface="ヒラギノ角ゴ ProN W6"/>
                <a:ea typeface="ヒラギノ角ゴ ProN W6"/>
                <a:cs typeface="ヒラギノ角ゴ ProN W6"/>
              </a:rPr>
              <a:t>関東平野との大きさ比較</a:t>
            </a:r>
            <a:endParaRPr kumimoji="1" lang="ja-JP" altLang="en-US" sz="2000" dirty="0">
              <a:solidFill>
                <a:srgbClr val="FFFF00"/>
              </a:solidFill>
              <a:latin typeface="ヒラギノ角ゴ ProN W6"/>
              <a:ea typeface="ヒラギノ角ゴ ProN W6"/>
              <a:cs typeface="ヒラギノ角ゴ ProN W6"/>
            </a:endParaRPr>
          </a:p>
        </p:txBody>
      </p:sp>
      <p:sp>
        <p:nvSpPr>
          <p:cNvPr id="3" name="テキスト ボックス 2"/>
          <p:cNvSpPr txBox="1"/>
          <p:nvPr/>
        </p:nvSpPr>
        <p:spPr>
          <a:xfrm>
            <a:off x="4781652" y="6533809"/>
            <a:ext cx="2157762" cy="324191"/>
          </a:xfrm>
          <a:prstGeom prst="rect">
            <a:avLst/>
          </a:prstGeom>
          <a:noFill/>
        </p:spPr>
        <p:txBody>
          <a:bodyPr wrap="none" rtlCol="0">
            <a:spAutoFit/>
          </a:bodyPr>
          <a:lstStyle/>
          <a:p>
            <a:r>
              <a:rPr kumimoji="1" lang="en-US" altLang="ja-JP" sz="1600" dirty="0" smtClean="0">
                <a:solidFill>
                  <a:schemeClr val="tx1"/>
                </a:solidFill>
                <a:latin typeface="+mn-lt"/>
                <a:ea typeface="+mn-ea"/>
              </a:rPr>
              <a:t>USGS/NASA</a:t>
            </a:r>
            <a:r>
              <a:rPr kumimoji="1" lang="en-US" altLang="ja-JP" sz="1600" dirty="0">
                <a:solidFill>
                  <a:schemeClr val="tx1"/>
                </a:solidFill>
                <a:latin typeface="+mn-lt"/>
                <a:ea typeface="+mn-ea"/>
              </a:rPr>
              <a:t> </a:t>
            </a:r>
            <a:r>
              <a:rPr kumimoji="1" lang="en-US" altLang="ja-JP" sz="1600" dirty="0" smtClean="0">
                <a:solidFill>
                  <a:schemeClr val="tx1"/>
                </a:solidFill>
                <a:latin typeface="+mn-lt"/>
                <a:ea typeface="+mn-ea"/>
              </a:rPr>
              <a:t>Landsat</a:t>
            </a:r>
            <a:endParaRPr kumimoji="1" lang="ja-JP" altLang="en-US" sz="1600" dirty="0">
              <a:solidFill>
                <a:schemeClr val="tx1"/>
              </a:solidFill>
              <a:latin typeface="+mn-lt"/>
              <a:ea typeface="+mn-ea"/>
            </a:endParaRPr>
          </a:p>
        </p:txBody>
      </p:sp>
    </p:spTree>
    <p:extLst>
      <p:ext uri="{BB962C8B-B14F-4D97-AF65-F5344CB8AC3E}">
        <p14:creationId xmlns:p14="http://schemas.microsoft.com/office/powerpoint/2010/main" val="17837245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yd02hkm_j201310100400_sr16_rcre(chs 1,4,3)1utm_8b_sub.tif"/>
          <p:cNvPicPr>
            <a:picLocks noChangeAspect="1"/>
          </p:cNvPicPr>
          <p:nvPr/>
        </p:nvPicPr>
        <p:blipFill>
          <a:blip r:embed="rId3" cstate="print"/>
          <a:stretch>
            <a:fillRect/>
          </a:stretch>
        </p:blipFill>
        <p:spPr>
          <a:xfrm>
            <a:off x="72000" y="208731"/>
            <a:ext cx="9000000" cy="6440537"/>
          </a:xfrm>
          <a:prstGeom prst="rect">
            <a:avLst/>
          </a:prstGeom>
        </p:spPr>
      </p:pic>
      <p:sp>
        <p:nvSpPr>
          <p:cNvPr id="6" name="正方形/長方形 5"/>
          <p:cNvSpPr/>
          <p:nvPr/>
        </p:nvSpPr>
        <p:spPr>
          <a:xfrm>
            <a:off x="6732240" y="6021288"/>
            <a:ext cx="1800000" cy="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buClrTx/>
              <a:buSzTx/>
              <a:buFontTx/>
              <a:buNone/>
            </a:pPr>
            <a:endParaRPr kumimoji="1" lang="ja-JP" altLang="en-US" sz="1800">
              <a:solidFill>
                <a:prstClr val="white"/>
              </a:solidFill>
              <a:effectLst/>
            </a:endParaRPr>
          </a:p>
        </p:txBody>
      </p:sp>
      <p:sp>
        <p:nvSpPr>
          <p:cNvPr id="7" name="テキスト ボックス 6"/>
          <p:cNvSpPr txBox="1"/>
          <p:nvPr/>
        </p:nvSpPr>
        <p:spPr>
          <a:xfrm>
            <a:off x="6588224" y="5723964"/>
            <a:ext cx="301686" cy="369332"/>
          </a:xfrm>
          <a:prstGeom prst="rect">
            <a:avLst/>
          </a:prstGeom>
          <a:noFill/>
        </p:spPr>
        <p:txBody>
          <a:bodyPr wrap="none" rtlCol="0">
            <a:spAutoFit/>
          </a:bodyPr>
          <a:lstStyle/>
          <a:p>
            <a:pPr algn="l" fontAlgn="auto">
              <a:lnSpc>
                <a:spcPct val="100000"/>
              </a:lnSpc>
              <a:spcBef>
                <a:spcPts val="0"/>
              </a:spcBef>
              <a:spcAft>
                <a:spcPts val="0"/>
              </a:spcAft>
              <a:buClrTx/>
              <a:buSzTx/>
              <a:buFontTx/>
              <a:buNone/>
            </a:pPr>
            <a:r>
              <a:rPr kumimoji="1" lang="en-US" altLang="ja-JP" sz="1800" dirty="0" smtClean="0">
                <a:solidFill>
                  <a:prstClr val="white"/>
                </a:solidFill>
                <a:effectLst/>
                <a:latin typeface="Calibri"/>
                <a:ea typeface="ＭＳ Ｐゴシック"/>
                <a:cs typeface="+mn-cs"/>
              </a:rPr>
              <a:t>0</a:t>
            </a:r>
            <a:endParaRPr kumimoji="1" lang="ja-JP" altLang="en-US" sz="1800" dirty="0">
              <a:solidFill>
                <a:prstClr val="white"/>
              </a:solidFill>
              <a:effectLst/>
              <a:latin typeface="Calibri"/>
              <a:ea typeface="ＭＳ Ｐゴシック"/>
              <a:cs typeface="+mn-cs"/>
            </a:endParaRPr>
          </a:p>
        </p:txBody>
      </p:sp>
      <p:sp>
        <p:nvSpPr>
          <p:cNvPr id="8" name="テキスト ボックス 7"/>
          <p:cNvSpPr txBox="1"/>
          <p:nvPr/>
        </p:nvSpPr>
        <p:spPr>
          <a:xfrm>
            <a:off x="8215183" y="5723964"/>
            <a:ext cx="965329" cy="369332"/>
          </a:xfrm>
          <a:prstGeom prst="rect">
            <a:avLst/>
          </a:prstGeom>
          <a:noFill/>
        </p:spPr>
        <p:txBody>
          <a:bodyPr wrap="none" rtlCol="0">
            <a:spAutoFit/>
          </a:bodyPr>
          <a:lstStyle/>
          <a:p>
            <a:pPr algn="l" fontAlgn="auto">
              <a:lnSpc>
                <a:spcPct val="100000"/>
              </a:lnSpc>
              <a:spcBef>
                <a:spcPts val="0"/>
              </a:spcBef>
              <a:spcAft>
                <a:spcPts val="0"/>
              </a:spcAft>
              <a:buClrTx/>
              <a:buSzTx/>
              <a:buFontTx/>
              <a:buNone/>
            </a:pPr>
            <a:r>
              <a:rPr kumimoji="1" lang="en-US" altLang="ja-JP" sz="1800" dirty="0" smtClean="0">
                <a:solidFill>
                  <a:prstClr val="white"/>
                </a:solidFill>
                <a:effectLst/>
                <a:latin typeface="Calibri"/>
                <a:ea typeface="ＭＳ Ｐゴシック"/>
                <a:cs typeface="+mn-cs"/>
              </a:rPr>
              <a:t>100(km)</a:t>
            </a:r>
            <a:endParaRPr kumimoji="1" lang="ja-JP" altLang="en-US" sz="1800" dirty="0">
              <a:solidFill>
                <a:prstClr val="white"/>
              </a:solidFill>
              <a:effectLst/>
              <a:latin typeface="Calibri"/>
              <a:ea typeface="ＭＳ Ｐゴシック"/>
              <a:cs typeface="+mn-cs"/>
            </a:endParaRPr>
          </a:p>
        </p:txBody>
      </p:sp>
      <p:pic>
        <p:nvPicPr>
          <p:cNvPr id="10" name="図 9" descr="TCO_MAP_01_S41E346S45E351TM_h_s.png"/>
          <p:cNvPicPr>
            <a:picLocks noChangeAspect="1"/>
          </p:cNvPicPr>
          <p:nvPr/>
        </p:nvPicPr>
        <p:blipFill>
          <a:blip r:embed="rId4" cstate="print">
            <a:alphaModFix amt="51000"/>
          </a:blip>
          <a:stretch>
            <a:fillRect/>
          </a:stretch>
        </p:blipFill>
        <p:spPr>
          <a:xfrm>
            <a:off x="3491880" y="2924944"/>
            <a:ext cx="1800000" cy="1926000"/>
          </a:xfrm>
          <a:prstGeom prst="rect">
            <a:avLst/>
          </a:prstGeom>
          <a:noFill/>
        </p:spPr>
      </p:pic>
      <p:sp>
        <p:nvSpPr>
          <p:cNvPr id="9" name="テキスト ボックス 8"/>
          <p:cNvSpPr txBox="1"/>
          <p:nvPr/>
        </p:nvSpPr>
        <p:spPr>
          <a:xfrm>
            <a:off x="4648200" y="4648200"/>
            <a:ext cx="595035" cy="169277"/>
          </a:xfrm>
          <a:prstGeom prst="rect">
            <a:avLst/>
          </a:prstGeom>
          <a:noFill/>
        </p:spPr>
        <p:txBody>
          <a:bodyPr wrap="none" rtlCol="0">
            <a:spAutoFit/>
          </a:bodyPr>
          <a:lstStyle/>
          <a:p>
            <a:pPr algn="l" fontAlgn="auto">
              <a:lnSpc>
                <a:spcPct val="100000"/>
              </a:lnSpc>
              <a:spcBef>
                <a:spcPts val="0"/>
              </a:spcBef>
              <a:spcAft>
                <a:spcPts val="0"/>
              </a:spcAft>
              <a:buClrTx/>
              <a:buSzTx/>
              <a:buFontTx/>
              <a:buNone/>
            </a:pPr>
            <a:r>
              <a:rPr kumimoji="1" lang="en-US" altLang="ja-JP" sz="500" dirty="0" smtClean="0">
                <a:solidFill>
                  <a:prstClr val="white">
                    <a:alpha val="50000"/>
                  </a:prstClr>
                </a:solidFill>
                <a:effectLst/>
                <a:latin typeface="Calibri"/>
                <a:ea typeface="ＭＳ Ｐゴシック"/>
                <a:cs typeface="+mn-cs"/>
              </a:rPr>
              <a:t>©JAXA/SELENE</a:t>
            </a:r>
            <a:endParaRPr kumimoji="1" lang="ja-JP" altLang="en-US" sz="500" dirty="0">
              <a:solidFill>
                <a:prstClr val="white">
                  <a:alpha val="50000"/>
                </a:prstClr>
              </a:solidFill>
              <a:effectLst/>
              <a:latin typeface="Calibri"/>
              <a:ea typeface="ＭＳ Ｐゴシック"/>
              <a:cs typeface="+mn-cs"/>
            </a:endParaRPr>
          </a:p>
        </p:txBody>
      </p:sp>
      <p:sp>
        <p:nvSpPr>
          <p:cNvPr id="11" name="タイトル 1"/>
          <p:cNvSpPr txBox="1">
            <a:spLocks/>
          </p:cNvSpPr>
          <p:nvPr/>
        </p:nvSpPr>
        <p:spPr>
          <a:xfrm>
            <a:off x="469900" y="152400"/>
            <a:ext cx="7835900" cy="68580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lnSpc>
                <a:spcPct val="100000"/>
              </a:lnSpc>
              <a:spcAft>
                <a:spcPts val="0"/>
              </a:spcAft>
              <a:buClrTx/>
              <a:buSzTx/>
              <a:buFontTx/>
            </a:pPr>
            <a:r>
              <a:rPr lang="ja-JP" altLang="en-US" sz="3200" smtClean="0">
                <a:solidFill>
                  <a:srgbClr val="FFFF00"/>
                </a:solidFill>
                <a:effectLst/>
              </a:rPr>
              <a:t>月と地球の地形（２）</a:t>
            </a:r>
            <a:endParaRPr lang="ja-JP" altLang="en-US" sz="3200" dirty="0" smtClean="0">
              <a:solidFill>
                <a:srgbClr val="FFFF00"/>
              </a:solidFill>
              <a:effectLst/>
            </a:endParaRPr>
          </a:p>
        </p:txBody>
      </p:sp>
      <p:sp>
        <p:nvSpPr>
          <p:cNvPr id="12" name="テキスト ボックス 11"/>
          <p:cNvSpPr txBox="1"/>
          <p:nvPr/>
        </p:nvSpPr>
        <p:spPr>
          <a:xfrm>
            <a:off x="1631524" y="5933173"/>
            <a:ext cx="5314275" cy="767390"/>
          </a:xfrm>
          <a:prstGeom prst="rect">
            <a:avLst/>
          </a:prstGeom>
          <a:noFill/>
        </p:spPr>
        <p:txBody>
          <a:bodyPr wrap="none" rtlCol="0">
            <a:spAutoFit/>
          </a:bodyPr>
          <a:lstStyle/>
          <a:p>
            <a:r>
              <a:rPr kumimoji="1" lang="ja-JP" altLang="en-US" sz="2000" dirty="0" smtClean="0">
                <a:solidFill>
                  <a:srgbClr val="FFFF00"/>
                </a:solidFill>
                <a:latin typeface="ヒラギノ角ゴ ProN W6"/>
                <a:ea typeface="ヒラギノ角ゴ ProN W6"/>
                <a:cs typeface="ヒラギノ角ゴ ProN W6"/>
              </a:rPr>
              <a:t>「かぐや」が捉えた月の「ティコクレータ」</a:t>
            </a:r>
            <a:endParaRPr kumimoji="1" lang="en-US" altLang="ja-JP" sz="2000" dirty="0" smtClean="0">
              <a:solidFill>
                <a:srgbClr val="FFFF00"/>
              </a:solidFill>
              <a:latin typeface="ヒラギノ角ゴ ProN W6"/>
              <a:ea typeface="ヒラギノ角ゴ ProN W6"/>
              <a:cs typeface="ヒラギノ角ゴ ProN W6"/>
            </a:endParaRPr>
          </a:p>
          <a:p>
            <a:r>
              <a:rPr kumimoji="1" lang="ja-JP" altLang="en-US" sz="2000" dirty="0" smtClean="0">
                <a:solidFill>
                  <a:srgbClr val="FFFF00"/>
                </a:solidFill>
                <a:latin typeface="ヒラギノ角ゴ ProN W6"/>
                <a:ea typeface="ヒラギノ角ゴ ProN W6"/>
                <a:cs typeface="ヒラギノ角ゴ ProN W6"/>
              </a:rPr>
              <a:t>北海道との大きさ比較</a:t>
            </a:r>
            <a:endParaRPr kumimoji="1" lang="ja-JP" altLang="en-US" sz="2000" dirty="0">
              <a:solidFill>
                <a:srgbClr val="FFFF00"/>
              </a:solidFill>
              <a:latin typeface="ヒラギノ角ゴ ProN W6"/>
              <a:ea typeface="ヒラギノ角ゴ ProN W6"/>
              <a:cs typeface="ヒラギノ角ゴ ProN W6"/>
            </a:endParaRPr>
          </a:p>
        </p:txBody>
      </p:sp>
      <p:sp>
        <p:nvSpPr>
          <p:cNvPr id="13" name="テキスト ボックス 12"/>
          <p:cNvSpPr txBox="1"/>
          <p:nvPr/>
        </p:nvSpPr>
        <p:spPr>
          <a:xfrm>
            <a:off x="6957546" y="6295269"/>
            <a:ext cx="1278042" cy="321306"/>
          </a:xfrm>
          <a:prstGeom prst="rect">
            <a:avLst/>
          </a:prstGeom>
          <a:noFill/>
        </p:spPr>
        <p:txBody>
          <a:bodyPr wrap="none" rtlCol="0">
            <a:spAutoFit/>
          </a:bodyPr>
          <a:lstStyle/>
          <a:p>
            <a:r>
              <a:rPr kumimoji="1" lang="en-US" altLang="ja-JP" sz="1600" dirty="0" smtClean="0">
                <a:solidFill>
                  <a:schemeClr val="bg1"/>
                </a:solidFill>
                <a:latin typeface="+mn-lt"/>
                <a:ea typeface="+mn-ea"/>
              </a:rPr>
              <a:t>NASA MODIS</a:t>
            </a:r>
            <a:endParaRPr kumimoji="1" lang="ja-JP" altLang="en-US" sz="1600" dirty="0">
              <a:solidFill>
                <a:schemeClr val="bg1"/>
              </a:solidFill>
              <a:latin typeface="+mn-lt"/>
              <a:ea typeface="+mn-ea"/>
            </a:endParaRPr>
          </a:p>
        </p:txBody>
      </p:sp>
    </p:spTree>
    <p:extLst>
      <p:ext uri="{BB962C8B-B14F-4D97-AF65-F5344CB8AC3E}">
        <p14:creationId xmlns:p14="http://schemas.microsoft.com/office/powerpoint/2010/main" val="36184856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番号プレースホルダー 5"/>
          <p:cNvSpPr>
            <a:spLocks noGrp="1"/>
          </p:cNvSpPr>
          <p:nvPr>
            <p:ph type="sldNum" sz="quarter" idx="12"/>
          </p:nvPr>
        </p:nvSpPr>
        <p:spPr>
          <a:noFill/>
          <a:ln>
            <a:miter lim="800000"/>
            <a:headEnd/>
            <a:tailEnd/>
          </a:ln>
        </p:spPr>
        <p:txBody>
          <a:bodyPr/>
          <a:lstStyle/>
          <a:p>
            <a:fld id="{F9792654-70F2-DE4A-9C8F-D23A37559AA7}" type="slidenum">
              <a:rPr lang="en-US" altLang="ja-JP"/>
              <a:pPr/>
              <a:t>4</a:t>
            </a:fld>
            <a:endParaRPr lang="en-US" altLang="ja-JP"/>
          </a:p>
        </p:txBody>
      </p:sp>
      <p:sp>
        <p:nvSpPr>
          <p:cNvPr id="22531" name="Rectangle 2"/>
          <p:cNvSpPr>
            <a:spLocks noChangeArrowheads="1"/>
          </p:cNvSpPr>
          <p:nvPr/>
        </p:nvSpPr>
        <p:spPr bwMode="auto">
          <a:xfrm>
            <a:off x="1052513" y="3200400"/>
            <a:ext cx="6964362" cy="831850"/>
          </a:xfrm>
          <a:prstGeom prst="rect">
            <a:avLst/>
          </a:prstGeom>
          <a:noFill/>
          <a:ln w="9525">
            <a:noFill/>
            <a:miter lim="800000"/>
            <a:headEnd/>
            <a:tailEnd/>
          </a:ln>
        </p:spPr>
        <p:txBody>
          <a:bodyPr>
            <a:prstTxWarp prst="textNoShape">
              <a:avLst/>
            </a:prstTxWarp>
            <a:spAutoFit/>
          </a:bodyPr>
          <a:lstStyle/>
          <a:p>
            <a:pPr marL="342900" indent="-342900">
              <a:lnSpc>
                <a:spcPct val="100000"/>
              </a:lnSpc>
              <a:spcBef>
                <a:spcPct val="20000"/>
              </a:spcBef>
              <a:buClrTx/>
              <a:buSzTx/>
              <a:buFontTx/>
              <a:buNone/>
            </a:pPr>
            <a:r>
              <a:rPr kumimoji="1" lang="ja-JP" altLang="en-US" sz="4800">
                <a:solidFill>
                  <a:schemeClr val="tx1"/>
                </a:solidFill>
                <a:effectLst/>
                <a:ea typeface="ＭＳ Ｐゴシック" pitchFamily="-1" charset="-128"/>
                <a:cs typeface="ＭＳ Ｐゴシック" pitchFamily="-1" charset="-128"/>
              </a:rPr>
              <a:t>月ってどんなところ？</a:t>
            </a:r>
          </a:p>
        </p:txBody>
      </p:sp>
      <p:sp>
        <p:nvSpPr>
          <p:cNvPr id="2" name="円形吹き出し 1"/>
          <p:cNvSpPr/>
          <p:nvPr/>
        </p:nvSpPr>
        <p:spPr bwMode="auto">
          <a:xfrm rot="19985104">
            <a:off x="401224" y="1639375"/>
            <a:ext cx="2415274" cy="1145819"/>
          </a:xfrm>
          <a:prstGeom prst="wedgeEllipseCallout">
            <a:avLst>
              <a:gd name="adj1" fmla="val -12834"/>
              <a:gd name="adj2" fmla="val 95815"/>
            </a:avLst>
          </a:prstGeom>
          <a:solidFill>
            <a:schemeClr val="tx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3600" tIns="46800" rIns="93600" bIns="46800" numCol="1" rtlCol="0" anchor="ctr" anchorCtr="0" compatLnSpc="1">
            <a:prstTxWarp prst="textNoShape">
              <a:avLst/>
            </a:prstTxWarp>
            <a:spAutoFit/>
          </a:bodyPr>
          <a:lstStyle/>
          <a:p>
            <a:pPr marL="0" marR="0" indent="0" algn="ctr" defTabSz="914400" rtl="0" eaLnBrk="1" fontAlgn="base" latinLnBrk="0" hangingPunct="1">
              <a:lnSpc>
                <a:spcPct val="93000"/>
              </a:lnSpc>
              <a:spcBef>
                <a:spcPts val="750"/>
              </a:spcBef>
              <a:spcAft>
                <a:spcPct val="0"/>
              </a:spcAft>
              <a:buClr>
                <a:srgbClr val="000099"/>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altLang="ja-JP" sz="1200" b="0" i="0" u="none" strike="noStrike" cap="none" normalizeH="0" baseline="0" dirty="0" smtClean="0">
              <a:ln>
                <a:noFill/>
              </a:ln>
              <a:solidFill>
                <a:schemeClr val="folHlink"/>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endParaRPr>
          </a:p>
          <a:p>
            <a:pPr marL="0" marR="0" indent="0" algn="ctr" defTabSz="914400" rtl="0" eaLnBrk="1" fontAlgn="base" latinLnBrk="0" hangingPunct="1">
              <a:lnSpc>
                <a:spcPct val="93000"/>
              </a:lnSpc>
              <a:spcBef>
                <a:spcPts val="750"/>
              </a:spcBef>
              <a:spcAft>
                <a:spcPct val="0"/>
              </a:spcAft>
              <a:buClr>
                <a:srgbClr val="000099"/>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ja-JP" altLang="en-US" sz="12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rPr>
              <a:t>かぐや</a:t>
            </a:r>
            <a:r>
              <a:rPr kumimoji="0" lang="ja-JP" altLang="en-US" sz="12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rPr>
              <a:t>が</a:t>
            </a:r>
            <a:r>
              <a:rPr kumimoji="0" lang="ja-JP" altLang="en-US" sz="12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rPr>
              <a:t>調べに行った</a:t>
            </a:r>
            <a:endParaRPr kumimoji="0" lang="en-US" altLang="ja-JP" sz="1200" b="0" i="0" u="none" strike="noStrike" cap="none" normalizeH="0" baseline="0" dirty="0" smtClean="0">
              <a:ln>
                <a:noFill/>
              </a:ln>
              <a:solidFill>
                <a:srgbClr val="000000"/>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endParaRPr>
          </a:p>
          <a:p>
            <a:pPr marL="0" marR="0" indent="0" algn="ctr" defTabSz="914400" rtl="0" eaLnBrk="1" fontAlgn="base" latinLnBrk="0" hangingPunct="1">
              <a:lnSpc>
                <a:spcPct val="93000"/>
              </a:lnSpc>
              <a:spcBef>
                <a:spcPts val="750"/>
              </a:spcBef>
              <a:spcAft>
                <a:spcPct val="0"/>
              </a:spcAft>
              <a:buClr>
                <a:srgbClr val="000099"/>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ja-JP" altLang="en-US" sz="1200" b="0" i="0" u="none" strike="noStrike" cap="none" normalizeH="0" baseline="0" dirty="0" smtClean="0">
              <a:ln>
                <a:noFill/>
              </a:ln>
              <a:solidFill>
                <a:schemeClr val="folHlink"/>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6A0A45E5-225E-684E-AF1A-A71AE35280AB}" type="slidenum">
              <a:rPr lang="en-US" altLang="ja-JP" smtClean="0"/>
              <a:pPr>
                <a:defRPr/>
              </a:pPr>
              <a:t>40</a:t>
            </a:fld>
            <a:endParaRPr lang="en-US" altLang="ja-JP"/>
          </a:p>
        </p:txBody>
      </p:sp>
      <p:pic>
        <p:nvPicPr>
          <p:cNvPr id="5" name="図 4"/>
          <p:cNvPicPr>
            <a:picLocks noChangeAspect="1"/>
          </p:cNvPicPr>
          <p:nvPr/>
        </p:nvPicPr>
        <p:blipFill>
          <a:blip r:embed="rId3" cstate="print"/>
          <a:stretch>
            <a:fillRect/>
          </a:stretch>
        </p:blipFill>
        <p:spPr>
          <a:xfrm>
            <a:off x="81460" y="1219199"/>
            <a:ext cx="9000000" cy="5062500"/>
          </a:xfrm>
          <a:prstGeom prst="rect">
            <a:avLst/>
          </a:prstGeom>
        </p:spPr>
      </p:pic>
      <p:sp>
        <p:nvSpPr>
          <p:cNvPr id="6" name="タイトル 1"/>
          <p:cNvSpPr>
            <a:spLocks noGrp="1"/>
          </p:cNvSpPr>
          <p:nvPr>
            <p:ph type="title"/>
          </p:nvPr>
        </p:nvSpPr>
        <p:spPr>
          <a:xfrm>
            <a:off x="469900" y="152400"/>
            <a:ext cx="7835900" cy="685800"/>
          </a:xfrm>
          <a:ln>
            <a:noFill/>
          </a:ln>
        </p:spPr>
        <p:txBody>
          <a:bodyPr/>
          <a:lstStyle/>
          <a:p>
            <a:pPr algn="ctr"/>
            <a:r>
              <a:rPr lang="ja-JP" altLang="en-US" sz="3200" dirty="0" smtClean="0">
                <a:solidFill>
                  <a:srgbClr val="FFFF00"/>
                </a:solidFill>
              </a:rPr>
              <a:t>月と地球の地形（３）</a:t>
            </a:r>
          </a:p>
        </p:txBody>
      </p:sp>
      <p:cxnSp>
        <p:nvCxnSpPr>
          <p:cNvPr id="8" name="直線矢印コネクタ 7"/>
          <p:cNvCxnSpPr/>
          <p:nvPr/>
        </p:nvCxnSpPr>
        <p:spPr bwMode="auto">
          <a:xfrm rot="5400000" flipH="1" flipV="1">
            <a:off x="5669359" y="3651647"/>
            <a:ext cx="851694" cy="1588"/>
          </a:xfrm>
          <a:prstGeom prst="straightConnector1">
            <a:avLst/>
          </a:prstGeom>
          <a:solidFill>
            <a:schemeClr val="tx1"/>
          </a:solidFill>
          <a:ln w="38100" cap="flat" cmpd="sng" algn="ctr">
            <a:solidFill>
              <a:srgbClr val="FFFF00"/>
            </a:solidFill>
            <a:prstDash val="solid"/>
            <a:round/>
            <a:headEnd type="arrow" w="med" len="med"/>
            <a:tailEnd type="arrow"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cxnSp>
      <p:sp>
        <p:nvSpPr>
          <p:cNvPr id="10" name="テキスト ボックス 9"/>
          <p:cNvSpPr txBox="1"/>
          <p:nvPr/>
        </p:nvSpPr>
        <p:spPr>
          <a:xfrm>
            <a:off x="4022985" y="2400300"/>
            <a:ext cx="3949707" cy="440120"/>
          </a:xfrm>
          <a:prstGeom prst="rect">
            <a:avLst/>
          </a:prstGeom>
          <a:noFill/>
        </p:spPr>
        <p:txBody>
          <a:bodyPr wrap="none" rtlCol="0">
            <a:spAutoFit/>
          </a:bodyPr>
          <a:lstStyle/>
          <a:p>
            <a:r>
              <a:rPr kumimoji="1" lang="ja-JP" altLang="en-US" sz="2400" dirty="0" smtClean="0">
                <a:latin typeface="ヒラギノ角ゴ ProN W6"/>
                <a:ea typeface="ヒラギノ角ゴ ProN W6"/>
                <a:cs typeface="ヒラギノ角ゴ ProN W6"/>
              </a:rPr>
              <a:t>中央丘の高さ：約</a:t>
            </a:r>
            <a:r>
              <a:rPr kumimoji="1" lang="en-US" altLang="ja-JP" sz="2400" dirty="0" smtClean="0">
                <a:latin typeface="ヒラギノ角ゴ ProN W6"/>
                <a:ea typeface="ヒラギノ角ゴ ProN W6"/>
                <a:cs typeface="ヒラギノ角ゴ ProN W6"/>
              </a:rPr>
              <a:t>2500m</a:t>
            </a:r>
            <a:endParaRPr kumimoji="1" lang="ja-JP" altLang="en-US" sz="2400" dirty="0">
              <a:latin typeface="ヒラギノ角ゴ ProN W6"/>
              <a:ea typeface="ヒラギノ角ゴ ProN W6"/>
              <a:cs typeface="ヒラギノ角ゴ ProN W6"/>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6A0A45E5-225E-684E-AF1A-A71AE35280AB}" type="slidenum">
              <a:rPr lang="en-US" altLang="ja-JP" smtClean="0"/>
              <a:pPr>
                <a:defRPr/>
              </a:pPr>
              <a:t>41</a:t>
            </a:fld>
            <a:endParaRPr lang="en-US" altLang="ja-JP"/>
          </a:p>
        </p:txBody>
      </p:sp>
      <p:pic>
        <p:nvPicPr>
          <p:cNvPr id="5" name="Picture 2" descr="fujisan2修正"/>
          <p:cNvPicPr>
            <a:picLocks noChangeAspect="1" noChangeArrowheads="1"/>
          </p:cNvPicPr>
          <p:nvPr/>
        </p:nvPicPr>
        <p:blipFill>
          <a:blip r:embed="rId3" cstate="print"/>
          <a:srcRect t="6209"/>
          <a:stretch>
            <a:fillRect/>
          </a:stretch>
        </p:blipFill>
        <p:spPr bwMode="auto">
          <a:xfrm>
            <a:off x="468313" y="1365250"/>
            <a:ext cx="8353425" cy="5105400"/>
          </a:xfrm>
          <a:prstGeom prst="rect">
            <a:avLst/>
          </a:prstGeom>
          <a:noFill/>
        </p:spPr>
      </p:pic>
      <p:sp>
        <p:nvSpPr>
          <p:cNvPr id="6" name="タイトル 1"/>
          <p:cNvSpPr>
            <a:spLocks noGrp="1"/>
          </p:cNvSpPr>
          <p:nvPr>
            <p:ph type="title"/>
          </p:nvPr>
        </p:nvSpPr>
        <p:spPr>
          <a:xfrm>
            <a:off x="469900" y="152400"/>
            <a:ext cx="7835900" cy="685800"/>
          </a:xfrm>
          <a:ln>
            <a:noFill/>
          </a:ln>
        </p:spPr>
        <p:txBody>
          <a:bodyPr/>
          <a:lstStyle/>
          <a:p>
            <a:pPr algn="ctr"/>
            <a:r>
              <a:rPr lang="ja-JP" altLang="en-US" sz="3200" dirty="0" smtClean="0">
                <a:solidFill>
                  <a:srgbClr val="FFFF00"/>
                </a:solidFill>
              </a:rPr>
              <a:t>月と地球の地形（３）</a:t>
            </a:r>
          </a:p>
        </p:txBody>
      </p:sp>
      <p:cxnSp>
        <p:nvCxnSpPr>
          <p:cNvPr id="7" name="直線矢印コネクタ 6"/>
          <p:cNvCxnSpPr/>
          <p:nvPr/>
        </p:nvCxnSpPr>
        <p:spPr bwMode="auto">
          <a:xfrm rot="5400000" flipH="1" flipV="1">
            <a:off x="4496197" y="4026297"/>
            <a:ext cx="2945606" cy="1588"/>
          </a:xfrm>
          <a:prstGeom prst="straightConnector1">
            <a:avLst/>
          </a:prstGeom>
          <a:solidFill>
            <a:schemeClr val="tx1"/>
          </a:solidFill>
          <a:ln w="38100" cap="flat" cmpd="sng" algn="ctr">
            <a:solidFill>
              <a:srgbClr val="FFFF00"/>
            </a:solidFill>
            <a:prstDash val="solid"/>
            <a:round/>
            <a:headEnd type="arrow" w="med" len="med"/>
            <a:tailEnd type="arrow"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cxnSp>
      <p:sp>
        <p:nvSpPr>
          <p:cNvPr id="8" name="テキスト ボックス 7"/>
          <p:cNvSpPr txBox="1"/>
          <p:nvPr/>
        </p:nvSpPr>
        <p:spPr>
          <a:xfrm>
            <a:off x="4120288" y="1892300"/>
            <a:ext cx="3526504" cy="440120"/>
          </a:xfrm>
          <a:prstGeom prst="rect">
            <a:avLst/>
          </a:prstGeom>
          <a:noFill/>
        </p:spPr>
        <p:txBody>
          <a:bodyPr wrap="none" rtlCol="0">
            <a:spAutoFit/>
          </a:bodyPr>
          <a:lstStyle/>
          <a:p>
            <a:r>
              <a:rPr kumimoji="1" lang="ja-JP" altLang="en-US" sz="2400" dirty="0" smtClean="0">
                <a:solidFill>
                  <a:srgbClr val="FF0000"/>
                </a:solidFill>
                <a:latin typeface="ヒラギノ角ゴ ProN W6"/>
                <a:ea typeface="ヒラギノ角ゴ ProN W6"/>
                <a:cs typeface="ヒラギノ角ゴ ProN W6"/>
              </a:rPr>
              <a:t>富士山の高さ：</a:t>
            </a:r>
            <a:r>
              <a:rPr kumimoji="1" lang="en-US" altLang="ja-JP" sz="2400" dirty="0" smtClean="0">
                <a:solidFill>
                  <a:srgbClr val="FF0000"/>
                </a:solidFill>
                <a:latin typeface="ヒラギノ角ゴ ProN W6"/>
                <a:ea typeface="ヒラギノ角ゴ ProN W6"/>
                <a:cs typeface="ヒラギノ角ゴ ProN W6"/>
              </a:rPr>
              <a:t>3776m</a:t>
            </a:r>
            <a:endParaRPr kumimoji="1" lang="ja-JP" altLang="en-US" sz="2400" dirty="0">
              <a:solidFill>
                <a:srgbClr val="FF0000"/>
              </a:solidFill>
              <a:latin typeface="ヒラギノ角ゴ ProN W6"/>
              <a:ea typeface="ヒラギノ角ゴ ProN W6"/>
              <a:cs typeface="ヒラギノ角ゴ ProN W6"/>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ref_Nearside_b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4048"/>
            <a:ext cx="7640565" cy="5400000"/>
          </a:xfrm>
          <a:prstGeom prst="rect">
            <a:avLst/>
          </a:prstGeom>
        </p:spPr>
      </p:pic>
      <p:pic>
        <p:nvPicPr>
          <p:cNvPr id="12" name="図 11" descr="ref_Farside_b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663" y="964048"/>
            <a:ext cx="7640565" cy="5400000"/>
          </a:xfrm>
          <a:prstGeom prst="rect">
            <a:avLst/>
          </a:prstGeom>
        </p:spPr>
      </p:pic>
      <p:sp>
        <p:nvSpPr>
          <p:cNvPr id="54274" name="スライド番号プレースホルダ 3"/>
          <p:cNvSpPr>
            <a:spLocks noGrp="1"/>
          </p:cNvSpPr>
          <p:nvPr>
            <p:ph type="sldNum" sz="quarter" idx="12"/>
          </p:nvPr>
        </p:nvSpPr>
        <p:spPr>
          <a:noFill/>
          <a:ln>
            <a:miter lim="800000"/>
            <a:headEnd/>
            <a:tailEnd/>
          </a:ln>
        </p:spPr>
        <p:txBody>
          <a:bodyPr/>
          <a:lstStyle/>
          <a:p>
            <a:fld id="{66170C66-7E0F-2E47-8C2D-9FE56C1B7EFB}" type="slidenum">
              <a:rPr lang="en-US" altLang="ja-JP" smtClean="0"/>
              <a:pPr/>
              <a:t>42</a:t>
            </a:fld>
            <a:endParaRPr lang="en-US" altLang="ja-JP" smtClean="0"/>
          </a:p>
        </p:txBody>
      </p:sp>
      <p:sp>
        <p:nvSpPr>
          <p:cNvPr id="54275" name="タイトル 1"/>
          <p:cNvSpPr>
            <a:spLocks noGrp="1"/>
          </p:cNvSpPr>
          <p:nvPr>
            <p:ph type="title"/>
          </p:nvPr>
        </p:nvSpPr>
        <p:spPr>
          <a:ln>
            <a:noFill/>
          </a:ln>
        </p:spPr>
        <p:txBody>
          <a:bodyPr/>
          <a:lstStyle/>
          <a:p>
            <a:pPr algn="ctr"/>
            <a:r>
              <a:rPr lang="ja-JP" altLang="en-US" sz="3200" dirty="0" smtClean="0">
                <a:solidFill>
                  <a:srgbClr val="FFFF00"/>
                </a:solidFill>
              </a:rPr>
              <a:t>「かぐや」が調べた結果（２）</a:t>
            </a:r>
          </a:p>
        </p:txBody>
      </p:sp>
      <p:pic>
        <p:nvPicPr>
          <p:cNvPr id="54277" name="図 6" descr="S73-24218.jpg"/>
          <p:cNvPicPr>
            <a:picLocks noChangeAspect="1"/>
          </p:cNvPicPr>
          <p:nvPr/>
        </p:nvPicPr>
        <p:blipFill>
          <a:blip r:embed="rId5" cstate="print"/>
          <a:srcRect/>
          <a:stretch>
            <a:fillRect/>
          </a:stretch>
        </p:blipFill>
        <p:spPr bwMode="auto">
          <a:xfrm>
            <a:off x="242888" y="5027613"/>
            <a:ext cx="2147887" cy="1690687"/>
          </a:xfrm>
          <a:prstGeom prst="rect">
            <a:avLst/>
          </a:prstGeom>
          <a:noFill/>
          <a:ln w="9525">
            <a:noFill/>
            <a:miter lim="800000"/>
            <a:headEnd/>
            <a:tailEnd/>
          </a:ln>
        </p:spPr>
      </p:pic>
      <p:pic>
        <p:nvPicPr>
          <p:cNvPr id="54278" name="図 7" descr="water-on-the-moon-been-there-all-along-orig-20130217.jpg"/>
          <p:cNvPicPr>
            <a:picLocks noChangeAspect="1"/>
          </p:cNvPicPr>
          <p:nvPr/>
        </p:nvPicPr>
        <p:blipFill>
          <a:blip r:embed="rId6" cstate="print"/>
          <a:srcRect/>
          <a:stretch>
            <a:fillRect/>
          </a:stretch>
        </p:blipFill>
        <p:spPr bwMode="auto">
          <a:xfrm>
            <a:off x="6453188" y="5035550"/>
            <a:ext cx="2495550" cy="1682750"/>
          </a:xfrm>
          <a:prstGeom prst="rect">
            <a:avLst/>
          </a:prstGeom>
          <a:noFill/>
          <a:ln w="9525">
            <a:noFill/>
            <a:miter lim="800000"/>
            <a:headEnd/>
            <a:tailEnd/>
          </a:ln>
        </p:spPr>
      </p:pic>
      <p:sp>
        <p:nvSpPr>
          <p:cNvPr id="9" name="テキスト ボックス 8"/>
          <p:cNvSpPr txBox="1"/>
          <p:nvPr/>
        </p:nvSpPr>
        <p:spPr>
          <a:xfrm>
            <a:off x="1211263" y="3005138"/>
            <a:ext cx="6924675" cy="557212"/>
          </a:xfrm>
          <a:prstGeom prst="rect">
            <a:avLst/>
          </a:prstGeom>
          <a:noFill/>
        </p:spPr>
        <p:txBody>
          <a:bodyPr>
            <a:spAutoFit/>
          </a:bodyPr>
          <a:lstStyle/>
          <a:p>
            <a:pPr>
              <a:defRPr/>
            </a:pPr>
            <a:r>
              <a:rPr kumimoji="1" lang="ja-JP" altLang="en-US" sz="3200" dirty="0">
                <a:solidFill>
                  <a:schemeClr val="tx2">
                    <a:lumMod val="50000"/>
                  </a:schemeClr>
                </a:solidFill>
                <a:effectLst/>
                <a:latin typeface="+mn-ea"/>
                <a:ea typeface="+mn-ea"/>
              </a:rPr>
              <a:t>月はどんなもので、できているのか？</a:t>
            </a:r>
          </a:p>
        </p:txBody>
      </p:sp>
      <p:sp>
        <p:nvSpPr>
          <p:cNvPr id="10" name="テキスト ボックス 9"/>
          <p:cNvSpPr txBox="1"/>
          <p:nvPr/>
        </p:nvSpPr>
        <p:spPr>
          <a:xfrm>
            <a:off x="2097088" y="6197600"/>
            <a:ext cx="4846637" cy="439738"/>
          </a:xfrm>
          <a:prstGeom prst="rect">
            <a:avLst/>
          </a:prstGeom>
          <a:noFill/>
        </p:spPr>
        <p:txBody>
          <a:bodyPr wrap="none">
            <a:spAutoFit/>
          </a:bodyPr>
          <a:lstStyle/>
          <a:p>
            <a:pPr>
              <a:defRPr/>
            </a:pPr>
            <a:r>
              <a:rPr kumimoji="1" lang="ja-JP" altLang="en-US" sz="2400" dirty="0">
                <a:solidFill>
                  <a:schemeClr val="tx1"/>
                </a:solidFill>
                <a:effectLst/>
                <a:latin typeface="+mn-ea"/>
                <a:ea typeface="+mn-ea"/>
              </a:rPr>
              <a:t>アポロ宇宙飛行士が持って帰った石</a:t>
            </a:r>
          </a:p>
        </p:txBody>
      </p:sp>
      <p:sp>
        <p:nvSpPr>
          <p:cNvPr id="13" name="テキスト ボックス 12"/>
          <p:cNvSpPr txBox="1"/>
          <p:nvPr/>
        </p:nvSpPr>
        <p:spPr>
          <a:xfrm>
            <a:off x="5004957" y="5465928"/>
            <a:ext cx="676787" cy="264047"/>
          </a:xfrm>
          <a:prstGeom prst="rect">
            <a:avLst/>
          </a:prstGeom>
          <a:noFill/>
        </p:spPr>
        <p:txBody>
          <a:bodyPr wrap="none" rtlCol="0">
            <a:spAutoFit/>
          </a:bodyPr>
          <a:lstStyle/>
          <a:p>
            <a:r>
              <a:rPr kumimoji="1" lang="en-US" altLang="ja-JP" b="1" dirty="0" smtClean="0">
                <a:solidFill>
                  <a:schemeClr val="tx1"/>
                </a:solidFill>
                <a:latin typeface="+mn-ea"/>
                <a:ea typeface="+mn-ea"/>
              </a:rPr>
              <a:t>©NASA</a:t>
            </a:r>
            <a:endParaRPr kumimoji="1" lang="ja-JP" altLang="en-US" b="1" dirty="0">
              <a:solidFill>
                <a:schemeClr val="tx1"/>
              </a:solidFill>
              <a:latin typeface="+mn-ea"/>
              <a:ea typeface="+mn-ea"/>
            </a:endParaRPr>
          </a:p>
        </p:txBody>
      </p:sp>
      <p:sp>
        <p:nvSpPr>
          <p:cNvPr id="14" name="テキスト ボックス 13"/>
          <p:cNvSpPr txBox="1"/>
          <p:nvPr/>
        </p:nvSpPr>
        <p:spPr>
          <a:xfrm>
            <a:off x="3418563" y="5465927"/>
            <a:ext cx="676788" cy="264047"/>
          </a:xfrm>
          <a:prstGeom prst="rect">
            <a:avLst/>
          </a:prstGeom>
          <a:noFill/>
        </p:spPr>
        <p:txBody>
          <a:bodyPr wrap="none" rtlCol="0">
            <a:spAutoFit/>
          </a:bodyPr>
          <a:lstStyle/>
          <a:p>
            <a:r>
              <a:rPr kumimoji="1" lang="en-US" altLang="ja-JP" b="1" dirty="0" smtClean="0">
                <a:solidFill>
                  <a:schemeClr val="tx1"/>
                </a:solidFill>
                <a:latin typeface="+mn-ea"/>
                <a:ea typeface="+mn-ea"/>
              </a:rPr>
              <a:t>©NASA</a:t>
            </a:r>
            <a:endParaRPr kumimoji="1" lang="ja-JP" altLang="en-US" b="1" dirty="0">
              <a:solidFill>
                <a:schemeClr val="tx1"/>
              </a:solidFill>
              <a:latin typeface="+mn-ea"/>
              <a:ea typeface="+mn-ea"/>
            </a:endParaRPr>
          </a:p>
        </p:txBody>
      </p:sp>
      <p:sp>
        <p:nvSpPr>
          <p:cNvPr id="16" name="テキスト ボックス 15"/>
          <p:cNvSpPr txBox="1"/>
          <p:nvPr/>
        </p:nvSpPr>
        <p:spPr>
          <a:xfrm>
            <a:off x="8271951" y="6475618"/>
            <a:ext cx="676787" cy="264047"/>
          </a:xfrm>
          <a:prstGeom prst="rect">
            <a:avLst/>
          </a:prstGeom>
          <a:noFill/>
        </p:spPr>
        <p:txBody>
          <a:bodyPr wrap="none" rtlCol="0">
            <a:spAutoFit/>
          </a:bodyPr>
          <a:lstStyle/>
          <a:p>
            <a:r>
              <a:rPr kumimoji="1" lang="en-US" altLang="ja-JP" b="1" dirty="0" smtClean="0">
                <a:solidFill>
                  <a:schemeClr val="tx1"/>
                </a:solidFill>
                <a:latin typeface="+mn-ea"/>
                <a:ea typeface="+mn-ea"/>
              </a:rPr>
              <a:t>©NASA</a:t>
            </a:r>
            <a:endParaRPr kumimoji="1" lang="ja-JP" altLang="en-US" b="1" dirty="0">
              <a:solidFill>
                <a:schemeClr val="tx1"/>
              </a:solidFill>
              <a:latin typeface="+mn-ea"/>
              <a:ea typeface="+mn-ea"/>
            </a:endParaRPr>
          </a:p>
        </p:txBody>
      </p:sp>
      <p:sp>
        <p:nvSpPr>
          <p:cNvPr id="17" name="テキスト ボックス 16"/>
          <p:cNvSpPr txBox="1"/>
          <p:nvPr/>
        </p:nvSpPr>
        <p:spPr>
          <a:xfrm>
            <a:off x="277389" y="6446436"/>
            <a:ext cx="676788" cy="264047"/>
          </a:xfrm>
          <a:prstGeom prst="rect">
            <a:avLst/>
          </a:prstGeom>
          <a:noFill/>
        </p:spPr>
        <p:txBody>
          <a:bodyPr wrap="none" rtlCol="0">
            <a:spAutoFit/>
          </a:bodyPr>
          <a:lstStyle/>
          <a:p>
            <a:r>
              <a:rPr kumimoji="1" lang="en-US" altLang="ja-JP" b="1" dirty="0" smtClean="0">
                <a:solidFill>
                  <a:schemeClr val="tx1"/>
                </a:solidFill>
                <a:latin typeface="+mn-ea"/>
                <a:ea typeface="+mn-ea"/>
              </a:rPr>
              <a:t>©NASA</a:t>
            </a:r>
            <a:endParaRPr kumimoji="1" lang="ja-JP" altLang="en-US" b="1" dirty="0">
              <a:solidFill>
                <a:schemeClr val="tx1"/>
              </a:solidFill>
              <a:latin typeface="+mn-ea"/>
              <a:ea typeface="+mn-ea"/>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6A0A45E5-225E-684E-AF1A-A71AE35280AB}" type="slidenum">
              <a:rPr lang="en-US" altLang="ja-JP" smtClean="0"/>
              <a:pPr>
                <a:defRPr/>
              </a:pPr>
              <a:t>43</a:t>
            </a:fld>
            <a:endParaRPr lang="en-US" altLang="ja-JP"/>
          </a:p>
        </p:txBody>
      </p:sp>
      <p:sp>
        <p:nvSpPr>
          <p:cNvPr id="5" name="タイトル 1"/>
          <p:cNvSpPr>
            <a:spLocks noGrp="1"/>
          </p:cNvSpPr>
          <p:nvPr>
            <p:ph type="title"/>
          </p:nvPr>
        </p:nvSpPr>
        <p:spPr>
          <a:xfrm>
            <a:off x="469900" y="152400"/>
            <a:ext cx="7835900" cy="685800"/>
          </a:xfrm>
          <a:ln>
            <a:noFill/>
          </a:ln>
        </p:spPr>
        <p:txBody>
          <a:bodyPr/>
          <a:lstStyle/>
          <a:p>
            <a:pPr algn="ctr"/>
            <a:r>
              <a:rPr lang="ja-JP" altLang="en-US" sz="3200" dirty="0" smtClean="0">
                <a:solidFill>
                  <a:srgbClr val="FFFF00"/>
                </a:solidFill>
              </a:rPr>
              <a:t>月の組成（全球の鉄濃度の分布）</a:t>
            </a:r>
          </a:p>
        </p:txBody>
      </p:sp>
      <p:pic>
        <p:nvPicPr>
          <p:cNvPr id="9" name="図 8" descr="スクリーンショット 2014-02-06 15.10.53.png"/>
          <p:cNvPicPr>
            <a:picLocks noChangeAspect="1"/>
          </p:cNvPicPr>
          <p:nvPr/>
        </p:nvPicPr>
        <p:blipFill>
          <a:blip r:embed="rId3" cstate="print"/>
          <a:srcRect l="879" t="2141" r="1099"/>
          <a:stretch>
            <a:fillRect/>
          </a:stretch>
        </p:blipFill>
        <p:spPr>
          <a:xfrm>
            <a:off x="1701800" y="1098550"/>
            <a:ext cx="5664200" cy="2901937"/>
          </a:xfrm>
          <a:prstGeom prst="rect">
            <a:avLst/>
          </a:prstGeom>
        </p:spPr>
      </p:pic>
      <p:pic>
        <p:nvPicPr>
          <p:cNvPr id="10" name="図 9"/>
          <p:cNvPicPr>
            <a:picLocks noChangeAspect="1"/>
          </p:cNvPicPr>
          <p:nvPr/>
        </p:nvPicPr>
        <p:blipFill>
          <a:blip r:embed="rId4" cstate="print"/>
          <a:stretch>
            <a:fillRect/>
          </a:stretch>
        </p:blipFill>
        <p:spPr>
          <a:xfrm>
            <a:off x="1701800" y="3956050"/>
            <a:ext cx="5688000" cy="2844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6A0A45E5-225E-684E-AF1A-A71AE35280AB}" type="slidenum">
              <a:rPr lang="en-US" altLang="ja-JP" smtClean="0"/>
              <a:pPr>
                <a:defRPr/>
              </a:pPr>
              <a:t>44</a:t>
            </a:fld>
            <a:endParaRPr lang="en-US" altLang="ja-JP"/>
          </a:p>
        </p:txBody>
      </p:sp>
      <p:sp>
        <p:nvSpPr>
          <p:cNvPr id="5" name="タイトル 1"/>
          <p:cNvSpPr>
            <a:spLocks noGrp="1"/>
          </p:cNvSpPr>
          <p:nvPr>
            <p:ph type="title"/>
          </p:nvPr>
        </p:nvSpPr>
        <p:spPr>
          <a:xfrm>
            <a:off x="469900" y="152400"/>
            <a:ext cx="7835900" cy="685800"/>
          </a:xfrm>
          <a:ln>
            <a:noFill/>
          </a:ln>
        </p:spPr>
        <p:txBody>
          <a:bodyPr/>
          <a:lstStyle/>
          <a:p>
            <a:pPr algn="ctr"/>
            <a:r>
              <a:rPr lang="ja-JP" altLang="en-US" sz="3200" dirty="0" smtClean="0">
                <a:solidFill>
                  <a:srgbClr val="FFFF00"/>
                </a:solidFill>
              </a:rPr>
              <a:t>月の組成（全球のトリウム濃度の分布）</a:t>
            </a:r>
          </a:p>
        </p:txBody>
      </p:sp>
      <p:pic>
        <p:nvPicPr>
          <p:cNvPr id="6" name="図 5"/>
          <p:cNvPicPr>
            <a:picLocks noChangeAspect="1"/>
          </p:cNvPicPr>
          <p:nvPr/>
        </p:nvPicPr>
        <p:blipFill>
          <a:blip r:embed="rId3" cstate="print"/>
          <a:srcRect t="25798" r="21496"/>
          <a:stretch>
            <a:fillRect/>
          </a:stretch>
        </p:blipFill>
        <p:spPr>
          <a:xfrm>
            <a:off x="482600" y="1168400"/>
            <a:ext cx="7886700" cy="5267743"/>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6A0A45E5-225E-684E-AF1A-A71AE35280AB}" type="slidenum">
              <a:rPr lang="en-US" altLang="ja-JP" smtClean="0"/>
              <a:pPr>
                <a:defRPr/>
              </a:pPr>
              <a:t>45</a:t>
            </a:fld>
            <a:endParaRPr lang="en-US" altLang="ja-JP"/>
          </a:p>
        </p:txBody>
      </p:sp>
      <p:pic>
        <p:nvPicPr>
          <p:cNvPr id="5" name="図 4"/>
          <p:cNvPicPr>
            <a:picLocks noChangeAspect="1"/>
          </p:cNvPicPr>
          <p:nvPr/>
        </p:nvPicPr>
        <p:blipFill>
          <a:blip r:embed="rId3" cstate="print"/>
          <a:srcRect t="26807" r="21496"/>
          <a:stretch>
            <a:fillRect/>
          </a:stretch>
        </p:blipFill>
        <p:spPr>
          <a:xfrm>
            <a:off x="558800" y="1238250"/>
            <a:ext cx="7884000" cy="5194375"/>
          </a:xfrm>
          <a:prstGeom prst="rect">
            <a:avLst/>
          </a:prstGeom>
        </p:spPr>
      </p:pic>
      <p:sp>
        <p:nvSpPr>
          <p:cNvPr id="6" name="タイトル 1"/>
          <p:cNvSpPr>
            <a:spLocks noGrp="1"/>
          </p:cNvSpPr>
          <p:nvPr>
            <p:ph type="title"/>
          </p:nvPr>
        </p:nvSpPr>
        <p:spPr>
          <a:xfrm>
            <a:off x="469900" y="152400"/>
            <a:ext cx="7835900" cy="685800"/>
          </a:xfrm>
          <a:ln>
            <a:noFill/>
          </a:ln>
        </p:spPr>
        <p:txBody>
          <a:bodyPr/>
          <a:lstStyle/>
          <a:p>
            <a:pPr algn="ctr"/>
            <a:r>
              <a:rPr lang="ja-JP" altLang="en-US" sz="3200" dirty="0" smtClean="0">
                <a:solidFill>
                  <a:srgbClr val="FFFF00"/>
                </a:solidFill>
              </a:rPr>
              <a:t>月の組成（全球のウラン濃度の分布）</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番号プレースホルダ 3"/>
          <p:cNvSpPr>
            <a:spLocks noGrp="1"/>
          </p:cNvSpPr>
          <p:nvPr>
            <p:ph type="sldNum" sz="quarter" idx="12"/>
          </p:nvPr>
        </p:nvSpPr>
        <p:spPr>
          <a:noFill/>
          <a:ln>
            <a:miter lim="800000"/>
            <a:headEnd/>
            <a:tailEnd/>
          </a:ln>
        </p:spPr>
        <p:txBody>
          <a:bodyPr/>
          <a:lstStyle/>
          <a:p>
            <a:fld id="{66170C66-7E0F-2E47-8C2D-9FE56C1B7EFB}" type="slidenum">
              <a:rPr lang="en-US" altLang="ja-JP" smtClean="0"/>
              <a:pPr/>
              <a:t>46</a:t>
            </a:fld>
            <a:endParaRPr lang="en-US" altLang="ja-JP" smtClean="0"/>
          </a:p>
        </p:txBody>
      </p:sp>
      <p:sp>
        <p:nvSpPr>
          <p:cNvPr id="54275" name="タイトル 1"/>
          <p:cNvSpPr>
            <a:spLocks noGrp="1"/>
          </p:cNvSpPr>
          <p:nvPr>
            <p:ph type="title"/>
          </p:nvPr>
        </p:nvSpPr>
        <p:spPr>
          <a:ln>
            <a:noFill/>
          </a:ln>
        </p:spPr>
        <p:txBody>
          <a:bodyPr/>
          <a:lstStyle/>
          <a:p>
            <a:pPr algn="ctr"/>
            <a:r>
              <a:rPr lang="ja-JP" altLang="en-US" sz="3200" dirty="0" smtClean="0">
                <a:solidFill>
                  <a:srgbClr val="FFFF00"/>
                </a:solidFill>
              </a:rPr>
              <a:t>「かぐや」が調べた結果（３）</a:t>
            </a:r>
          </a:p>
        </p:txBody>
      </p:sp>
      <p:sp>
        <p:nvSpPr>
          <p:cNvPr id="9" name="テキスト ボックス 8"/>
          <p:cNvSpPr txBox="1"/>
          <p:nvPr/>
        </p:nvSpPr>
        <p:spPr>
          <a:xfrm>
            <a:off x="1211263" y="3005138"/>
            <a:ext cx="6924675" cy="557212"/>
          </a:xfrm>
          <a:prstGeom prst="rect">
            <a:avLst/>
          </a:prstGeom>
          <a:noFill/>
        </p:spPr>
        <p:txBody>
          <a:bodyPr>
            <a:spAutoFit/>
          </a:bodyPr>
          <a:lstStyle/>
          <a:p>
            <a:pPr>
              <a:defRPr/>
            </a:pPr>
            <a:r>
              <a:rPr kumimoji="1" lang="ja-JP" altLang="en-US" sz="3200" dirty="0" smtClean="0">
                <a:solidFill>
                  <a:schemeClr val="tx2">
                    <a:lumMod val="50000"/>
                  </a:schemeClr>
                </a:solidFill>
                <a:effectLst/>
                <a:latin typeface="+mn-ea"/>
                <a:ea typeface="+mn-ea"/>
              </a:rPr>
              <a:t>月の環境はどうなっているのか？</a:t>
            </a:r>
            <a:endParaRPr kumimoji="1" lang="ja-JP" altLang="en-US" sz="3200" dirty="0">
              <a:solidFill>
                <a:schemeClr val="tx2">
                  <a:lumMod val="50000"/>
                </a:schemeClr>
              </a:solidFill>
              <a:effectLst/>
              <a:latin typeface="+mn-ea"/>
              <a:ea typeface="+mn-ea"/>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6A0A45E5-225E-684E-AF1A-A71AE35280AB}" type="slidenum">
              <a:rPr lang="en-US" altLang="ja-JP" smtClean="0"/>
              <a:pPr>
                <a:defRPr/>
              </a:pPr>
              <a:t>47</a:t>
            </a:fld>
            <a:endParaRPr lang="en-US" altLang="ja-JP"/>
          </a:p>
        </p:txBody>
      </p:sp>
      <p:sp>
        <p:nvSpPr>
          <p:cNvPr id="5" name="タイトル 1"/>
          <p:cNvSpPr>
            <a:spLocks noGrp="1"/>
          </p:cNvSpPr>
          <p:nvPr>
            <p:ph type="title"/>
          </p:nvPr>
        </p:nvSpPr>
        <p:spPr>
          <a:xfrm>
            <a:off x="469900" y="152400"/>
            <a:ext cx="7835900" cy="685800"/>
          </a:xfrm>
          <a:ln>
            <a:noFill/>
          </a:ln>
        </p:spPr>
        <p:txBody>
          <a:bodyPr/>
          <a:lstStyle/>
          <a:p>
            <a:pPr algn="ctr"/>
            <a:r>
              <a:rPr lang="ja-JP" altLang="en-US" sz="3200" dirty="0" smtClean="0">
                <a:solidFill>
                  <a:srgbClr val="FFFF00"/>
                </a:solidFill>
              </a:rPr>
              <a:t>月の重力場の様子</a:t>
            </a:r>
          </a:p>
        </p:txBody>
      </p:sp>
      <p:pic>
        <p:nvPicPr>
          <p:cNvPr id="6" name="図 5" descr="スクリーンショット 2014-02-06 15.15.32.png"/>
          <p:cNvPicPr>
            <a:picLocks noChangeAspect="1"/>
          </p:cNvPicPr>
          <p:nvPr/>
        </p:nvPicPr>
        <p:blipFill>
          <a:blip r:embed="rId3" cstate="print"/>
          <a:stretch>
            <a:fillRect/>
          </a:stretch>
        </p:blipFill>
        <p:spPr>
          <a:xfrm>
            <a:off x="1035050" y="1479550"/>
            <a:ext cx="7073900" cy="3898900"/>
          </a:xfrm>
          <a:prstGeom prst="rect">
            <a:avLst/>
          </a:prstGeom>
        </p:spPr>
      </p:pic>
      <p:sp>
        <p:nvSpPr>
          <p:cNvPr id="7" name="テキスト ボックス 6"/>
          <p:cNvSpPr txBox="1"/>
          <p:nvPr/>
        </p:nvSpPr>
        <p:spPr>
          <a:xfrm>
            <a:off x="562842" y="5613400"/>
            <a:ext cx="8177624" cy="886191"/>
          </a:xfrm>
          <a:prstGeom prst="rect">
            <a:avLst/>
          </a:prstGeom>
          <a:noFill/>
        </p:spPr>
        <p:txBody>
          <a:bodyPr wrap="none" rtlCol="0">
            <a:spAutoFit/>
          </a:bodyPr>
          <a:lstStyle/>
          <a:p>
            <a:r>
              <a:rPr kumimoji="1" lang="ja-JP" altLang="en-US" sz="2400" dirty="0" smtClean="0">
                <a:latin typeface="ヒラギノ角ゴ ProN W6"/>
                <a:ea typeface="ヒラギノ角ゴ ProN W6"/>
                <a:cs typeface="ヒラギノ角ゴ ProN W6"/>
              </a:rPr>
              <a:t>「かぐや」の観測によって、</a:t>
            </a:r>
            <a:endParaRPr kumimoji="1" lang="en-US" altLang="ja-JP" sz="2400" dirty="0" smtClean="0">
              <a:latin typeface="ヒラギノ角ゴ ProN W6"/>
              <a:ea typeface="ヒラギノ角ゴ ProN W6"/>
              <a:cs typeface="ヒラギノ角ゴ ProN W6"/>
            </a:endParaRPr>
          </a:p>
          <a:p>
            <a:r>
              <a:rPr kumimoji="1" lang="ja-JP" altLang="en-US" sz="2400" dirty="0" smtClean="0">
                <a:latin typeface="ヒラギノ角ゴ ProN W6"/>
                <a:ea typeface="ヒラギノ角ゴ ProN W6"/>
                <a:cs typeface="ヒラギノ角ゴ ProN W6"/>
              </a:rPr>
              <a:t>月の裏側について初めて詳細な重力場を計測できました。</a:t>
            </a:r>
            <a:endParaRPr kumimoji="1" lang="en-US" altLang="ja-JP" sz="2400" dirty="0" smtClean="0">
              <a:latin typeface="ヒラギノ角ゴ ProN W6"/>
              <a:ea typeface="ヒラギノ角ゴ ProN W6"/>
              <a:cs typeface="ヒラギノ角ゴ ProN W6"/>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6A0A45E5-225E-684E-AF1A-A71AE35280AB}" type="slidenum">
              <a:rPr lang="en-US" altLang="ja-JP" smtClean="0"/>
              <a:pPr>
                <a:defRPr/>
              </a:pPr>
              <a:t>48</a:t>
            </a:fld>
            <a:endParaRPr lang="en-US" altLang="ja-JP"/>
          </a:p>
        </p:txBody>
      </p:sp>
      <p:sp>
        <p:nvSpPr>
          <p:cNvPr id="5" name="タイトル 1"/>
          <p:cNvSpPr>
            <a:spLocks noGrp="1"/>
          </p:cNvSpPr>
          <p:nvPr>
            <p:ph type="title"/>
          </p:nvPr>
        </p:nvSpPr>
        <p:spPr>
          <a:xfrm>
            <a:off x="469900" y="152400"/>
            <a:ext cx="7835900" cy="685800"/>
          </a:xfrm>
          <a:ln>
            <a:noFill/>
          </a:ln>
        </p:spPr>
        <p:txBody>
          <a:bodyPr/>
          <a:lstStyle/>
          <a:p>
            <a:pPr algn="ctr"/>
            <a:r>
              <a:rPr lang="ja-JP" altLang="en-US" sz="3200" dirty="0" smtClean="0">
                <a:solidFill>
                  <a:srgbClr val="FFFF00"/>
                </a:solidFill>
              </a:rPr>
              <a:t>月の周りのプラズマの様子</a:t>
            </a:r>
          </a:p>
        </p:txBody>
      </p:sp>
      <p:pic>
        <p:nvPicPr>
          <p:cNvPr id="6" name="図 5" descr="スクリーンショット 2014-02-06 15.18.20.png"/>
          <p:cNvPicPr>
            <a:picLocks noChangeAspect="1"/>
          </p:cNvPicPr>
          <p:nvPr/>
        </p:nvPicPr>
        <p:blipFill>
          <a:blip r:embed="rId3" cstate="print"/>
          <a:srcRect l="2965" t="3125" r="2306" b="2083"/>
          <a:stretch>
            <a:fillRect/>
          </a:stretch>
        </p:blipFill>
        <p:spPr>
          <a:xfrm>
            <a:off x="946150" y="1308100"/>
            <a:ext cx="7302500" cy="46228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6A0A45E5-225E-684E-AF1A-A71AE35280AB}" type="slidenum">
              <a:rPr lang="en-US" altLang="ja-JP" smtClean="0"/>
              <a:pPr>
                <a:defRPr/>
              </a:pPr>
              <a:t>49</a:t>
            </a:fld>
            <a:endParaRPr lang="en-US" altLang="ja-JP"/>
          </a:p>
        </p:txBody>
      </p:sp>
      <p:sp>
        <p:nvSpPr>
          <p:cNvPr id="5" name="タイトル 1"/>
          <p:cNvSpPr>
            <a:spLocks noGrp="1"/>
          </p:cNvSpPr>
          <p:nvPr>
            <p:ph type="title"/>
          </p:nvPr>
        </p:nvSpPr>
        <p:spPr>
          <a:xfrm>
            <a:off x="469900" y="152400"/>
            <a:ext cx="7835900" cy="685800"/>
          </a:xfrm>
          <a:ln>
            <a:noFill/>
          </a:ln>
        </p:spPr>
        <p:txBody>
          <a:bodyPr/>
          <a:lstStyle/>
          <a:p>
            <a:pPr algn="ctr"/>
            <a:r>
              <a:rPr lang="ja-JP" altLang="en-US" sz="3200" dirty="0" smtClean="0">
                <a:solidFill>
                  <a:srgbClr val="FFFF00"/>
                </a:solidFill>
              </a:rPr>
              <a:t>アポロ宇宙飛行士の視点の再現</a:t>
            </a:r>
          </a:p>
        </p:txBody>
      </p:sp>
      <p:pic>
        <p:nvPicPr>
          <p:cNvPr id="6" name="図 5"/>
          <p:cNvPicPr>
            <a:picLocks noChangeAspect="1"/>
          </p:cNvPicPr>
          <p:nvPr/>
        </p:nvPicPr>
        <p:blipFill>
          <a:blip r:embed="rId3" cstate="print"/>
          <a:stretch>
            <a:fillRect/>
          </a:stretch>
        </p:blipFill>
        <p:spPr>
          <a:xfrm>
            <a:off x="4616400" y="1536701"/>
            <a:ext cx="4500000" cy="4529605"/>
          </a:xfrm>
          <a:prstGeom prst="rect">
            <a:avLst/>
          </a:prstGeom>
        </p:spPr>
      </p:pic>
      <p:pic>
        <p:nvPicPr>
          <p:cNvPr id="7" name="図 6"/>
          <p:cNvPicPr>
            <a:picLocks noChangeAspect="1"/>
          </p:cNvPicPr>
          <p:nvPr/>
        </p:nvPicPr>
        <p:blipFill>
          <a:blip r:embed="rId4" cstate="print"/>
          <a:stretch>
            <a:fillRect/>
          </a:stretch>
        </p:blipFill>
        <p:spPr>
          <a:xfrm>
            <a:off x="50800" y="1536701"/>
            <a:ext cx="4500000" cy="4529605"/>
          </a:xfrm>
          <a:prstGeom prst="rect">
            <a:avLst/>
          </a:prstGeom>
        </p:spPr>
      </p:pic>
      <p:sp>
        <p:nvSpPr>
          <p:cNvPr id="8" name="テキスト ボックス 7"/>
          <p:cNvSpPr txBox="1"/>
          <p:nvPr/>
        </p:nvSpPr>
        <p:spPr>
          <a:xfrm>
            <a:off x="403677" y="1167369"/>
            <a:ext cx="3736920" cy="411138"/>
          </a:xfrm>
          <a:prstGeom prst="rect">
            <a:avLst/>
          </a:prstGeom>
          <a:noFill/>
        </p:spPr>
        <p:txBody>
          <a:bodyPr wrap="none" rtlCol="0">
            <a:spAutoFit/>
          </a:bodyPr>
          <a:lstStyle/>
          <a:p>
            <a:r>
              <a:rPr lang="ja-JP" altLang="en-US" sz="2200" dirty="0" smtClean="0">
                <a:latin typeface="ヒラギノ角ゴ ProN W6"/>
                <a:ea typeface="ヒラギノ角ゴ ProN W6"/>
                <a:cs typeface="ヒラギノ角ゴ ProN W6"/>
              </a:rPr>
              <a:t>かぐやデータによる</a:t>
            </a:r>
            <a:r>
              <a:rPr lang="en-US" altLang="ja-JP" sz="2200" dirty="0" smtClean="0">
                <a:latin typeface="ヒラギノ角ゴ ProN W6"/>
                <a:ea typeface="ヒラギノ角ゴ ProN W6"/>
                <a:cs typeface="ヒラギノ角ゴ ProN W6"/>
              </a:rPr>
              <a:t>3D</a:t>
            </a:r>
            <a:r>
              <a:rPr lang="ja-JP" altLang="en-US" sz="2200" dirty="0" smtClean="0">
                <a:latin typeface="ヒラギノ角ゴ ProN W6"/>
                <a:ea typeface="ヒラギノ角ゴ ProN W6"/>
                <a:cs typeface="ヒラギノ角ゴ ProN W6"/>
              </a:rPr>
              <a:t>画像</a:t>
            </a:r>
            <a:endParaRPr kumimoji="1" lang="ja-JP" altLang="en-US" sz="2200" dirty="0">
              <a:latin typeface="ヒラギノ角ゴ ProN W6"/>
              <a:ea typeface="ヒラギノ角ゴ ProN W6"/>
              <a:cs typeface="ヒラギノ角ゴ ProN W6"/>
            </a:endParaRPr>
          </a:p>
        </p:txBody>
      </p:sp>
      <p:sp>
        <p:nvSpPr>
          <p:cNvPr id="9" name="テキスト ボックス 8"/>
          <p:cNvSpPr txBox="1"/>
          <p:nvPr/>
        </p:nvSpPr>
        <p:spPr>
          <a:xfrm>
            <a:off x="4654763" y="1167369"/>
            <a:ext cx="4416594" cy="411138"/>
          </a:xfrm>
          <a:prstGeom prst="rect">
            <a:avLst/>
          </a:prstGeom>
          <a:noFill/>
        </p:spPr>
        <p:txBody>
          <a:bodyPr wrap="none" rtlCol="0">
            <a:spAutoFit/>
          </a:bodyPr>
          <a:lstStyle/>
          <a:p>
            <a:r>
              <a:rPr lang="ja-JP" altLang="en-US" sz="2200" dirty="0" smtClean="0">
                <a:latin typeface="ヒラギノ角ゴ ProN W6"/>
                <a:ea typeface="ヒラギノ角ゴ ProN W6"/>
                <a:cs typeface="ヒラギノ角ゴ ProN W6"/>
              </a:rPr>
              <a:t>アポロ宇宙飛行士が撮影した写真</a:t>
            </a:r>
            <a:endParaRPr kumimoji="1" lang="ja-JP" altLang="en-US" sz="2200" dirty="0">
              <a:latin typeface="ヒラギノ角ゴ ProN W6"/>
              <a:ea typeface="ヒラギノ角ゴ ProN W6"/>
              <a:cs typeface="ヒラギノ角ゴ ProN W6"/>
            </a:endParaRPr>
          </a:p>
        </p:txBody>
      </p:sp>
      <p:sp>
        <p:nvSpPr>
          <p:cNvPr id="10" name="テキスト ボックス 9"/>
          <p:cNvSpPr txBox="1"/>
          <p:nvPr/>
        </p:nvSpPr>
        <p:spPr>
          <a:xfrm>
            <a:off x="8439612" y="5802259"/>
            <a:ext cx="676788" cy="264047"/>
          </a:xfrm>
          <a:prstGeom prst="rect">
            <a:avLst/>
          </a:prstGeom>
          <a:noFill/>
        </p:spPr>
        <p:txBody>
          <a:bodyPr wrap="none" rtlCol="0">
            <a:spAutoFit/>
          </a:bodyPr>
          <a:lstStyle/>
          <a:p>
            <a:r>
              <a:rPr kumimoji="1" lang="en-US" altLang="ja-JP" b="1" dirty="0" smtClean="0">
                <a:solidFill>
                  <a:schemeClr val="tx1"/>
                </a:solidFill>
                <a:latin typeface="+mn-ea"/>
                <a:ea typeface="+mn-ea"/>
              </a:rPr>
              <a:t>©NASA</a:t>
            </a:r>
            <a:endParaRPr kumimoji="1" lang="ja-JP" altLang="en-US" b="1" dirty="0">
              <a:solidFill>
                <a:schemeClr val="tx1"/>
              </a:solidFill>
              <a:latin typeface="+mn-ea"/>
              <a:ea typeface="+mn-e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ref_Nearside_b2.png"/>
          <p:cNvPicPr>
            <a:picLocks noChangeAspect="1"/>
          </p:cNvPicPr>
          <p:nvPr/>
        </p:nvPicPr>
        <p:blipFill rotWithShape="1">
          <a:blip r:embed="rId3" cstate="print">
            <a:extLst>
              <a:ext uri="{28A0092B-C50C-407E-A947-70E740481C1C}">
                <a14:useLocalDpi xmlns:a14="http://schemas.microsoft.com/office/drawing/2010/main" val="0"/>
              </a:ext>
            </a:extLst>
          </a:blip>
          <a:srcRect l="7524" t="15887" r="40390" b="11501"/>
          <a:stretch/>
        </p:blipFill>
        <p:spPr>
          <a:xfrm>
            <a:off x="6794735" y="2481033"/>
            <a:ext cx="1096152" cy="1080000"/>
          </a:xfrm>
          <a:prstGeom prst="rect">
            <a:avLst/>
          </a:prstGeom>
        </p:spPr>
      </p:pic>
      <p:pic>
        <p:nvPicPr>
          <p:cNvPr id="2" name="図 1" descr="201603171200-00.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3676" y="1675910"/>
            <a:ext cx="3878890" cy="3951619"/>
          </a:xfrm>
          <a:prstGeom prst="rect">
            <a:avLst/>
          </a:prstGeom>
        </p:spPr>
      </p:pic>
      <p:sp>
        <p:nvSpPr>
          <p:cNvPr id="23554" name="スライド番号プレースホルダー 3"/>
          <p:cNvSpPr>
            <a:spLocks noGrp="1"/>
          </p:cNvSpPr>
          <p:nvPr>
            <p:ph type="sldNum" sz="quarter" idx="12"/>
          </p:nvPr>
        </p:nvSpPr>
        <p:spPr>
          <a:noFill/>
          <a:ln>
            <a:miter lim="800000"/>
            <a:headEnd/>
            <a:tailEnd/>
          </a:ln>
        </p:spPr>
        <p:txBody>
          <a:bodyPr/>
          <a:lstStyle/>
          <a:p>
            <a:fld id="{8A965BA4-4138-8344-A16F-D8ED258E64FC}" type="slidenum">
              <a:rPr lang="en-US" altLang="ja-JP"/>
              <a:pPr/>
              <a:t>5</a:t>
            </a:fld>
            <a:endParaRPr lang="en-US" altLang="ja-JP"/>
          </a:p>
        </p:txBody>
      </p:sp>
      <p:sp>
        <p:nvSpPr>
          <p:cNvPr id="23570" name="Text Box 4"/>
          <p:cNvSpPr txBox="1">
            <a:spLocks noChangeArrowheads="1"/>
          </p:cNvSpPr>
          <p:nvPr/>
        </p:nvSpPr>
        <p:spPr bwMode="auto">
          <a:xfrm>
            <a:off x="8142288" y="3163888"/>
            <a:ext cx="647700" cy="457200"/>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2400">
                <a:solidFill>
                  <a:schemeClr val="tx1"/>
                </a:solidFill>
                <a:effectLst/>
                <a:ea typeface="ＭＳ Ｐゴシック" pitchFamily="-1" charset="-128"/>
                <a:cs typeface="ＭＳ Ｐゴシック" pitchFamily="-1" charset="-128"/>
              </a:rPr>
              <a:t>月</a:t>
            </a:r>
          </a:p>
        </p:txBody>
      </p:sp>
      <p:sp>
        <p:nvSpPr>
          <p:cNvPr id="23571" name="Text Box 5"/>
          <p:cNvSpPr txBox="1">
            <a:spLocks noChangeArrowheads="1"/>
          </p:cNvSpPr>
          <p:nvPr/>
        </p:nvSpPr>
        <p:spPr bwMode="auto">
          <a:xfrm>
            <a:off x="2914650" y="5492750"/>
            <a:ext cx="1152525" cy="457200"/>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2400">
                <a:solidFill>
                  <a:schemeClr val="tx1"/>
                </a:solidFill>
                <a:effectLst/>
                <a:ea typeface="ＭＳ Ｐゴシック" pitchFamily="-1" charset="-128"/>
                <a:cs typeface="ＭＳ Ｐゴシック" pitchFamily="-1" charset="-128"/>
              </a:rPr>
              <a:t>地球</a:t>
            </a:r>
          </a:p>
        </p:txBody>
      </p:sp>
      <p:sp>
        <p:nvSpPr>
          <p:cNvPr id="483338" name="Line 10"/>
          <p:cNvSpPr>
            <a:spLocks noChangeShapeType="1"/>
          </p:cNvSpPr>
          <p:nvPr/>
        </p:nvSpPr>
        <p:spPr bwMode="auto">
          <a:xfrm flipH="1">
            <a:off x="6842648" y="3023971"/>
            <a:ext cx="503237" cy="0"/>
          </a:xfrm>
          <a:prstGeom prst="line">
            <a:avLst/>
          </a:prstGeom>
          <a:noFill/>
          <a:ln w="38100">
            <a:solidFill>
              <a:srgbClr val="FF6600"/>
            </a:solidFill>
            <a:round/>
            <a:headEnd type="stealth" w="med" len="med"/>
            <a:tailEnd type="stealth" w="med" len="med"/>
          </a:ln>
          <a:effectLst/>
          <a:extLst/>
        </p:spPr>
        <p:txBody>
          <a:bodyPr lIns="92160" tIns="46080" rIns="92160" bIns="46080" anchor="ctr">
            <a:spAutoFit/>
          </a:bodyPr>
          <a:lstStyle/>
          <a:p>
            <a:pPr>
              <a:buFont typeface="Arial" pitchFamily="34" charset="0"/>
              <a:buNone/>
              <a:defRPr/>
            </a:pPr>
            <a:endParaRPr lang="ja-JP" altLang="en-US">
              <a:latin typeface="Arial" pitchFamily="34" charset="0"/>
              <a:ea typeface="ＭＳ Ｐゴシック" pitchFamily="50" charset="-128"/>
              <a:cs typeface="Times New Roman" pitchFamily="18" charset="0"/>
            </a:endParaRPr>
          </a:p>
        </p:txBody>
      </p:sp>
      <p:sp>
        <p:nvSpPr>
          <p:cNvPr id="23566" name="Rectangle 11"/>
          <p:cNvSpPr>
            <a:spLocks noChangeArrowheads="1"/>
          </p:cNvSpPr>
          <p:nvPr/>
        </p:nvSpPr>
        <p:spPr bwMode="auto">
          <a:xfrm>
            <a:off x="5710760" y="2667676"/>
            <a:ext cx="1352550" cy="261938"/>
          </a:xfrm>
          <a:prstGeom prst="rect">
            <a:avLst/>
          </a:prstGeom>
          <a:noFill/>
          <a:ln w="9525">
            <a:noFill/>
            <a:miter lim="800000"/>
            <a:headEnd/>
            <a:tailEnd/>
          </a:ln>
        </p:spPr>
        <p:txBody>
          <a:bodyPr wrap="none" lIns="92160" tIns="46080" rIns="92160" bIns="46080" anchor="ctr">
            <a:prstTxWarp prst="textNoShape">
              <a:avLst/>
            </a:prstTxWarp>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b="1">
                <a:solidFill>
                  <a:srgbClr val="DDDDDD"/>
                </a:solidFill>
                <a:effectLst/>
                <a:ea typeface="ＭＳ Ｐゴシック" pitchFamily="-1" charset="-128"/>
                <a:cs typeface="ＭＳ Ｐゴシック" pitchFamily="-1" charset="-128"/>
              </a:rPr>
              <a:t>1740</a:t>
            </a:r>
            <a:r>
              <a:rPr lang="ja-JP" altLang="en-US" b="1">
                <a:solidFill>
                  <a:srgbClr val="DDDDDD"/>
                </a:solidFill>
                <a:effectLst/>
                <a:ea typeface="ＭＳ Ｐゴシック" pitchFamily="-1" charset="-128"/>
                <a:cs typeface="ＭＳ Ｐゴシック" pitchFamily="-1" charset="-128"/>
              </a:rPr>
              <a:t>キロメートル </a:t>
            </a:r>
          </a:p>
        </p:txBody>
      </p:sp>
      <p:sp>
        <p:nvSpPr>
          <p:cNvPr id="483341" name="Line 13"/>
          <p:cNvSpPr>
            <a:spLocks noChangeShapeType="1"/>
          </p:cNvSpPr>
          <p:nvPr/>
        </p:nvSpPr>
        <p:spPr bwMode="auto">
          <a:xfrm flipH="1">
            <a:off x="7345885" y="2493051"/>
            <a:ext cx="0" cy="576263"/>
          </a:xfrm>
          <a:prstGeom prst="line">
            <a:avLst/>
          </a:prstGeom>
          <a:noFill/>
          <a:ln w="38100">
            <a:solidFill>
              <a:srgbClr val="FF6600"/>
            </a:solidFill>
            <a:round/>
            <a:headEnd type="stealth" w="med" len="med"/>
            <a:tailEnd type="stealth" w="med" len="med"/>
          </a:ln>
          <a:effectLst/>
          <a:extLst/>
        </p:spPr>
        <p:txBody>
          <a:bodyPr lIns="92160" tIns="46080" rIns="92160" bIns="46080" anchor="ctr">
            <a:spAutoFit/>
          </a:bodyPr>
          <a:lstStyle/>
          <a:p>
            <a:pPr>
              <a:buFont typeface="Arial" pitchFamily="34" charset="0"/>
              <a:buNone/>
              <a:defRPr/>
            </a:pPr>
            <a:endParaRPr lang="ja-JP" altLang="en-US">
              <a:latin typeface="Arial" pitchFamily="34" charset="0"/>
              <a:ea typeface="ＭＳ Ｐゴシック" pitchFamily="50" charset="-128"/>
              <a:cs typeface="Times New Roman" pitchFamily="18" charset="0"/>
            </a:endParaRPr>
          </a:p>
        </p:txBody>
      </p:sp>
      <p:grpSp>
        <p:nvGrpSpPr>
          <p:cNvPr id="4" name="図形グループ 17"/>
          <p:cNvGrpSpPr>
            <a:grpSpLocks/>
          </p:cNvGrpSpPr>
          <p:nvPr/>
        </p:nvGrpSpPr>
        <p:grpSpPr bwMode="auto">
          <a:xfrm>
            <a:off x="1381125" y="1331913"/>
            <a:ext cx="2074863" cy="2354262"/>
            <a:chOff x="1381125" y="1331913"/>
            <a:chExt cx="2074863" cy="2354262"/>
          </a:xfrm>
        </p:grpSpPr>
        <p:sp>
          <p:nvSpPr>
            <p:cNvPr id="483336" name="Line 8"/>
            <p:cNvSpPr>
              <a:spLocks noChangeShapeType="1"/>
            </p:cNvSpPr>
            <p:nvPr/>
          </p:nvSpPr>
          <p:spPr bwMode="auto">
            <a:xfrm flipH="1">
              <a:off x="1497013" y="3686175"/>
              <a:ext cx="1924050" cy="0"/>
            </a:xfrm>
            <a:prstGeom prst="line">
              <a:avLst/>
            </a:prstGeom>
            <a:noFill/>
            <a:ln w="38100">
              <a:solidFill>
                <a:srgbClr val="FF6600"/>
              </a:solidFill>
              <a:round/>
              <a:headEnd type="stealth" w="med" len="med"/>
              <a:tailEnd type="stealth" w="med" len="med"/>
            </a:ln>
            <a:effectLst/>
            <a:extLst/>
          </p:spPr>
          <p:txBody>
            <a:bodyPr lIns="92160" tIns="46080" rIns="92160" bIns="46080" anchor="ctr">
              <a:spAutoFit/>
            </a:bodyPr>
            <a:lstStyle/>
            <a:p>
              <a:pPr>
                <a:buFont typeface="Arial" pitchFamily="34" charset="0"/>
                <a:buNone/>
                <a:defRPr/>
              </a:pPr>
              <a:endParaRPr lang="ja-JP" altLang="en-US">
                <a:latin typeface="Arial" pitchFamily="34" charset="0"/>
                <a:ea typeface="ＭＳ Ｐゴシック" pitchFamily="50" charset="-128"/>
                <a:cs typeface="Times New Roman" pitchFamily="18" charset="0"/>
              </a:endParaRPr>
            </a:p>
          </p:txBody>
        </p:sp>
        <p:sp>
          <p:nvSpPr>
            <p:cNvPr id="483343" name="Line 15"/>
            <p:cNvSpPr>
              <a:spLocks noChangeShapeType="1"/>
            </p:cNvSpPr>
            <p:nvPr/>
          </p:nvSpPr>
          <p:spPr bwMode="auto">
            <a:xfrm flipH="1" flipV="1">
              <a:off x="3419475" y="1670050"/>
              <a:ext cx="0" cy="2016125"/>
            </a:xfrm>
            <a:prstGeom prst="line">
              <a:avLst/>
            </a:prstGeom>
            <a:noFill/>
            <a:ln w="38100">
              <a:solidFill>
                <a:srgbClr val="FF6600"/>
              </a:solidFill>
              <a:round/>
              <a:headEnd type="stealth" w="med" len="med"/>
              <a:tailEnd type="stealth" w="med" len="med"/>
            </a:ln>
            <a:effectLst/>
            <a:extLst/>
          </p:spPr>
          <p:txBody>
            <a:bodyPr lIns="92160" tIns="46080" rIns="92160" bIns="46080" anchor="ctr">
              <a:spAutoFit/>
            </a:bodyPr>
            <a:lstStyle/>
            <a:p>
              <a:pPr>
                <a:buFont typeface="Arial" pitchFamily="34" charset="0"/>
                <a:buNone/>
                <a:defRPr/>
              </a:pPr>
              <a:endParaRPr lang="ja-JP" altLang="en-US">
                <a:latin typeface="Arial" pitchFamily="34" charset="0"/>
                <a:ea typeface="ＭＳ Ｐゴシック" pitchFamily="50" charset="-128"/>
                <a:cs typeface="Times New Roman" pitchFamily="18" charset="0"/>
              </a:endParaRPr>
            </a:p>
          </p:txBody>
        </p:sp>
        <p:sp>
          <p:nvSpPr>
            <p:cNvPr id="23564" name="Rectangle 16"/>
            <p:cNvSpPr>
              <a:spLocks noChangeArrowheads="1"/>
            </p:cNvSpPr>
            <p:nvPr/>
          </p:nvSpPr>
          <p:spPr bwMode="auto">
            <a:xfrm>
              <a:off x="1381125" y="1331913"/>
              <a:ext cx="2074863" cy="266700"/>
            </a:xfrm>
            <a:prstGeom prst="rect">
              <a:avLst/>
            </a:prstGeom>
            <a:noFill/>
            <a:ln w="9525">
              <a:noFill/>
              <a:miter lim="800000"/>
              <a:headEnd/>
              <a:tailEnd/>
            </a:ln>
          </p:spPr>
          <p:txBody>
            <a:bodyPr lIns="92160" tIns="46080" rIns="92160" bIns="46080" anchor="ctr">
              <a:prstTxWarp prst="textNoShape">
                <a:avLst/>
              </a:prstTxWarp>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b="1">
                  <a:solidFill>
                    <a:schemeClr val="hlink"/>
                  </a:solidFill>
                  <a:effectLst/>
                  <a:ea typeface="ＭＳ Ｐゴシック" pitchFamily="-1" charset="-128"/>
                  <a:cs typeface="ＭＳ Ｐゴシック" pitchFamily="-1" charset="-128"/>
                </a:rPr>
                <a:t>6400</a:t>
              </a:r>
              <a:r>
                <a:rPr lang="ja-JP" altLang="en-US" b="1">
                  <a:solidFill>
                    <a:schemeClr val="hlink"/>
                  </a:solidFill>
                  <a:effectLst/>
                  <a:ea typeface="ＭＳ Ｐゴシック" pitchFamily="-1" charset="-128"/>
                  <a:cs typeface="ＭＳ Ｐゴシック" pitchFamily="-1" charset="-128"/>
                </a:rPr>
                <a:t>キロメートル</a:t>
              </a:r>
            </a:p>
          </p:txBody>
        </p:sp>
      </p:grpSp>
      <p:sp>
        <p:nvSpPr>
          <p:cNvPr id="23558" name="Rectangle 2"/>
          <p:cNvSpPr>
            <a:spLocks noChangeArrowheads="1"/>
          </p:cNvSpPr>
          <p:nvPr/>
        </p:nvSpPr>
        <p:spPr bwMode="auto">
          <a:xfrm>
            <a:off x="274638" y="211138"/>
            <a:ext cx="7835900" cy="685800"/>
          </a:xfrm>
          <a:prstGeom prst="rect">
            <a:avLst/>
          </a:prstGeom>
          <a:noFill/>
          <a:ln w="19050">
            <a:noFill/>
            <a:prstDash val="sysDot"/>
            <a:miter lim="800000"/>
            <a:headEnd/>
            <a:tailEnd/>
          </a:ln>
        </p:spPr>
        <p:txBody>
          <a:bodyPr anchor="ctr">
            <a:prstTxWarp prst="textNoShape">
              <a:avLst/>
            </a:prstTxWarp>
          </a:bodyPr>
          <a:lstStyle/>
          <a:p>
            <a:pPr>
              <a:lnSpc>
                <a:spcPct val="100000"/>
              </a:lnSpc>
              <a:spcBef>
                <a:spcPct val="0"/>
              </a:spcBef>
              <a:buClrTx/>
              <a:buSzTx/>
              <a:buFontTx/>
              <a:buNone/>
            </a:pPr>
            <a:r>
              <a:rPr kumimoji="1" lang="ja-JP" altLang="en-US" sz="3200">
                <a:solidFill>
                  <a:srgbClr val="FFFF00"/>
                </a:solidFill>
                <a:effectLst/>
                <a:ea typeface="Arial" pitchFamily="-1" charset="0"/>
                <a:cs typeface="Arial" pitchFamily="-1" charset="0"/>
              </a:rPr>
              <a:t>月の大きさってどのくらい？</a:t>
            </a:r>
          </a:p>
        </p:txBody>
      </p:sp>
      <p:sp>
        <p:nvSpPr>
          <p:cNvPr id="5" name="テキスト ボックス 4"/>
          <p:cNvSpPr txBox="1"/>
          <p:nvPr/>
        </p:nvSpPr>
        <p:spPr>
          <a:xfrm>
            <a:off x="235408" y="6456663"/>
            <a:ext cx="2677336" cy="264047"/>
          </a:xfrm>
          <a:prstGeom prst="rect">
            <a:avLst/>
          </a:prstGeom>
          <a:noFill/>
        </p:spPr>
        <p:txBody>
          <a:bodyPr wrap="none" rtlCol="0">
            <a:spAutoFit/>
          </a:bodyPr>
          <a:lstStyle/>
          <a:p>
            <a:r>
              <a:rPr kumimoji="1" lang="ja-JP" altLang="en-US" b="1" dirty="0" smtClean="0">
                <a:solidFill>
                  <a:schemeClr val="tx1"/>
                </a:solidFill>
                <a:latin typeface="+mn-ea"/>
                <a:ea typeface="+mn-ea"/>
              </a:rPr>
              <a:t>地球画像の出典：気象庁ホームページ</a:t>
            </a:r>
            <a:endParaRPr kumimoji="1" lang="ja-JP" altLang="en-US" b="1" dirty="0">
              <a:solidFill>
                <a:schemeClr val="tx1"/>
              </a:solidFill>
              <a:latin typeface="+mn-ea"/>
              <a:ea typeface="+mn-ea"/>
            </a:endParaRPr>
          </a:p>
        </p:txBody>
      </p:sp>
      <p:pic>
        <p:nvPicPr>
          <p:cNvPr id="6" name="図 5" descr="ref_Nearside_b2.png"/>
          <p:cNvPicPr>
            <a:picLocks noChangeAspect="1"/>
          </p:cNvPicPr>
          <p:nvPr/>
        </p:nvPicPr>
        <p:blipFill rotWithShape="1">
          <a:blip r:embed="rId3" cstate="print">
            <a:extLst>
              <a:ext uri="{28A0092B-C50C-407E-A947-70E740481C1C}">
                <a14:useLocalDpi xmlns:a14="http://schemas.microsoft.com/office/drawing/2010/main" val="0"/>
              </a:ext>
            </a:extLst>
          </a:blip>
          <a:srcRect l="7524" t="15887" r="40390" b="11501"/>
          <a:stretch/>
        </p:blipFill>
        <p:spPr>
          <a:xfrm>
            <a:off x="6794735" y="1446575"/>
            <a:ext cx="1096152" cy="1080000"/>
          </a:xfrm>
          <a:prstGeom prst="rect">
            <a:avLst/>
          </a:prstGeom>
        </p:spPr>
      </p:pic>
      <p:pic>
        <p:nvPicPr>
          <p:cNvPr id="23" name="図 22" descr="ref_Nearside_b2.png"/>
          <p:cNvPicPr>
            <a:picLocks noChangeAspect="1"/>
          </p:cNvPicPr>
          <p:nvPr/>
        </p:nvPicPr>
        <p:blipFill rotWithShape="1">
          <a:blip r:embed="rId3" cstate="print">
            <a:extLst>
              <a:ext uri="{28A0092B-C50C-407E-A947-70E740481C1C}">
                <a14:useLocalDpi xmlns:a14="http://schemas.microsoft.com/office/drawing/2010/main" val="0"/>
              </a:ext>
            </a:extLst>
          </a:blip>
          <a:srcRect l="7524" t="15887" r="40390" b="11501"/>
          <a:stretch/>
        </p:blipFill>
        <p:spPr>
          <a:xfrm>
            <a:off x="6794735" y="3521862"/>
            <a:ext cx="1096152" cy="1080000"/>
          </a:xfrm>
          <a:prstGeom prst="rect">
            <a:avLst/>
          </a:prstGeom>
        </p:spPr>
      </p:pic>
      <p:pic>
        <p:nvPicPr>
          <p:cNvPr id="24" name="図 23" descr="ref_Nearside_b2.png"/>
          <p:cNvPicPr>
            <a:picLocks noChangeAspect="1"/>
          </p:cNvPicPr>
          <p:nvPr/>
        </p:nvPicPr>
        <p:blipFill rotWithShape="1">
          <a:blip r:embed="rId3" cstate="print">
            <a:extLst>
              <a:ext uri="{28A0092B-C50C-407E-A947-70E740481C1C}">
                <a14:useLocalDpi xmlns:a14="http://schemas.microsoft.com/office/drawing/2010/main" val="0"/>
              </a:ext>
            </a:extLst>
          </a:blip>
          <a:srcRect l="7524" t="15887" r="40390" b="11501"/>
          <a:stretch/>
        </p:blipFill>
        <p:spPr>
          <a:xfrm>
            <a:off x="6794735" y="4597971"/>
            <a:ext cx="1096152" cy="108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ln>
            <a:noFill/>
          </a:ln>
        </p:spPr>
        <p:txBody>
          <a:bodyPr/>
          <a:lstStyle/>
          <a:p>
            <a:pPr algn="ctr"/>
            <a:r>
              <a:rPr lang="ja-JP" altLang="en-US" sz="3200" dirty="0" smtClean="0">
                <a:solidFill>
                  <a:srgbClr val="FFFF00"/>
                </a:solidFill>
              </a:rPr>
              <a:t>「かぐや」の運用</a:t>
            </a:r>
          </a:p>
        </p:txBody>
      </p:sp>
      <p:sp>
        <p:nvSpPr>
          <p:cNvPr id="9" name="テキスト プレースホルダ 8"/>
          <p:cNvSpPr>
            <a:spLocks noGrp="1"/>
          </p:cNvSpPr>
          <p:nvPr>
            <p:ph type="body" sz="half" idx="1"/>
          </p:nvPr>
        </p:nvSpPr>
        <p:spPr>
          <a:xfrm>
            <a:off x="228600" y="1125539"/>
            <a:ext cx="8636000" cy="3014662"/>
          </a:xfrm>
        </p:spPr>
        <p:txBody>
          <a:bodyPr/>
          <a:lstStyle/>
          <a:p>
            <a:r>
              <a:rPr lang="ja-JP" altLang="en-US" sz="2800" dirty="0" smtClean="0">
                <a:latin typeface="ヒラギノ角ゴ ProN W3"/>
                <a:ea typeface="ヒラギノ角ゴ ProN W3"/>
                <a:cs typeface="ヒラギノ角ゴ ProN W3"/>
              </a:rPr>
              <a:t>「かぐや」は</a:t>
            </a:r>
            <a:r>
              <a:rPr lang="en-US" altLang="ja-JP" sz="2800" dirty="0" smtClean="0">
                <a:latin typeface="ヒラギノ角ゴ ProN W3"/>
                <a:ea typeface="ヒラギノ角ゴ ProN W3"/>
                <a:cs typeface="ヒラギノ角ゴ ProN W3"/>
              </a:rPr>
              <a:t>2007</a:t>
            </a:r>
            <a:r>
              <a:rPr lang="ja-JP" altLang="en-US" sz="2800" dirty="0" smtClean="0">
                <a:latin typeface="ヒラギノ角ゴ ProN W3"/>
                <a:ea typeface="ヒラギノ角ゴ ProN W3"/>
                <a:cs typeface="ヒラギノ角ゴ ProN W3"/>
              </a:rPr>
              <a:t>年</a:t>
            </a:r>
            <a:r>
              <a:rPr lang="en-US" altLang="ja-JP" sz="2800" dirty="0" smtClean="0">
                <a:latin typeface="ヒラギノ角ゴ ProN W3"/>
                <a:ea typeface="ヒラギノ角ゴ ProN W3"/>
                <a:cs typeface="ヒラギノ角ゴ ProN W3"/>
              </a:rPr>
              <a:t>9</a:t>
            </a:r>
            <a:r>
              <a:rPr lang="ja-JP" altLang="en-US" sz="2800" dirty="0" smtClean="0">
                <a:latin typeface="ヒラギノ角ゴ ProN W3"/>
                <a:ea typeface="ヒラギノ角ゴ ProN W3"/>
                <a:cs typeface="ヒラギノ角ゴ ProN W3"/>
              </a:rPr>
              <a:t>月</a:t>
            </a:r>
            <a:r>
              <a:rPr lang="en-US" altLang="ja-JP" sz="2800" dirty="0" smtClean="0">
                <a:latin typeface="ヒラギノ角ゴ ProN W3"/>
                <a:ea typeface="ヒラギノ角ゴ ProN W3"/>
                <a:cs typeface="ヒラギノ角ゴ ProN W3"/>
              </a:rPr>
              <a:t>15</a:t>
            </a:r>
            <a:r>
              <a:rPr lang="ja-JP" altLang="en-US" sz="2800" dirty="0" smtClean="0">
                <a:latin typeface="ヒラギノ角ゴ ProN W3"/>
                <a:ea typeface="ヒラギノ角ゴ ProN W3"/>
                <a:cs typeface="ヒラギノ角ゴ ProN W3"/>
              </a:rPr>
              <a:t>日に打ち上げられ、</a:t>
            </a:r>
            <a:r>
              <a:rPr lang="en-US" altLang="ja-JP" sz="2800" dirty="0" smtClean="0">
                <a:latin typeface="ヒラギノ角ゴ ProN W3"/>
                <a:ea typeface="ヒラギノ角ゴ ProN W3"/>
                <a:cs typeface="ヒラギノ角ゴ ProN W3"/>
              </a:rPr>
              <a:t>10</a:t>
            </a:r>
            <a:r>
              <a:rPr lang="ja-JP" altLang="en-US" sz="2800" dirty="0" smtClean="0">
                <a:latin typeface="ヒラギノ角ゴ ProN W3"/>
                <a:ea typeface="ヒラギノ角ゴ ProN W3"/>
                <a:cs typeface="ヒラギノ角ゴ ProN W3"/>
              </a:rPr>
              <a:t>月</a:t>
            </a:r>
            <a:r>
              <a:rPr lang="en-US" altLang="ja-JP" sz="2800" dirty="0" smtClean="0">
                <a:latin typeface="ヒラギノ角ゴ ProN W3"/>
                <a:ea typeface="ヒラギノ角ゴ ProN W3"/>
                <a:cs typeface="ヒラギノ角ゴ ProN W3"/>
              </a:rPr>
              <a:t>4</a:t>
            </a:r>
            <a:r>
              <a:rPr lang="ja-JP" altLang="en-US" sz="2800" dirty="0" smtClean="0">
                <a:latin typeface="ヒラギノ角ゴ ProN W3"/>
                <a:ea typeface="ヒラギノ角ゴ ProN W3"/>
                <a:cs typeface="ヒラギノ角ゴ ProN W3"/>
              </a:rPr>
              <a:t>日に月を回る軌道に投入されたのち、およそ一年半にわたって月の周りを回りながら数多くの観測を行いました。</a:t>
            </a:r>
            <a:endParaRPr lang="en-US" altLang="ja-JP" sz="2800" dirty="0" smtClean="0">
              <a:latin typeface="ヒラギノ角ゴ ProN W3"/>
              <a:ea typeface="ヒラギノ角ゴ ProN W3"/>
              <a:cs typeface="ヒラギノ角ゴ ProN W3"/>
            </a:endParaRPr>
          </a:p>
          <a:p>
            <a:r>
              <a:rPr lang="en-US" altLang="ja-JP" sz="2800" dirty="0" smtClean="0">
                <a:latin typeface="ヒラギノ角ゴ ProN W3"/>
                <a:ea typeface="ヒラギノ角ゴ ProN W3"/>
                <a:cs typeface="ヒラギノ角ゴ ProN W3"/>
              </a:rPr>
              <a:t>2009</a:t>
            </a:r>
            <a:r>
              <a:rPr lang="ja-JP" altLang="en-US" sz="2800" dirty="0" smtClean="0">
                <a:latin typeface="ヒラギノ角ゴ ProN W3"/>
                <a:ea typeface="ヒラギノ角ゴ ProN W3"/>
                <a:cs typeface="ヒラギノ角ゴ ProN W3"/>
              </a:rPr>
              <a:t>年</a:t>
            </a:r>
            <a:r>
              <a:rPr lang="en-US" altLang="ja-JP" sz="2800" dirty="0" smtClean="0">
                <a:latin typeface="ヒラギノ角ゴ ProN W3"/>
                <a:ea typeface="ヒラギノ角ゴ ProN W3"/>
                <a:cs typeface="ヒラギノ角ゴ ProN W3"/>
              </a:rPr>
              <a:t>6</a:t>
            </a:r>
            <a:r>
              <a:rPr lang="ja-JP" altLang="en-US" sz="2800" dirty="0" smtClean="0">
                <a:latin typeface="ヒラギノ角ゴ ProN W3"/>
                <a:ea typeface="ヒラギノ角ゴ ProN W3"/>
                <a:cs typeface="ヒラギノ角ゴ ProN W3"/>
              </a:rPr>
              <a:t>月</a:t>
            </a:r>
            <a:r>
              <a:rPr lang="en-US" altLang="ja-JP" sz="2800" dirty="0" smtClean="0">
                <a:latin typeface="ヒラギノ角ゴ ProN W3"/>
                <a:ea typeface="ヒラギノ角ゴ ProN W3"/>
                <a:cs typeface="ヒラギノ角ゴ ProN W3"/>
              </a:rPr>
              <a:t>11</a:t>
            </a:r>
            <a:r>
              <a:rPr lang="ja-JP" altLang="en-US" sz="2800" dirty="0" smtClean="0">
                <a:latin typeface="ヒラギノ角ゴ ProN W3"/>
                <a:ea typeface="ヒラギノ角ゴ ProN W3"/>
                <a:cs typeface="ヒラギノ角ゴ ProN W3"/>
              </a:rPr>
              <a:t>日、「かぐや」は月の裏側の南極に近い場所へ制御落下されました。</a:t>
            </a:r>
            <a:endParaRPr lang="ja-JP" altLang="en-US" sz="2800" dirty="0">
              <a:latin typeface="ヒラギノ角ゴ ProN W3"/>
              <a:ea typeface="ヒラギノ角ゴ ProN W3"/>
              <a:cs typeface="ヒラギノ角ゴ ProN W3"/>
            </a:endParaRPr>
          </a:p>
        </p:txBody>
      </p:sp>
      <p:sp>
        <p:nvSpPr>
          <p:cNvPr id="4" name="スライド番号プレースホルダ 3"/>
          <p:cNvSpPr>
            <a:spLocks noGrp="1"/>
          </p:cNvSpPr>
          <p:nvPr>
            <p:ph type="sldNum" sz="quarter" idx="12"/>
          </p:nvPr>
        </p:nvSpPr>
        <p:spPr/>
        <p:txBody>
          <a:bodyPr/>
          <a:lstStyle/>
          <a:p>
            <a:pPr>
              <a:defRPr/>
            </a:pPr>
            <a:fld id="{6A0A45E5-225E-684E-AF1A-A71AE35280AB}" type="slidenum">
              <a:rPr lang="en-US" altLang="ja-JP" smtClean="0"/>
              <a:pPr>
                <a:defRPr/>
              </a:pPr>
              <a:t>50</a:t>
            </a:fld>
            <a:endParaRPr lang="en-US" altLang="ja-JP"/>
          </a:p>
        </p:txBody>
      </p:sp>
      <p:sp>
        <p:nvSpPr>
          <p:cNvPr id="7" name="コンテンツ プレースホルダー 1"/>
          <p:cNvSpPr txBox="1">
            <a:spLocks/>
          </p:cNvSpPr>
          <p:nvPr/>
        </p:nvSpPr>
        <p:spPr bwMode="auto">
          <a:xfrm>
            <a:off x="228600" y="6450495"/>
            <a:ext cx="8686800" cy="474179"/>
          </a:xfrm>
          <a:prstGeom prst="rect">
            <a:avLst/>
          </a:prstGeom>
          <a:noFill/>
          <a:ln w="19050">
            <a:noFill/>
            <a:prstDash val="sysDot"/>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2400">
                <a:solidFill>
                  <a:schemeClr val="tx2"/>
                </a:solidFill>
                <a:latin typeface="+mj-lt"/>
                <a:ea typeface="Arial" pitchFamily="-1" charset="0"/>
                <a:cs typeface="+mj-cs"/>
              </a:defRPr>
            </a:lvl1pPr>
            <a:lvl2pPr algn="l" rtl="0" eaLnBrk="0" fontAlgn="base" hangingPunct="0">
              <a:spcBef>
                <a:spcPct val="0"/>
              </a:spcBef>
              <a:spcAft>
                <a:spcPct val="0"/>
              </a:spcAft>
              <a:defRPr kumimoji="1" sz="2400">
                <a:solidFill>
                  <a:schemeClr val="tx2"/>
                </a:solidFill>
                <a:latin typeface="Arial" pitchFamily="34" charset="0"/>
                <a:ea typeface="Arial" pitchFamily="-1" charset="0"/>
                <a:cs typeface="Arial" pitchFamily="34" charset="0"/>
              </a:defRPr>
            </a:lvl2pPr>
            <a:lvl3pPr algn="l" rtl="0" eaLnBrk="0" fontAlgn="base" hangingPunct="0">
              <a:spcBef>
                <a:spcPct val="0"/>
              </a:spcBef>
              <a:spcAft>
                <a:spcPct val="0"/>
              </a:spcAft>
              <a:defRPr kumimoji="1" sz="2400">
                <a:solidFill>
                  <a:schemeClr val="tx2"/>
                </a:solidFill>
                <a:latin typeface="Arial" pitchFamily="34" charset="0"/>
                <a:ea typeface="Arial" pitchFamily="-1" charset="0"/>
                <a:cs typeface="Arial" pitchFamily="34" charset="0"/>
              </a:defRPr>
            </a:lvl3pPr>
            <a:lvl4pPr algn="l" rtl="0" eaLnBrk="0" fontAlgn="base" hangingPunct="0">
              <a:spcBef>
                <a:spcPct val="0"/>
              </a:spcBef>
              <a:spcAft>
                <a:spcPct val="0"/>
              </a:spcAft>
              <a:defRPr kumimoji="1" sz="2400">
                <a:solidFill>
                  <a:schemeClr val="tx2"/>
                </a:solidFill>
                <a:latin typeface="Arial" pitchFamily="34" charset="0"/>
                <a:ea typeface="Arial" pitchFamily="-1" charset="0"/>
                <a:cs typeface="Arial" pitchFamily="34" charset="0"/>
              </a:defRPr>
            </a:lvl4pPr>
            <a:lvl5pPr algn="l" rtl="0" eaLnBrk="0" fontAlgn="base" hangingPunct="0">
              <a:spcBef>
                <a:spcPct val="0"/>
              </a:spcBef>
              <a:spcAft>
                <a:spcPct val="0"/>
              </a:spcAft>
              <a:defRPr kumimoji="1" sz="2400">
                <a:solidFill>
                  <a:schemeClr val="tx2"/>
                </a:solidFill>
                <a:latin typeface="Arial" pitchFamily="34" charset="0"/>
                <a:ea typeface="Arial" pitchFamily="-1" charset="0"/>
                <a:cs typeface="Arial" pitchFamily="34" charset="0"/>
              </a:defRPr>
            </a:lvl5pPr>
            <a:lvl6pPr marL="457200" algn="l" rtl="0" fontAlgn="base">
              <a:spcBef>
                <a:spcPct val="0"/>
              </a:spcBef>
              <a:spcAft>
                <a:spcPct val="0"/>
              </a:spcAft>
              <a:defRPr kumimoji="1" sz="2400">
                <a:solidFill>
                  <a:schemeClr val="tx2"/>
                </a:solidFill>
                <a:latin typeface="Arial" pitchFamily="34" charset="0"/>
                <a:ea typeface="ＭＳ Ｐゴシック" pitchFamily="50" charset="-128"/>
                <a:cs typeface="Arial" pitchFamily="34" charset="0"/>
              </a:defRPr>
            </a:lvl6pPr>
            <a:lvl7pPr marL="914400" algn="l" rtl="0" fontAlgn="base">
              <a:spcBef>
                <a:spcPct val="0"/>
              </a:spcBef>
              <a:spcAft>
                <a:spcPct val="0"/>
              </a:spcAft>
              <a:defRPr kumimoji="1" sz="2400">
                <a:solidFill>
                  <a:schemeClr val="tx2"/>
                </a:solidFill>
                <a:latin typeface="Arial" pitchFamily="34" charset="0"/>
                <a:ea typeface="ＭＳ Ｐゴシック" pitchFamily="50" charset="-128"/>
                <a:cs typeface="Arial" pitchFamily="34" charset="0"/>
              </a:defRPr>
            </a:lvl7pPr>
            <a:lvl8pPr marL="1371600" algn="l" rtl="0" fontAlgn="base">
              <a:spcBef>
                <a:spcPct val="0"/>
              </a:spcBef>
              <a:spcAft>
                <a:spcPct val="0"/>
              </a:spcAft>
              <a:defRPr kumimoji="1" sz="2400">
                <a:solidFill>
                  <a:schemeClr val="tx2"/>
                </a:solidFill>
                <a:latin typeface="Arial" pitchFamily="34" charset="0"/>
                <a:ea typeface="ＭＳ Ｐゴシック" pitchFamily="50" charset="-128"/>
                <a:cs typeface="Arial" pitchFamily="34" charset="0"/>
              </a:defRPr>
            </a:lvl8pPr>
            <a:lvl9pPr marL="1828800" algn="l" rtl="0" fontAlgn="base">
              <a:spcBef>
                <a:spcPct val="0"/>
              </a:spcBef>
              <a:spcAft>
                <a:spcPct val="0"/>
              </a:spcAft>
              <a:defRPr kumimoji="1" sz="2400">
                <a:solidFill>
                  <a:schemeClr val="tx2"/>
                </a:solidFill>
                <a:latin typeface="Arial" pitchFamily="34" charset="0"/>
                <a:ea typeface="ＭＳ Ｐゴシック" pitchFamily="50" charset="-128"/>
                <a:cs typeface="Arial" pitchFamily="34" charset="0"/>
              </a:defRPr>
            </a:lvl9pPr>
          </a:lstStyle>
          <a:p>
            <a:pPr>
              <a:lnSpc>
                <a:spcPct val="100000"/>
              </a:lnSpc>
              <a:buClrTx/>
              <a:buSzTx/>
            </a:pPr>
            <a:r>
              <a:rPr lang="en-US" altLang="ja-JP" sz="1200" kern="0" dirty="0" smtClean="0">
                <a:solidFill>
                  <a:schemeClr val="tx1"/>
                </a:solidFill>
                <a:effectLst/>
              </a:rPr>
              <a:t>【</a:t>
            </a:r>
            <a:r>
              <a:rPr lang="ja-JP" altLang="en-US" sz="1200" kern="0" dirty="0" smtClean="0">
                <a:solidFill>
                  <a:schemeClr val="tx1"/>
                </a:solidFill>
                <a:effectLst/>
              </a:rPr>
              <a:t>制御落下直前までの観測データによる動画　</a:t>
            </a:r>
            <a:r>
              <a:rPr lang="en-US" altLang="ja-JP" sz="1200" dirty="0">
                <a:hlinkClick r:id="rId3"/>
              </a:rPr>
              <a:t>http://</a:t>
            </a:r>
            <a:r>
              <a:rPr lang="en-US" altLang="ja-JP" sz="1200" dirty="0" smtClean="0">
                <a:hlinkClick r:id="rId3"/>
              </a:rPr>
              <a:t>wms.selene.darts.isas.jaxa.jp/</a:t>
            </a:r>
            <a:r>
              <a:rPr lang="en-US" altLang="ja-JP" sz="1200" dirty="0" err="1" smtClean="0">
                <a:hlinkClick r:id="rId3"/>
              </a:rPr>
              <a:t>selene_viewer</a:t>
            </a:r>
            <a:r>
              <a:rPr lang="en-US" altLang="ja-JP" sz="1200" dirty="0" smtClean="0">
                <a:hlinkClick r:id="rId3"/>
              </a:rPr>
              <a:t>/</a:t>
            </a:r>
            <a:r>
              <a:rPr lang="en-US" altLang="ja-JP" sz="1200" dirty="0" err="1" smtClean="0">
                <a:hlinkClick r:id="rId3"/>
              </a:rPr>
              <a:t>jpn</a:t>
            </a:r>
            <a:r>
              <a:rPr lang="en-US" altLang="ja-JP" sz="1200" dirty="0" smtClean="0">
                <a:hlinkClick r:id="rId3"/>
              </a:rPr>
              <a:t>/</a:t>
            </a:r>
            <a:r>
              <a:rPr lang="en-US" altLang="ja-JP" sz="1200" dirty="0" err="1" smtClean="0">
                <a:hlinkClick r:id="rId3"/>
              </a:rPr>
              <a:t>observation_mission</a:t>
            </a:r>
            <a:r>
              <a:rPr lang="en-US" altLang="ja-JP" sz="1200" dirty="0" smtClean="0">
                <a:hlinkClick r:id="rId3"/>
              </a:rPr>
              <a:t>/</a:t>
            </a:r>
            <a:r>
              <a:rPr lang="en-US" altLang="ja-JP" sz="1200" dirty="0" err="1" smtClean="0">
                <a:hlinkClick r:id="rId3"/>
              </a:rPr>
              <a:t>tc</a:t>
            </a:r>
            <a:r>
              <a:rPr lang="en-US" altLang="ja-JP" sz="1200" dirty="0" smtClean="0">
                <a:hlinkClick r:id="rId3"/>
              </a:rPr>
              <a:t>/037/tc_037_last_operation.html</a:t>
            </a:r>
            <a:r>
              <a:rPr lang="en-US" altLang="ja-JP" sz="1200" kern="0" dirty="0" smtClean="0">
                <a:effectLst/>
              </a:rPr>
              <a:t>】</a:t>
            </a:r>
            <a:endParaRPr lang="en-US" altLang="ja-JP" sz="1200" kern="0" dirty="0">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二等辺三角形 3"/>
          <p:cNvSpPr/>
          <p:nvPr/>
        </p:nvSpPr>
        <p:spPr bwMode="auto">
          <a:xfrm rot="18000000">
            <a:off x="5115994" y="6179489"/>
            <a:ext cx="242458" cy="575467"/>
          </a:xfrm>
          <a:prstGeom prst="triangle">
            <a:avLst/>
          </a:prstGeom>
          <a:solidFill>
            <a:srgbClr val="FFFF00"/>
          </a:solidFill>
          <a:ln w="9525" cap="flat" cmpd="sng" algn="ctr">
            <a:noFill/>
            <a:prstDash val="solid"/>
            <a:round/>
            <a:headEnd type="none" w="med" len="med"/>
            <a:tailEnd type="none" w="med" len="med"/>
          </a:ln>
          <a:effectLst/>
          <a:extLst/>
        </p:spPr>
        <p:txBody>
          <a:bodyPr vert="horz" wrap="square" lIns="93600" tIns="46800" rIns="93600" bIns="46800" numCol="1" rtlCol="0" anchor="ctr" anchorCtr="0" compatLnSpc="1">
            <a:prstTxWarp prst="textNoShape">
              <a:avLst/>
            </a:prstTxWarp>
            <a:spAutoFit/>
          </a:bodyPr>
          <a:lstStyle/>
          <a:p>
            <a:pPr marL="0" marR="0" indent="0" algn="ctr" defTabSz="914400" rtl="0" eaLnBrk="1" fontAlgn="base" latinLnBrk="0" hangingPunct="1">
              <a:lnSpc>
                <a:spcPct val="93000"/>
              </a:lnSpc>
              <a:spcBef>
                <a:spcPts val="750"/>
              </a:spcBef>
              <a:spcAft>
                <a:spcPct val="0"/>
              </a:spcAft>
              <a:buClr>
                <a:srgbClr val="000099"/>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ja-JP" altLang="en-US" sz="1200" b="0" i="0" u="none" strike="noStrike" cap="none" normalizeH="0" baseline="0" smtClean="0">
              <a:ln>
                <a:noFill/>
              </a:ln>
              <a:solidFill>
                <a:schemeClr val="folHlink"/>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endParaRPr>
          </a:p>
        </p:txBody>
      </p:sp>
      <p:sp>
        <p:nvSpPr>
          <p:cNvPr id="5" name="スライド番号プレースホルダー 4"/>
          <p:cNvSpPr>
            <a:spLocks noGrp="1"/>
          </p:cNvSpPr>
          <p:nvPr>
            <p:ph type="sldNum" sz="quarter" idx="12"/>
          </p:nvPr>
        </p:nvSpPr>
        <p:spPr/>
        <p:txBody>
          <a:bodyPr/>
          <a:lstStyle/>
          <a:p>
            <a:pPr>
              <a:defRPr/>
            </a:pPr>
            <a:fld id="{E6FB3C6F-6641-9544-B475-70B1C6FDE8B0}" type="slidenum">
              <a:rPr lang="en-US" altLang="ja-JP" smtClean="0"/>
              <a:pPr>
                <a:defRPr/>
              </a:pPr>
              <a:t>51</a:t>
            </a:fld>
            <a:endParaRPr lang="en-US" altLang="ja-JP"/>
          </a:p>
        </p:txBody>
      </p:sp>
      <p:pic>
        <p:nvPicPr>
          <p:cNvPr id="3" name="図 2" descr="e0738a1b920b75ee623a582e640dacb9_m.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8724" y="1035922"/>
            <a:ext cx="5329590" cy="5329590"/>
          </a:xfrm>
          <a:prstGeom prst="rect">
            <a:avLst/>
          </a:prstGeom>
        </p:spPr>
      </p:pic>
      <p:sp>
        <p:nvSpPr>
          <p:cNvPr id="7" name="テキスト ボックス 6"/>
          <p:cNvSpPr txBox="1"/>
          <p:nvPr/>
        </p:nvSpPr>
        <p:spPr>
          <a:xfrm>
            <a:off x="5486122" y="6475844"/>
            <a:ext cx="2834630" cy="382156"/>
          </a:xfrm>
          <a:prstGeom prst="rect">
            <a:avLst/>
          </a:prstGeom>
          <a:noFill/>
        </p:spPr>
        <p:txBody>
          <a:bodyPr wrap="none" rtlCol="0">
            <a:spAutoFit/>
          </a:bodyPr>
          <a:lstStyle/>
          <a:p>
            <a:r>
              <a:rPr kumimoji="1" lang="ja-JP" altLang="en-US" sz="2000" dirty="0" smtClean="0">
                <a:solidFill>
                  <a:srgbClr val="FFFF00"/>
                </a:solidFill>
                <a:latin typeface="+mj-ea"/>
                <a:ea typeface="+mj-ea"/>
              </a:rPr>
              <a:t>かぐやの眠っている場所</a:t>
            </a:r>
            <a:endParaRPr kumimoji="1" lang="ja-JP" altLang="en-US" sz="2000" dirty="0">
              <a:solidFill>
                <a:srgbClr val="FFFF00"/>
              </a:solidFill>
              <a:latin typeface="+mj-ea"/>
              <a:ea typeface="+mj-ea"/>
            </a:endParaRPr>
          </a:p>
        </p:txBody>
      </p:sp>
    </p:spTree>
    <p:extLst>
      <p:ext uri="{BB962C8B-B14F-4D97-AF65-F5344CB8AC3E}">
        <p14:creationId xmlns:p14="http://schemas.microsoft.com/office/powerpoint/2010/main" val="36336344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6A0A45E5-225E-684E-AF1A-A71AE35280AB}" type="slidenum">
              <a:rPr lang="en-US" altLang="ja-JP" smtClean="0"/>
              <a:pPr>
                <a:defRPr/>
              </a:pPr>
              <a:t>52</a:t>
            </a:fld>
            <a:endParaRPr lang="en-US" altLang="ja-JP"/>
          </a:p>
        </p:txBody>
      </p:sp>
      <p:sp>
        <p:nvSpPr>
          <p:cNvPr id="5" name="タイトル 1"/>
          <p:cNvSpPr>
            <a:spLocks noGrp="1"/>
          </p:cNvSpPr>
          <p:nvPr>
            <p:ph type="title"/>
          </p:nvPr>
        </p:nvSpPr>
        <p:spPr>
          <a:xfrm>
            <a:off x="241300" y="152400"/>
            <a:ext cx="7835900" cy="685800"/>
          </a:xfrm>
          <a:ln>
            <a:noFill/>
          </a:ln>
        </p:spPr>
        <p:txBody>
          <a:bodyPr/>
          <a:lstStyle/>
          <a:p>
            <a:pPr algn="ctr"/>
            <a:r>
              <a:rPr lang="ja-JP" altLang="en-US" sz="3200" dirty="0" smtClean="0">
                <a:solidFill>
                  <a:srgbClr val="FFFF00"/>
                </a:solidFill>
              </a:rPr>
              <a:t>おわりに</a:t>
            </a:r>
          </a:p>
        </p:txBody>
      </p:sp>
      <p:sp>
        <p:nvSpPr>
          <p:cNvPr id="6" name="テキスト プレースホルダ 8"/>
          <p:cNvSpPr txBox="1">
            <a:spLocks/>
          </p:cNvSpPr>
          <p:nvPr/>
        </p:nvSpPr>
        <p:spPr bwMode="auto">
          <a:xfrm>
            <a:off x="228600" y="1125538"/>
            <a:ext cx="8737426" cy="53133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100000"/>
              </a:lnSpc>
              <a:spcBef>
                <a:spcPct val="20000"/>
              </a:spcBef>
              <a:buClrTx/>
              <a:buSzTx/>
              <a:buFontTx/>
              <a:buChar char="•"/>
            </a:pPr>
            <a:r>
              <a:rPr kumimoji="1" lang="ja-JP" altLang="en-US" sz="2800" b="0" i="0" u="none" strike="noStrike" kern="0" cap="none" spc="0" normalizeH="0" baseline="0" noProof="0" dirty="0" smtClean="0">
                <a:ln>
                  <a:noFill/>
                </a:ln>
                <a:solidFill>
                  <a:schemeClr val="tx1"/>
                </a:solidFill>
                <a:effectLst/>
                <a:uLnTx/>
                <a:uFillTx/>
                <a:latin typeface="ヒラギノ角ゴ ProN W3"/>
                <a:ea typeface="ヒラギノ角ゴ ProN W3"/>
                <a:cs typeface="ヒラギノ角ゴ ProN W3"/>
              </a:rPr>
              <a:t>「かぐや」の取得したデータを使って</a:t>
            </a:r>
            <a:r>
              <a:rPr kumimoji="1" lang="ja-JP" altLang="en-US" sz="2800" kern="0" dirty="0" smtClean="0">
                <a:solidFill>
                  <a:schemeClr val="tx1"/>
                </a:solidFill>
                <a:effectLst/>
                <a:latin typeface="ヒラギノ角ゴ ProN W3"/>
                <a:ea typeface="ヒラギノ角ゴ ProN W3"/>
                <a:cs typeface="ヒラギノ角ゴ ProN W3"/>
              </a:rPr>
              <a:t>、今回ご紹介したのはごく一部ですが、沢山の科学成果があげられています。</a:t>
            </a:r>
            <a:endParaRPr kumimoji="1" lang="en-US" altLang="ja-JP" sz="2800" kern="0" dirty="0" smtClean="0">
              <a:solidFill>
                <a:schemeClr val="tx1"/>
              </a:solidFill>
              <a:effectLst/>
              <a:latin typeface="ヒラギノ角ゴ ProN W3"/>
              <a:ea typeface="ヒラギノ角ゴ ProN W3"/>
              <a:cs typeface="ヒラギノ角ゴ ProN W3"/>
            </a:endParaRPr>
          </a:p>
          <a:p>
            <a:pPr marL="342900" lvl="0" indent="-342900" algn="l" eaLnBrk="0" hangingPunct="0">
              <a:lnSpc>
                <a:spcPct val="100000"/>
              </a:lnSpc>
              <a:spcBef>
                <a:spcPct val="20000"/>
              </a:spcBef>
              <a:buClrTx/>
              <a:buSzTx/>
              <a:buFontTx/>
              <a:buChar char="•"/>
            </a:pPr>
            <a:endParaRPr kumimoji="1" lang="en-US" altLang="ja-JP" sz="2800" kern="0" dirty="0" smtClean="0">
              <a:solidFill>
                <a:schemeClr val="tx1"/>
              </a:solidFill>
              <a:effectLst/>
              <a:latin typeface="ヒラギノ角ゴ ProN W3"/>
              <a:ea typeface="ヒラギノ角ゴ ProN W3"/>
              <a:cs typeface="ヒラギノ角ゴ ProN W3"/>
            </a:endParaRPr>
          </a:p>
          <a:p>
            <a:pPr marL="342900" lvl="0" indent="-342900" algn="l" eaLnBrk="0" hangingPunct="0">
              <a:lnSpc>
                <a:spcPct val="100000"/>
              </a:lnSpc>
              <a:spcBef>
                <a:spcPct val="20000"/>
              </a:spcBef>
              <a:buClrTx/>
              <a:buSzTx/>
              <a:buFontTx/>
              <a:buChar char="•"/>
            </a:pPr>
            <a:r>
              <a:rPr kumimoji="1" lang="ja-JP" altLang="en-US" sz="2800" kern="0" dirty="0" smtClean="0">
                <a:solidFill>
                  <a:schemeClr val="tx1"/>
                </a:solidFill>
                <a:effectLst/>
                <a:latin typeface="ヒラギノ角ゴ ProN W3"/>
                <a:ea typeface="ヒラギノ角ゴ ProN W3"/>
                <a:cs typeface="ヒラギノ角ゴ ProN W3"/>
              </a:rPr>
              <a:t>いまでも</a:t>
            </a:r>
            <a:r>
              <a:rPr kumimoji="1" lang="ja-JP" altLang="en-US" sz="2800" b="0" i="0" u="none" strike="noStrike" kern="0" cap="none" spc="0" normalizeH="0" baseline="0" noProof="0" dirty="0" smtClean="0">
                <a:ln>
                  <a:noFill/>
                </a:ln>
                <a:solidFill>
                  <a:schemeClr val="tx1"/>
                </a:solidFill>
                <a:effectLst/>
                <a:uLnTx/>
                <a:uFillTx/>
                <a:latin typeface="ヒラギノ角ゴ ProN W3"/>
                <a:ea typeface="ヒラギノ角ゴ ProN W3"/>
                <a:cs typeface="ヒラギノ角ゴ ProN W3"/>
              </a:rPr>
              <a:t>世界中で「かぐや」のデータを使った研究が続けられており、これからも新しい発見があると期待されています。</a:t>
            </a:r>
            <a:endParaRPr kumimoji="1" lang="en-US" altLang="ja-JP" sz="2800" b="0" i="0" u="none" strike="noStrike" kern="0" cap="none" spc="0" normalizeH="0" baseline="0" noProof="0" dirty="0" smtClean="0">
              <a:ln>
                <a:noFill/>
              </a:ln>
              <a:solidFill>
                <a:schemeClr val="tx1"/>
              </a:solidFill>
              <a:effectLst/>
              <a:uLnTx/>
              <a:uFillTx/>
              <a:latin typeface="ヒラギノ角ゴ ProN W3"/>
              <a:ea typeface="ヒラギノ角ゴ ProN W3"/>
              <a:cs typeface="ヒラギノ角ゴ ProN W3"/>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1" lang="en-US" altLang="ja-JP" sz="2800" b="0" i="0" u="none" strike="noStrike" kern="0" cap="none" spc="0" normalizeH="0" baseline="0" noProof="0" dirty="0" smtClean="0">
              <a:ln>
                <a:noFill/>
              </a:ln>
              <a:solidFill>
                <a:schemeClr val="tx1"/>
              </a:solidFill>
              <a:effectLst/>
              <a:uLnTx/>
              <a:uFillTx/>
              <a:latin typeface="ヒラギノ角ゴ ProN W3"/>
              <a:ea typeface="ヒラギノ角ゴ ProN W3"/>
              <a:cs typeface="ヒラギノ角ゴ ProN W3"/>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1" lang="ja-JP" altLang="en-US" sz="2800" b="0" i="0" u="none" strike="noStrike" kern="0" cap="none" spc="0" normalizeH="0" baseline="0" noProof="0" dirty="0" smtClean="0">
                <a:ln>
                  <a:noFill/>
                </a:ln>
                <a:solidFill>
                  <a:schemeClr val="tx1"/>
                </a:solidFill>
                <a:effectLst/>
                <a:uLnTx/>
                <a:uFillTx/>
                <a:latin typeface="ヒラギノ角ゴ ProN W3"/>
                <a:ea typeface="ヒラギノ角ゴ ProN W3"/>
                <a:cs typeface="ヒラギノ角ゴ ProN W3"/>
              </a:rPr>
              <a:t>次に月を見上げたときに、そこに、たくさんのデータを集めてくれた「かぐや」がいるんだな、と思って空を眺めてみませんか・・・？</a:t>
            </a:r>
            <a:endParaRPr kumimoji="1" lang="en-US" altLang="ja-JP" sz="2800" b="0" i="0" u="none" strike="noStrike" kern="0" cap="none" spc="0" normalizeH="0" baseline="0" noProof="0" dirty="0" smtClean="0">
              <a:ln>
                <a:noFill/>
              </a:ln>
              <a:solidFill>
                <a:schemeClr val="tx1"/>
              </a:solidFill>
              <a:effectLst/>
              <a:uLnTx/>
              <a:uFillTx/>
              <a:latin typeface="ヒラギノ角ゴ ProN W3"/>
              <a:ea typeface="ヒラギノ角ゴ ProN W3"/>
              <a:cs typeface="ヒラギノ角ゴ ProN W3"/>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1" lang="en-US" altLang="ja-JP" sz="2800" b="0" i="0" u="none" strike="noStrike" kern="0" cap="none" spc="0" normalizeH="0" baseline="0" noProof="0" dirty="0" smtClean="0">
              <a:ln>
                <a:noFill/>
              </a:ln>
              <a:solidFill>
                <a:schemeClr val="tx1"/>
              </a:solidFill>
              <a:effectLst/>
              <a:uLnTx/>
              <a:uFillTx/>
              <a:latin typeface="ヒラギノ角ゴ ProN W3"/>
              <a:ea typeface="ヒラギノ角ゴ ProN W3"/>
              <a:cs typeface="ヒラギノ角ゴ ProN W3"/>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1" lang="en-US" altLang="ja-JP" sz="2800" b="0" i="0" u="none" strike="noStrike" kern="0" cap="none" spc="0" normalizeH="0" baseline="0" noProof="0" dirty="0" smtClean="0">
              <a:ln>
                <a:noFill/>
              </a:ln>
              <a:solidFill>
                <a:schemeClr val="tx1"/>
              </a:solidFill>
              <a:effectLst/>
              <a:uLnTx/>
              <a:uFillTx/>
              <a:latin typeface="ヒラギノ角ゴ ProN W3"/>
              <a:ea typeface="ヒラギノ角ゴ ProN W3"/>
              <a:cs typeface="ヒラギノ角ゴ ProN W3"/>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230824" y="5244160"/>
            <a:ext cx="3865161" cy="1258678"/>
          </a:xfrm>
          <a:prstGeom prst="rect">
            <a:avLst/>
          </a:prstGeom>
          <a:noFill/>
          <a:ln>
            <a:solidFill>
              <a:schemeClr val="tx1"/>
            </a:solidFill>
          </a:ln>
        </p:spPr>
        <p:txBody>
          <a:bodyPr wrap="none" rtlCol="0">
            <a:spAutoFit/>
          </a:bodyPr>
          <a:lstStyle/>
          <a:p>
            <a:pPr algn="l"/>
            <a:r>
              <a:rPr kumimoji="1" lang="en-US" altLang="ja-JP" dirty="0" smtClean="0">
                <a:solidFill>
                  <a:schemeClr val="tx1"/>
                </a:solidFill>
                <a:latin typeface="+mj-ea"/>
                <a:ea typeface="+mj-ea"/>
              </a:rPr>
              <a:t>『</a:t>
            </a:r>
            <a:r>
              <a:rPr kumimoji="1" lang="ja-JP" altLang="en-US" dirty="0" smtClean="0">
                <a:solidFill>
                  <a:schemeClr val="tx1"/>
                </a:solidFill>
                <a:latin typeface="+mj-ea"/>
                <a:ea typeface="+mj-ea"/>
              </a:rPr>
              <a:t>月周回衛星「かぐや」が解き明かした月のひみつ</a:t>
            </a:r>
            <a:r>
              <a:rPr kumimoji="1" lang="en-US" altLang="ja-JP" dirty="0" smtClean="0">
                <a:solidFill>
                  <a:schemeClr val="tx1"/>
                </a:solidFill>
                <a:latin typeface="+mj-ea"/>
                <a:ea typeface="+mj-ea"/>
              </a:rPr>
              <a:t>』</a:t>
            </a:r>
          </a:p>
          <a:p>
            <a:pPr algn="l"/>
            <a:r>
              <a:rPr kumimoji="1" lang="ja-JP" altLang="en-US" dirty="0" smtClean="0">
                <a:solidFill>
                  <a:schemeClr val="tx1"/>
                </a:solidFill>
                <a:latin typeface="+mj-ea"/>
                <a:ea typeface="+mj-ea"/>
              </a:rPr>
              <a:t>発行：</a:t>
            </a:r>
            <a:r>
              <a:rPr kumimoji="1" lang="en-US" altLang="ja-JP" dirty="0" smtClean="0">
                <a:solidFill>
                  <a:schemeClr val="tx1"/>
                </a:solidFill>
                <a:latin typeface="+mj-ea"/>
                <a:ea typeface="+mj-ea"/>
              </a:rPr>
              <a:t>2016</a:t>
            </a:r>
            <a:r>
              <a:rPr kumimoji="1" lang="ja-JP" altLang="en-US" dirty="0" smtClean="0">
                <a:solidFill>
                  <a:schemeClr val="tx1"/>
                </a:solidFill>
                <a:latin typeface="+mj-ea"/>
                <a:ea typeface="+mj-ea"/>
              </a:rPr>
              <a:t>年</a:t>
            </a:r>
            <a:r>
              <a:rPr kumimoji="1" lang="en-US" altLang="ja-JP" dirty="0" smtClean="0">
                <a:solidFill>
                  <a:schemeClr val="tx1"/>
                </a:solidFill>
                <a:latin typeface="+mj-ea"/>
                <a:ea typeface="+mj-ea"/>
              </a:rPr>
              <a:t>4</a:t>
            </a:r>
            <a:r>
              <a:rPr kumimoji="1" lang="ja-JP" altLang="en-US" dirty="0" smtClean="0">
                <a:solidFill>
                  <a:schemeClr val="tx1"/>
                </a:solidFill>
                <a:latin typeface="+mj-ea"/>
                <a:ea typeface="+mj-ea"/>
              </a:rPr>
              <a:t>月　初版発行</a:t>
            </a:r>
            <a:endParaRPr kumimoji="1" lang="en-US" altLang="ja-JP" dirty="0">
              <a:solidFill>
                <a:schemeClr val="tx1"/>
              </a:solidFill>
              <a:latin typeface="+mj-ea"/>
              <a:ea typeface="+mj-ea"/>
            </a:endParaRPr>
          </a:p>
          <a:p>
            <a:pPr algn="l"/>
            <a:r>
              <a:rPr kumimoji="1" lang="ja-JP" altLang="en-US" dirty="0" smtClean="0">
                <a:solidFill>
                  <a:schemeClr val="tx1"/>
                </a:solidFill>
                <a:latin typeface="+mj-ea"/>
                <a:ea typeface="+mj-ea"/>
              </a:rPr>
              <a:t>製作</a:t>
            </a:r>
            <a:r>
              <a:rPr kumimoji="1" lang="ja-JP" altLang="en-US" dirty="0">
                <a:solidFill>
                  <a:schemeClr val="tx1"/>
                </a:solidFill>
                <a:latin typeface="+mj-ea"/>
                <a:ea typeface="+mj-ea"/>
              </a:rPr>
              <a:t>：国立研究開発法人宇宙</a:t>
            </a:r>
            <a:r>
              <a:rPr kumimoji="1" lang="ja-JP" altLang="en-US" dirty="0" smtClean="0">
                <a:solidFill>
                  <a:schemeClr val="tx1"/>
                </a:solidFill>
                <a:latin typeface="+mj-ea"/>
                <a:ea typeface="+mj-ea"/>
              </a:rPr>
              <a:t>航空研究開発機構（</a:t>
            </a:r>
            <a:r>
              <a:rPr kumimoji="1" lang="en-US" altLang="ja-JP" dirty="0" smtClean="0">
                <a:solidFill>
                  <a:schemeClr val="tx1"/>
                </a:solidFill>
                <a:latin typeface="+mj-ea"/>
                <a:ea typeface="+mj-ea"/>
              </a:rPr>
              <a:t>JAXA</a:t>
            </a:r>
            <a:r>
              <a:rPr kumimoji="1" lang="ja-JP" altLang="en-US" dirty="0" smtClean="0">
                <a:solidFill>
                  <a:schemeClr val="tx1"/>
                </a:solidFill>
                <a:latin typeface="+mj-ea"/>
                <a:ea typeface="+mj-ea"/>
              </a:rPr>
              <a:t>）</a:t>
            </a:r>
            <a:endParaRPr kumimoji="1" lang="en-US" altLang="ja-JP" dirty="0" smtClean="0">
              <a:solidFill>
                <a:schemeClr val="tx1"/>
              </a:solidFill>
              <a:latin typeface="+mj-ea"/>
              <a:ea typeface="+mj-ea"/>
            </a:endParaRPr>
          </a:p>
          <a:p>
            <a:pPr algn="l"/>
            <a:r>
              <a:rPr kumimoji="1" lang="ja-JP" altLang="en-US" dirty="0" smtClean="0">
                <a:solidFill>
                  <a:schemeClr val="tx1"/>
                </a:solidFill>
                <a:latin typeface="+mj-ea"/>
                <a:ea typeface="+mj-ea"/>
              </a:rPr>
              <a:t>問合せ</a:t>
            </a:r>
            <a:r>
              <a:rPr kumimoji="1" lang="ja-JP" altLang="en-US" dirty="0">
                <a:solidFill>
                  <a:schemeClr val="tx1"/>
                </a:solidFill>
                <a:latin typeface="+mj-ea"/>
                <a:ea typeface="+mj-ea"/>
              </a:rPr>
              <a:t>：宇宙教育</a:t>
            </a:r>
            <a:r>
              <a:rPr kumimoji="1" lang="ja-JP" altLang="en-US" dirty="0" smtClean="0">
                <a:solidFill>
                  <a:schemeClr val="tx1"/>
                </a:solidFill>
                <a:latin typeface="+mj-ea"/>
                <a:ea typeface="+mj-ea"/>
              </a:rPr>
              <a:t>センター</a:t>
            </a:r>
            <a:r>
              <a:rPr kumimoji="1" lang="en-US" altLang="ja-JP" dirty="0" smtClean="0">
                <a:solidFill>
                  <a:schemeClr val="tx1"/>
                </a:solidFill>
                <a:latin typeface="+mj-ea"/>
                <a:ea typeface="+mj-ea"/>
              </a:rPr>
              <a:t/>
            </a:r>
            <a:br>
              <a:rPr kumimoji="1" lang="en-US" altLang="ja-JP" dirty="0" smtClean="0">
                <a:solidFill>
                  <a:schemeClr val="tx1"/>
                </a:solidFill>
                <a:latin typeface="+mj-ea"/>
                <a:ea typeface="+mj-ea"/>
              </a:rPr>
            </a:br>
            <a:r>
              <a:rPr kumimoji="1" lang="ja-JP" altLang="en-US" dirty="0" smtClean="0">
                <a:solidFill>
                  <a:schemeClr val="tx1"/>
                </a:solidFill>
                <a:latin typeface="+mj-ea"/>
                <a:ea typeface="+mj-ea"/>
              </a:rPr>
              <a:t>　　　　　</a:t>
            </a:r>
            <a:r>
              <a:rPr kumimoji="1" lang="en-US" altLang="ja-JP" dirty="0">
                <a:solidFill>
                  <a:schemeClr val="tx1"/>
                </a:solidFill>
                <a:latin typeface="+mj-ea"/>
                <a:ea typeface="+mj-ea"/>
              </a:rPr>
              <a:t>https://edu.jaxa.jp/contact/</a:t>
            </a:r>
            <a:endParaRPr kumimoji="1" lang="en-US" altLang="ja-JP" dirty="0" smtClean="0">
              <a:solidFill>
                <a:schemeClr val="tx1"/>
              </a:solidFill>
              <a:latin typeface="+mj-ea"/>
              <a:ea typeface="+mj-ea"/>
            </a:endParaRPr>
          </a:p>
        </p:txBody>
      </p:sp>
      <p:pic>
        <p:nvPicPr>
          <p:cNvPr id="4" name="図 3" descr="selene_project_logo.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525" y="1301083"/>
            <a:ext cx="5067579" cy="5067579"/>
          </a:xfrm>
          <a:prstGeom prst="rect">
            <a:avLst/>
          </a:prstGeom>
        </p:spPr>
      </p:pic>
    </p:spTree>
    <p:extLst>
      <p:ext uri="{BB962C8B-B14F-4D97-AF65-F5344CB8AC3E}">
        <p14:creationId xmlns:p14="http://schemas.microsoft.com/office/powerpoint/2010/main" val="859643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p:cNvPicPr>
            <a:picLocks noChangeAspect="1" noChangeArrowheads="1"/>
          </p:cNvPicPr>
          <p:nvPr/>
        </p:nvPicPr>
        <p:blipFill>
          <a:blip r:embed="rId3" cstate="print"/>
          <a:srcRect/>
          <a:stretch>
            <a:fillRect/>
          </a:stretch>
        </p:blipFill>
        <p:spPr bwMode="auto">
          <a:xfrm>
            <a:off x="72390" y="3049905"/>
            <a:ext cx="9010650" cy="819150"/>
          </a:xfrm>
          <a:prstGeom prst="rect">
            <a:avLst/>
          </a:prstGeom>
          <a:noFill/>
          <a:ln w="9525">
            <a:noFill/>
            <a:miter lim="800000"/>
            <a:headEnd/>
            <a:tailEnd/>
          </a:ln>
          <a:effectLst/>
        </p:spPr>
      </p:pic>
      <p:sp>
        <p:nvSpPr>
          <p:cNvPr id="24578" name="スライド番号プレースホルダー 5"/>
          <p:cNvSpPr>
            <a:spLocks noGrp="1"/>
          </p:cNvSpPr>
          <p:nvPr>
            <p:ph type="sldNum" sz="quarter" idx="12"/>
          </p:nvPr>
        </p:nvSpPr>
        <p:spPr>
          <a:noFill/>
          <a:ln>
            <a:miter lim="800000"/>
            <a:headEnd/>
            <a:tailEnd/>
          </a:ln>
        </p:spPr>
        <p:txBody>
          <a:bodyPr/>
          <a:lstStyle/>
          <a:p>
            <a:fld id="{3B1302B6-CDDB-F444-B64F-DD190647C31D}" type="slidenum">
              <a:rPr lang="en-US" altLang="ja-JP"/>
              <a:pPr/>
              <a:t>6</a:t>
            </a:fld>
            <a:endParaRPr lang="en-US" altLang="ja-JP"/>
          </a:p>
        </p:txBody>
      </p:sp>
      <p:sp>
        <p:nvSpPr>
          <p:cNvPr id="24579" name="Rectangle 10"/>
          <p:cNvSpPr>
            <a:spLocks noChangeArrowheads="1"/>
          </p:cNvSpPr>
          <p:nvPr/>
        </p:nvSpPr>
        <p:spPr bwMode="auto">
          <a:xfrm>
            <a:off x="900113" y="1689100"/>
            <a:ext cx="7286625" cy="942975"/>
          </a:xfrm>
          <a:prstGeom prst="rect">
            <a:avLst/>
          </a:prstGeom>
          <a:noFill/>
          <a:ln w="9525">
            <a:noFill/>
            <a:miter lim="800000"/>
            <a:headEnd/>
            <a:tailEnd/>
          </a:ln>
        </p:spPr>
        <p:txBody>
          <a:bodyPr lIns="92160" tIns="46080" rIns="92160" bIns="46080" anchor="ctr">
            <a:prstTxWarp prst="textNoShape">
              <a:avLst/>
            </a:prstTxWarp>
            <a:spAutoFit/>
          </a:bodyPr>
          <a:lstStyle/>
          <a:p>
            <a: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2400" b="1">
                <a:solidFill>
                  <a:schemeClr val="tx1"/>
                </a:solidFill>
                <a:effectLst/>
                <a:ea typeface="ＭＳ Ｐゴシック" pitchFamily="-1" charset="-128"/>
                <a:cs typeface="ＭＳ Ｐゴシック" pitchFamily="-1" charset="-128"/>
              </a:rPr>
              <a:t>地球（ちきゅう）と月（つき）は、だいたい</a:t>
            </a:r>
            <a:r>
              <a:rPr lang="ja-JP" altLang="en-US" sz="3600" b="1">
                <a:solidFill>
                  <a:schemeClr val="tx1"/>
                </a:solidFill>
                <a:effectLst/>
                <a:ea typeface="ＭＳ Ｐゴシック" pitchFamily="-1" charset="-128"/>
                <a:cs typeface="ＭＳ Ｐゴシック" pitchFamily="-1" charset="-128"/>
              </a:rPr>
              <a:t>３８万キロ</a:t>
            </a:r>
            <a:r>
              <a:rPr lang="ja-JP" altLang="en-US" sz="2400" b="1">
                <a:solidFill>
                  <a:schemeClr val="tx1"/>
                </a:solidFill>
                <a:effectLst/>
                <a:ea typeface="ＭＳ Ｐゴシック" pitchFamily="-1" charset="-128"/>
                <a:cs typeface="ＭＳ Ｐゴシック" pitchFamily="-1" charset="-128"/>
              </a:rPr>
              <a:t>も離れているよ！</a:t>
            </a:r>
          </a:p>
        </p:txBody>
      </p:sp>
      <p:sp>
        <p:nvSpPr>
          <p:cNvPr id="444522" name="AutoShape 106"/>
          <p:cNvSpPr>
            <a:spLocks/>
          </p:cNvSpPr>
          <p:nvPr/>
        </p:nvSpPr>
        <p:spPr bwMode="auto">
          <a:xfrm rot="5400000">
            <a:off x="4535487" y="-134937"/>
            <a:ext cx="288925" cy="8712200"/>
          </a:xfrm>
          <a:prstGeom prst="rightBrace">
            <a:avLst>
              <a:gd name="adj1" fmla="val 255470"/>
              <a:gd name="adj2" fmla="val 50144"/>
            </a:avLst>
          </a:prstGeom>
          <a:noFill/>
          <a:ln w="38100">
            <a:solidFill>
              <a:schemeClr val="tx1"/>
            </a:solidFill>
            <a:round/>
            <a:headEnd/>
            <a:tailEnd/>
          </a:ln>
          <a:effectLst/>
          <a:extLst/>
        </p:spPr>
        <p:txBody>
          <a:bodyPr lIns="93600" tIns="46800" rIns="93600" bIns="46800" anchor="ctr">
            <a:prstTxWarp prst="textNoShape">
              <a:avLst/>
            </a:prstTxWarp>
            <a:spAutoFit/>
          </a:bodyPr>
          <a:lstStyle/>
          <a:p>
            <a:pPr>
              <a:defRPr/>
            </a:pPr>
            <a:endParaRPr lang="ja-JP" altLang="en-US">
              <a:effectLst>
                <a:outerShdw blurRad="38100" dist="38100" dir="2700000" algn="tl">
                  <a:srgbClr val="000000"/>
                </a:outerShdw>
              </a:effectLst>
            </a:endParaRPr>
          </a:p>
        </p:txBody>
      </p:sp>
      <p:sp>
        <p:nvSpPr>
          <p:cNvPr id="444523" name="Text Box 107"/>
          <p:cNvSpPr txBox="1">
            <a:spLocks noChangeArrowheads="1"/>
          </p:cNvSpPr>
          <p:nvPr/>
        </p:nvSpPr>
        <p:spPr bwMode="auto">
          <a:xfrm>
            <a:off x="3589338" y="4437063"/>
            <a:ext cx="2270125" cy="461962"/>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2400">
                <a:solidFill>
                  <a:schemeClr val="tx1"/>
                </a:solidFill>
                <a:effectLst/>
                <a:ea typeface="ＭＳ Ｐゴシック" pitchFamily="-1" charset="-128"/>
                <a:cs typeface="ＭＳ Ｐゴシック" pitchFamily="-1" charset="-128"/>
              </a:rPr>
              <a:t>約地球</a:t>
            </a:r>
            <a:r>
              <a:rPr kumimoji="1" lang="en-US" altLang="ja-JP" sz="2400">
                <a:solidFill>
                  <a:schemeClr val="tx1"/>
                </a:solidFill>
                <a:effectLst/>
                <a:ea typeface="ＭＳ Ｐゴシック" pitchFamily="-1" charset="-128"/>
                <a:cs typeface="ＭＳ Ｐゴシック" pitchFamily="-1" charset="-128"/>
              </a:rPr>
              <a:t>30</a:t>
            </a:r>
            <a:r>
              <a:rPr kumimoji="1" lang="ja-JP" altLang="en-US" sz="2400">
                <a:solidFill>
                  <a:schemeClr val="tx1"/>
                </a:solidFill>
                <a:effectLst/>
                <a:ea typeface="ＭＳ Ｐゴシック" pitchFamily="-1" charset="-128"/>
                <a:cs typeface="ＭＳ Ｐゴシック" pitchFamily="-1" charset="-128"/>
              </a:rPr>
              <a:t>個分</a:t>
            </a:r>
          </a:p>
        </p:txBody>
      </p:sp>
      <p:sp>
        <p:nvSpPr>
          <p:cNvPr id="24582" name="Rectangle 2"/>
          <p:cNvSpPr>
            <a:spLocks noChangeArrowheads="1"/>
          </p:cNvSpPr>
          <p:nvPr/>
        </p:nvSpPr>
        <p:spPr bwMode="auto">
          <a:xfrm>
            <a:off x="0" y="152400"/>
            <a:ext cx="8077200" cy="685800"/>
          </a:xfrm>
          <a:prstGeom prst="rect">
            <a:avLst/>
          </a:prstGeom>
          <a:noFill/>
          <a:ln w="19050">
            <a:noFill/>
            <a:prstDash val="sysDot"/>
            <a:miter lim="800000"/>
            <a:headEnd/>
            <a:tailEnd/>
          </a:ln>
        </p:spPr>
        <p:txBody>
          <a:bodyPr anchor="ctr">
            <a:prstTxWarp prst="textNoShape">
              <a:avLst/>
            </a:prstTxWarp>
          </a:bodyPr>
          <a:lstStyle/>
          <a:p>
            <a:pPr>
              <a:lnSpc>
                <a:spcPct val="100000"/>
              </a:lnSpc>
              <a:spcBef>
                <a:spcPct val="0"/>
              </a:spcBef>
              <a:buClrTx/>
              <a:buSzTx/>
              <a:buFontTx/>
              <a:buNone/>
            </a:pPr>
            <a:r>
              <a:rPr kumimoji="1" lang="ja-JP" altLang="en-US" sz="3200" dirty="0">
                <a:solidFill>
                  <a:srgbClr val="FFFF00"/>
                </a:solidFill>
                <a:effectLst/>
                <a:ea typeface="Arial" pitchFamily="-1" charset="0"/>
                <a:cs typeface="Arial" pitchFamily="-1" charset="0"/>
              </a:rPr>
              <a:t>月へ行くには どれくらいの時間がかかる</a:t>
            </a:r>
            <a:r>
              <a:rPr kumimoji="1" lang="en-US" altLang="ja-JP" sz="3200" dirty="0">
                <a:solidFill>
                  <a:srgbClr val="FFFF00"/>
                </a:solidFill>
                <a:effectLst/>
                <a:ea typeface="Arial" pitchFamily="-1" charset="0"/>
                <a:cs typeface="Arial" pitchFamily="-1" charset="0"/>
              </a:rPr>
              <a:t>?</a:t>
            </a:r>
            <a:endParaRPr kumimoji="1" lang="ja-JP" altLang="en-US" sz="3200" dirty="0">
              <a:solidFill>
                <a:srgbClr val="FFFF00"/>
              </a:solidFill>
              <a:effectLst/>
              <a:ea typeface="Arial" pitchFamily="-1" charset="0"/>
              <a:cs typeface="Arial" pitchFamily="-1" charset="0"/>
            </a:endParaRPr>
          </a:p>
        </p:txBody>
      </p:sp>
      <p:sp>
        <p:nvSpPr>
          <p:cNvPr id="444529" name="Rectangle 113"/>
          <p:cNvSpPr>
            <a:spLocks noChangeArrowheads="1"/>
          </p:cNvSpPr>
          <p:nvPr/>
        </p:nvSpPr>
        <p:spPr bwMode="auto">
          <a:xfrm>
            <a:off x="900113" y="5049838"/>
            <a:ext cx="7286625" cy="1301750"/>
          </a:xfrm>
          <a:prstGeom prst="rect">
            <a:avLst/>
          </a:prstGeom>
          <a:noFill/>
          <a:ln w="9525">
            <a:noFill/>
            <a:miter lim="800000"/>
            <a:headEnd/>
            <a:tailEnd/>
          </a:ln>
        </p:spPr>
        <p:txBody>
          <a:bodyPr lIns="92160" tIns="46080" rIns="92160" bIns="46080" anchor="ctr">
            <a:prstTxWarp prst="textNoShape">
              <a:avLst/>
            </a:prstTxWarp>
            <a:spAutoFit/>
          </a:bodyPr>
          <a:lstStyle/>
          <a:p>
            <a: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2400" b="1">
                <a:solidFill>
                  <a:schemeClr val="tx1"/>
                </a:solidFill>
                <a:effectLst/>
                <a:ea typeface="ＭＳ Ｐゴシック" pitchFamily="-1" charset="-128"/>
                <a:cs typeface="ＭＳ Ｐゴシック" pitchFamily="-1" charset="-128"/>
              </a:rPr>
              <a:t>・歩いていくと</a:t>
            </a:r>
            <a:r>
              <a:rPr lang="en-US" altLang="ja-JP" sz="2400" b="1">
                <a:solidFill>
                  <a:schemeClr val="tx1"/>
                </a:solidFill>
                <a:effectLst/>
                <a:ea typeface="ＭＳ Ｐゴシック" pitchFamily="-1" charset="-128"/>
                <a:cs typeface="ＭＳ Ｐゴシック" pitchFamily="-1" charset="-128"/>
              </a:rPr>
              <a:t>11</a:t>
            </a:r>
            <a:r>
              <a:rPr lang="ja-JP" altLang="en-US" sz="2400" b="1">
                <a:solidFill>
                  <a:schemeClr val="tx1"/>
                </a:solidFill>
                <a:effectLst/>
                <a:ea typeface="ＭＳ Ｐゴシック" pitchFamily="-1" charset="-128"/>
                <a:cs typeface="ＭＳ Ｐゴシック" pitchFamily="-1" charset="-128"/>
              </a:rPr>
              <a:t>年。</a:t>
            </a:r>
          </a:p>
          <a:p>
            <a: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2400" b="1">
                <a:solidFill>
                  <a:schemeClr val="tx1"/>
                </a:solidFill>
                <a:effectLst/>
                <a:ea typeface="ＭＳ Ｐゴシック" pitchFamily="-1" charset="-128"/>
                <a:cs typeface="ＭＳ Ｐゴシック" pitchFamily="-1" charset="-128"/>
              </a:rPr>
              <a:t>・車（時速６０ｋｍ）に乗って、２６４日。</a:t>
            </a:r>
          </a:p>
          <a:p>
            <a: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2400" b="1">
                <a:solidFill>
                  <a:schemeClr val="tx1"/>
                </a:solidFill>
                <a:effectLst/>
                <a:ea typeface="ＭＳ Ｐゴシック" pitchFamily="-1" charset="-128"/>
                <a:cs typeface="ＭＳ Ｐゴシック" pitchFamily="-1" charset="-128"/>
              </a:rPr>
              <a:t>・飛行機（時速１０００ｋｍ）に乗って、１６日。</a:t>
            </a:r>
          </a:p>
        </p:txBody>
      </p:sp>
      <p:pic>
        <p:nvPicPr>
          <p:cNvPr id="24585" name="図 8"/>
          <p:cNvPicPr>
            <a:picLocks noChangeAspect="1"/>
          </p:cNvPicPr>
          <p:nvPr/>
        </p:nvPicPr>
        <p:blipFill>
          <a:blip r:embed="rId4" cstate="print"/>
          <a:srcRect/>
          <a:stretch>
            <a:fillRect/>
          </a:stretch>
        </p:blipFill>
        <p:spPr bwMode="auto">
          <a:xfrm>
            <a:off x="403225" y="3532188"/>
            <a:ext cx="323850" cy="323850"/>
          </a:xfrm>
          <a:prstGeom prst="rect">
            <a:avLst/>
          </a:prstGeom>
          <a:noFill/>
          <a:ln w="9525">
            <a:noFill/>
            <a:miter lim="800000"/>
            <a:headEnd/>
            <a:tailEnd/>
          </a:ln>
        </p:spPr>
      </p:pic>
      <p:cxnSp>
        <p:nvCxnSpPr>
          <p:cNvPr id="24586" name="直線矢印コネクタ 10"/>
          <p:cNvCxnSpPr>
            <a:cxnSpLocks noChangeShapeType="1"/>
          </p:cNvCxnSpPr>
          <p:nvPr/>
        </p:nvCxnSpPr>
        <p:spPr bwMode="auto">
          <a:xfrm>
            <a:off x="476250" y="3452813"/>
            <a:ext cx="8423275" cy="1587"/>
          </a:xfrm>
          <a:prstGeom prst="straightConnector1">
            <a:avLst/>
          </a:prstGeom>
          <a:noFill/>
          <a:ln w="38100">
            <a:solidFill>
              <a:schemeClr val="tx1"/>
            </a:solidFill>
            <a:round/>
            <a:headEnd type="arrow" w="med" len="med"/>
            <a:tailEnd type="arrow" w="med" len="med"/>
          </a:ln>
        </p:spPr>
      </p:cxnSp>
      <p:pic>
        <p:nvPicPr>
          <p:cNvPr id="24587" name="図 11"/>
          <p:cNvPicPr>
            <a:picLocks noChangeAspect="1"/>
          </p:cNvPicPr>
          <p:nvPr/>
        </p:nvPicPr>
        <p:blipFill>
          <a:blip r:embed="rId4" cstate="print"/>
          <a:srcRect/>
          <a:stretch>
            <a:fillRect/>
          </a:stretch>
        </p:blipFill>
        <p:spPr bwMode="auto">
          <a:xfrm>
            <a:off x="685800" y="3532188"/>
            <a:ext cx="325438" cy="323850"/>
          </a:xfrm>
          <a:prstGeom prst="rect">
            <a:avLst/>
          </a:prstGeom>
          <a:noFill/>
          <a:ln w="9525">
            <a:noFill/>
            <a:miter lim="800000"/>
            <a:headEnd/>
            <a:tailEnd/>
          </a:ln>
        </p:spPr>
      </p:pic>
      <p:pic>
        <p:nvPicPr>
          <p:cNvPr id="24588" name="図 12"/>
          <p:cNvPicPr>
            <a:picLocks noChangeAspect="1"/>
          </p:cNvPicPr>
          <p:nvPr/>
        </p:nvPicPr>
        <p:blipFill>
          <a:blip r:embed="rId4" cstate="print"/>
          <a:srcRect/>
          <a:stretch>
            <a:fillRect/>
          </a:stretch>
        </p:blipFill>
        <p:spPr bwMode="auto">
          <a:xfrm>
            <a:off x="969963" y="3532188"/>
            <a:ext cx="323850" cy="323850"/>
          </a:xfrm>
          <a:prstGeom prst="rect">
            <a:avLst/>
          </a:prstGeom>
          <a:noFill/>
          <a:ln w="9525">
            <a:noFill/>
            <a:miter lim="800000"/>
            <a:headEnd/>
            <a:tailEnd/>
          </a:ln>
        </p:spPr>
      </p:pic>
      <p:pic>
        <p:nvPicPr>
          <p:cNvPr id="24589" name="図 13"/>
          <p:cNvPicPr>
            <a:picLocks noChangeAspect="1"/>
          </p:cNvPicPr>
          <p:nvPr/>
        </p:nvPicPr>
        <p:blipFill>
          <a:blip r:embed="rId4" cstate="print"/>
          <a:srcRect/>
          <a:stretch>
            <a:fillRect/>
          </a:stretch>
        </p:blipFill>
        <p:spPr bwMode="auto">
          <a:xfrm>
            <a:off x="1254125" y="3532188"/>
            <a:ext cx="323850" cy="323850"/>
          </a:xfrm>
          <a:prstGeom prst="rect">
            <a:avLst/>
          </a:prstGeom>
          <a:noFill/>
          <a:ln w="9525">
            <a:noFill/>
            <a:miter lim="800000"/>
            <a:headEnd/>
            <a:tailEnd/>
          </a:ln>
        </p:spPr>
      </p:pic>
      <p:pic>
        <p:nvPicPr>
          <p:cNvPr id="24590" name="図 14"/>
          <p:cNvPicPr>
            <a:picLocks noChangeAspect="1"/>
          </p:cNvPicPr>
          <p:nvPr/>
        </p:nvPicPr>
        <p:blipFill>
          <a:blip r:embed="rId4" cstate="print"/>
          <a:srcRect/>
          <a:stretch>
            <a:fillRect/>
          </a:stretch>
        </p:blipFill>
        <p:spPr bwMode="auto">
          <a:xfrm>
            <a:off x="1538288" y="3532188"/>
            <a:ext cx="323850" cy="323850"/>
          </a:xfrm>
          <a:prstGeom prst="rect">
            <a:avLst/>
          </a:prstGeom>
          <a:noFill/>
          <a:ln w="9525">
            <a:noFill/>
            <a:miter lim="800000"/>
            <a:headEnd/>
            <a:tailEnd/>
          </a:ln>
        </p:spPr>
      </p:pic>
      <p:pic>
        <p:nvPicPr>
          <p:cNvPr id="24591" name="図 15"/>
          <p:cNvPicPr>
            <a:picLocks noChangeAspect="1"/>
          </p:cNvPicPr>
          <p:nvPr/>
        </p:nvPicPr>
        <p:blipFill>
          <a:blip r:embed="rId4" cstate="print"/>
          <a:srcRect/>
          <a:stretch>
            <a:fillRect/>
          </a:stretch>
        </p:blipFill>
        <p:spPr bwMode="auto">
          <a:xfrm>
            <a:off x="1822450" y="3532188"/>
            <a:ext cx="323850" cy="323850"/>
          </a:xfrm>
          <a:prstGeom prst="rect">
            <a:avLst/>
          </a:prstGeom>
          <a:noFill/>
          <a:ln w="9525">
            <a:noFill/>
            <a:miter lim="800000"/>
            <a:headEnd/>
            <a:tailEnd/>
          </a:ln>
        </p:spPr>
      </p:pic>
      <p:pic>
        <p:nvPicPr>
          <p:cNvPr id="24592" name="図 16"/>
          <p:cNvPicPr>
            <a:picLocks noChangeAspect="1"/>
          </p:cNvPicPr>
          <p:nvPr/>
        </p:nvPicPr>
        <p:blipFill>
          <a:blip r:embed="rId4" cstate="print"/>
          <a:srcRect/>
          <a:stretch>
            <a:fillRect/>
          </a:stretch>
        </p:blipFill>
        <p:spPr bwMode="auto">
          <a:xfrm>
            <a:off x="2105025" y="3532188"/>
            <a:ext cx="323850" cy="323850"/>
          </a:xfrm>
          <a:prstGeom prst="rect">
            <a:avLst/>
          </a:prstGeom>
          <a:noFill/>
          <a:ln w="9525">
            <a:noFill/>
            <a:miter lim="800000"/>
            <a:headEnd/>
            <a:tailEnd/>
          </a:ln>
        </p:spPr>
      </p:pic>
      <p:pic>
        <p:nvPicPr>
          <p:cNvPr id="24593" name="図 17"/>
          <p:cNvPicPr>
            <a:picLocks noChangeAspect="1"/>
          </p:cNvPicPr>
          <p:nvPr/>
        </p:nvPicPr>
        <p:blipFill>
          <a:blip r:embed="rId4" cstate="print"/>
          <a:srcRect/>
          <a:stretch>
            <a:fillRect/>
          </a:stretch>
        </p:blipFill>
        <p:spPr bwMode="auto">
          <a:xfrm>
            <a:off x="2389188" y="3532188"/>
            <a:ext cx="323850" cy="323850"/>
          </a:xfrm>
          <a:prstGeom prst="rect">
            <a:avLst/>
          </a:prstGeom>
          <a:noFill/>
          <a:ln w="9525">
            <a:noFill/>
            <a:miter lim="800000"/>
            <a:headEnd/>
            <a:tailEnd/>
          </a:ln>
        </p:spPr>
      </p:pic>
      <p:pic>
        <p:nvPicPr>
          <p:cNvPr id="24594" name="図 18"/>
          <p:cNvPicPr>
            <a:picLocks noChangeAspect="1"/>
          </p:cNvPicPr>
          <p:nvPr/>
        </p:nvPicPr>
        <p:blipFill>
          <a:blip r:embed="rId4" cstate="print"/>
          <a:srcRect/>
          <a:stretch>
            <a:fillRect/>
          </a:stretch>
        </p:blipFill>
        <p:spPr bwMode="auto">
          <a:xfrm>
            <a:off x="2673350" y="3532188"/>
            <a:ext cx="323850" cy="323850"/>
          </a:xfrm>
          <a:prstGeom prst="rect">
            <a:avLst/>
          </a:prstGeom>
          <a:noFill/>
          <a:ln w="9525">
            <a:noFill/>
            <a:miter lim="800000"/>
            <a:headEnd/>
            <a:tailEnd/>
          </a:ln>
        </p:spPr>
      </p:pic>
      <p:pic>
        <p:nvPicPr>
          <p:cNvPr id="24595" name="図 19"/>
          <p:cNvPicPr>
            <a:picLocks noChangeAspect="1"/>
          </p:cNvPicPr>
          <p:nvPr/>
        </p:nvPicPr>
        <p:blipFill>
          <a:blip r:embed="rId4" cstate="print"/>
          <a:srcRect/>
          <a:stretch>
            <a:fillRect/>
          </a:stretch>
        </p:blipFill>
        <p:spPr bwMode="auto">
          <a:xfrm>
            <a:off x="2957513" y="3532188"/>
            <a:ext cx="323850" cy="323850"/>
          </a:xfrm>
          <a:prstGeom prst="rect">
            <a:avLst/>
          </a:prstGeom>
          <a:noFill/>
          <a:ln w="9525">
            <a:noFill/>
            <a:miter lim="800000"/>
            <a:headEnd/>
            <a:tailEnd/>
          </a:ln>
        </p:spPr>
      </p:pic>
      <p:pic>
        <p:nvPicPr>
          <p:cNvPr id="24596" name="図 20"/>
          <p:cNvPicPr>
            <a:picLocks noChangeAspect="1"/>
          </p:cNvPicPr>
          <p:nvPr/>
        </p:nvPicPr>
        <p:blipFill>
          <a:blip r:embed="rId4" cstate="print"/>
          <a:srcRect/>
          <a:stretch>
            <a:fillRect/>
          </a:stretch>
        </p:blipFill>
        <p:spPr bwMode="auto">
          <a:xfrm>
            <a:off x="3240088" y="3525838"/>
            <a:ext cx="325437" cy="323850"/>
          </a:xfrm>
          <a:prstGeom prst="rect">
            <a:avLst/>
          </a:prstGeom>
          <a:noFill/>
          <a:ln w="9525">
            <a:noFill/>
            <a:miter lim="800000"/>
            <a:headEnd/>
            <a:tailEnd/>
          </a:ln>
        </p:spPr>
      </p:pic>
      <p:pic>
        <p:nvPicPr>
          <p:cNvPr id="24597" name="図 21"/>
          <p:cNvPicPr>
            <a:picLocks noChangeAspect="1"/>
          </p:cNvPicPr>
          <p:nvPr/>
        </p:nvPicPr>
        <p:blipFill>
          <a:blip r:embed="rId4" cstate="print"/>
          <a:srcRect/>
          <a:stretch>
            <a:fillRect/>
          </a:stretch>
        </p:blipFill>
        <p:spPr bwMode="auto">
          <a:xfrm>
            <a:off x="3524250" y="3525838"/>
            <a:ext cx="323850" cy="323850"/>
          </a:xfrm>
          <a:prstGeom prst="rect">
            <a:avLst/>
          </a:prstGeom>
          <a:noFill/>
          <a:ln w="9525">
            <a:noFill/>
            <a:miter lim="800000"/>
            <a:headEnd/>
            <a:tailEnd/>
          </a:ln>
        </p:spPr>
      </p:pic>
      <p:pic>
        <p:nvPicPr>
          <p:cNvPr id="24598" name="図 22"/>
          <p:cNvPicPr>
            <a:picLocks noChangeAspect="1"/>
          </p:cNvPicPr>
          <p:nvPr/>
        </p:nvPicPr>
        <p:blipFill>
          <a:blip r:embed="rId4" cstate="print"/>
          <a:srcRect/>
          <a:stretch>
            <a:fillRect/>
          </a:stretch>
        </p:blipFill>
        <p:spPr bwMode="auto">
          <a:xfrm>
            <a:off x="3808413" y="3525838"/>
            <a:ext cx="323850" cy="323850"/>
          </a:xfrm>
          <a:prstGeom prst="rect">
            <a:avLst/>
          </a:prstGeom>
          <a:noFill/>
          <a:ln w="9525">
            <a:noFill/>
            <a:miter lim="800000"/>
            <a:headEnd/>
            <a:tailEnd/>
          </a:ln>
        </p:spPr>
      </p:pic>
      <p:pic>
        <p:nvPicPr>
          <p:cNvPr id="24599" name="図 23"/>
          <p:cNvPicPr>
            <a:picLocks noChangeAspect="1"/>
          </p:cNvPicPr>
          <p:nvPr/>
        </p:nvPicPr>
        <p:blipFill>
          <a:blip r:embed="rId4" cstate="print"/>
          <a:srcRect/>
          <a:stretch>
            <a:fillRect/>
          </a:stretch>
        </p:blipFill>
        <p:spPr bwMode="auto">
          <a:xfrm>
            <a:off x="4092575" y="3525838"/>
            <a:ext cx="323850" cy="323850"/>
          </a:xfrm>
          <a:prstGeom prst="rect">
            <a:avLst/>
          </a:prstGeom>
          <a:noFill/>
          <a:ln w="9525">
            <a:noFill/>
            <a:miter lim="800000"/>
            <a:headEnd/>
            <a:tailEnd/>
          </a:ln>
        </p:spPr>
      </p:pic>
      <p:pic>
        <p:nvPicPr>
          <p:cNvPr id="24600" name="図 24"/>
          <p:cNvPicPr>
            <a:picLocks noChangeAspect="1"/>
          </p:cNvPicPr>
          <p:nvPr/>
        </p:nvPicPr>
        <p:blipFill>
          <a:blip r:embed="rId4" cstate="print"/>
          <a:srcRect/>
          <a:stretch>
            <a:fillRect/>
          </a:stretch>
        </p:blipFill>
        <p:spPr bwMode="auto">
          <a:xfrm>
            <a:off x="4376738" y="3525838"/>
            <a:ext cx="323850" cy="323850"/>
          </a:xfrm>
          <a:prstGeom prst="rect">
            <a:avLst/>
          </a:prstGeom>
          <a:noFill/>
          <a:ln w="9525">
            <a:noFill/>
            <a:miter lim="800000"/>
            <a:headEnd/>
            <a:tailEnd/>
          </a:ln>
        </p:spPr>
      </p:pic>
      <p:pic>
        <p:nvPicPr>
          <p:cNvPr id="24601" name="図 25"/>
          <p:cNvPicPr>
            <a:picLocks noChangeAspect="1"/>
          </p:cNvPicPr>
          <p:nvPr/>
        </p:nvPicPr>
        <p:blipFill>
          <a:blip r:embed="rId4" cstate="print"/>
          <a:srcRect/>
          <a:stretch>
            <a:fillRect/>
          </a:stretch>
        </p:blipFill>
        <p:spPr bwMode="auto">
          <a:xfrm>
            <a:off x="4659313" y="3525838"/>
            <a:ext cx="323850" cy="323850"/>
          </a:xfrm>
          <a:prstGeom prst="rect">
            <a:avLst/>
          </a:prstGeom>
          <a:noFill/>
          <a:ln w="9525">
            <a:noFill/>
            <a:miter lim="800000"/>
            <a:headEnd/>
            <a:tailEnd/>
          </a:ln>
        </p:spPr>
      </p:pic>
      <p:pic>
        <p:nvPicPr>
          <p:cNvPr id="24602" name="図 26"/>
          <p:cNvPicPr>
            <a:picLocks noChangeAspect="1"/>
          </p:cNvPicPr>
          <p:nvPr/>
        </p:nvPicPr>
        <p:blipFill>
          <a:blip r:embed="rId4" cstate="print"/>
          <a:srcRect/>
          <a:stretch>
            <a:fillRect/>
          </a:stretch>
        </p:blipFill>
        <p:spPr bwMode="auto">
          <a:xfrm>
            <a:off x="4943475" y="3525838"/>
            <a:ext cx="323850" cy="323850"/>
          </a:xfrm>
          <a:prstGeom prst="rect">
            <a:avLst/>
          </a:prstGeom>
          <a:noFill/>
          <a:ln w="9525">
            <a:noFill/>
            <a:miter lim="800000"/>
            <a:headEnd/>
            <a:tailEnd/>
          </a:ln>
        </p:spPr>
      </p:pic>
      <p:pic>
        <p:nvPicPr>
          <p:cNvPr id="24603" name="図 27"/>
          <p:cNvPicPr>
            <a:picLocks noChangeAspect="1"/>
          </p:cNvPicPr>
          <p:nvPr/>
        </p:nvPicPr>
        <p:blipFill>
          <a:blip r:embed="rId4" cstate="print"/>
          <a:srcRect/>
          <a:stretch>
            <a:fillRect/>
          </a:stretch>
        </p:blipFill>
        <p:spPr bwMode="auto">
          <a:xfrm>
            <a:off x="5227638" y="3525838"/>
            <a:ext cx="323850" cy="323850"/>
          </a:xfrm>
          <a:prstGeom prst="rect">
            <a:avLst/>
          </a:prstGeom>
          <a:noFill/>
          <a:ln w="9525">
            <a:noFill/>
            <a:miter lim="800000"/>
            <a:headEnd/>
            <a:tailEnd/>
          </a:ln>
        </p:spPr>
      </p:pic>
      <p:pic>
        <p:nvPicPr>
          <p:cNvPr id="24604" name="図 28"/>
          <p:cNvPicPr>
            <a:picLocks noChangeAspect="1"/>
          </p:cNvPicPr>
          <p:nvPr/>
        </p:nvPicPr>
        <p:blipFill>
          <a:blip r:embed="rId4" cstate="print"/>
          <a:srcRect/>
          <a:stretch>
            <a:fillRect/>
          </a:stretch>
        </p:blipFill>
        <p:spPr bwMode="auto">
          <a:xfrm>
            <a:off x="5511800" y="3525838"/>
            <a:ext cx="323850" cy="323850"/>
          </a:xfrm>
          <a:prstGeom prst="rect">
            <a:avLst/>
          </a:prstGeom>
          <a:noFill/>
          <a:ln w="9525">
            <a:noFill/>
            <a:miter lim="800000"/>
            <a:headEnd/>
            <a:tailEnd/>
          </a:ln>
        </p:spPr>
      </p:pic>
      <p:pic>
        <p:nvPicPr>
          <p:cNvPr id="24605" name="図 29"/>
          <p:cNvPicPr>
            <a:picLocks noChangeAspect="1"/>
          </p:cNvPicPr>
          <p:nvPr/>
        </p:nvPicPr>
        <p:blipFill>
          <a:blip r:embed="rId4" cstate="print"/>
          <a:srcRect/>
          <a:stretch>
            <a:fillRect/>
          </a:stretch>
        </p:blipFill>
        <p:spPr bwMode="auto">
          <a:xfrm>
            <a:off x="5794375" y="3525838"/>
            <a:ext cx="325438" cy="323850"/>
          </a:xfrm>
          <a:prstGeom prst="rect">
            <a:avLst/>
          </a:prstGeom>
          <a:noFill/>
          <a:ln w="9525">
            <a:noFill/>
            <a:miter lim="800000"/>
            <a:headEnd/>
            <a:tailEnd/>
          </a:ln>
        </p:spPr>
      </p:pic>
      <p:pic>
        <p:nvPicPr>
          <p:cNvPr id="24606" name="図 30"/>
          <p:cNvPicPr>
            <a:picLocks noChangeAspect="1"/>
          </p:cNvPicPr>
          <p:nvPr/>
        </p:nvPicPr>
        <p:blipFill>
          <a:blip r:embed="rId4" cstate="print"/>
          <a:srcRect/>
          <a:stretch>
            <a:fillRect/>
          </a:stretch>
        </p:blipFill>
        <p:spPr bwMode="auto">
          <a:xfrm>
            <a:off x="6078538" y="3525838"/>
            <a:ext cx="323850" cy="323850"/>
          </a:xfrm>
          <a:prstGeom prst="rect">
            <a:avLst/>
          </a:prstGeom>
          <a:noFill/>
          <a:ln w="9525">
            <a:noFill/>
            <a:miter lim="800000"/>
            <a:headEnd/>
            <a:tailEnd/>
          </a:ln>
        </p:spPr>
      </p:pic>
      <p:pic>
        <p:nvPicPr>
          <p:cNvPr id="24607" name="図 31"/>
          <p:cNvPicPr>
            <a:picLocks noChangeAspect="1"/>
          </p:cNvPicPr>
          <p:nvPr/>
        </p:nvPicPr>
        <p:blipFill>
          <a:blip r:embed="rId4" cstate="print"/>
          <a:srcRect/>
          <a:stretch>
            <a:fillRect/>
          </a:stretch>
        </p:blipFill>
        <p:spPr bwMode="auto">
          <a:xfrm>
            <a:off x="6362700" y="3525838"/>
            <a:ext cx="323850" cy="323850"/>
          </a:xfrm>
          <a:prstGeom prst="rect">
            <a:avLst/>
          </a:prstGeom>
          <a:noFill/>
          <a:ln w="9525">
            <a:noFill/>
            <a:miter lim="800000"/>
            <a:headEnd/>
            <a:tailEnd/>
          </a:ln>
        </p:spPr>
      </p:pic>
      <p:pic>
        <p:nvPicPr>
          <p:cNvPr id="24608" name="図 32"/>
          <p:cNvPicPr>
            <a:picLocks noChangeAspect="1"/>
          </p:cNvPicPr>
          <p:nvPr/>
        </p:nvPicPr>
        <p:blipFill>
          <a:blip r:embed="rId4" cstate="print"/>
          <a:srcRect/>
          <a:stretch>
            <a:fillRect/>
          </a:stretch>
        </p:blipFill>
        <p:spPr bwMode="auto">
          <a:xfrm>
            <a:off x="6646863" y="3525838"/>
            <a:ext cx="323850" cy="323850"/>
          </a:xfrm>
          <a:prstGeom prst="rect">
            <a:avLst/>
          </a:prstGeom>
          <a:noFill/>
          <a:ln w="9525">
            <a:noFill/>
            <a:miter lim="800000"/>
            <a:headEnd/>
            <a:tailEnd/>
          </a:ln>
        </p:spPr>
      </p:pic>
      <p:pic>
        <p:nvPicPr>
          <p:cNvPr id="24609" name="図 33"/>
          <p:cNvPicPr>
            <a:picLocks noChangeAspect="1"/>
          </p:cNvPicPr>
          <p:nvPr/>
        </p:nvPicPr>
        <p:blipFill>
          <a:blip r:embed="rId4" cstate="print"/>
          <a:srcRect/>
          <a:stretch>
            <a:fillRect/>
          </a:stretch>
        </p:blipFill>
        <p:spPr bwMode="auto">
          <a:xfrm>
            <a:off x="6931025" y="3525838"/>
            <a:ext cx="323850" cy="323850"/>
          </a:xfrm>
          <a:prstGeom prst="rect">
            <a:avLst/>
          </a:prstGeom>
          <a:noFill/>
          <a:ln w="9525">
            <a:noFill/>
            <a:miter lim="800000"/>
            <a:headEnd/>
            <a:tailEnd/>
          </a:ln>
        </p:spPr>
      </p:pic>
      <p:pic>
        <p:nvPicPr>
          <p:cNvPr id="24610" name="図 34"/>
          <p:cNvPicPr>
            <a:picLocks noChangeAspect="1"/>
          </p:cNvPicPr>
          <p:nvPr/>
        </p:nvPicPr>
        <p:blipFill>
          <a:blip r:embed="rId4" cstate="print"/>
          <a:srcRect/>
          <a:stretch>
            <a:fillRect/>
          </a:stretch>
        </p:blipFill>
        <p:spPr bwMode="auto">
          <a:xfrm>
            <a:off x="7213600" y="3525838"/>
            <a:ext cx="325438" cy="323850"/>
          </a:xfrm>
          <a:prstGeom prst="rect">
            <a:avLst/>
          </a:prstGeom>
          <a:noFill/>
          <a:ln w="9525">
            <a:noFill/>
            <a:miter lim="800000"/>
            <a:headEnd/>
            <a:tailEnd/>
          </a:ln>
        </p:spPr>
      </p:pic>
      <p:pic>
        <p:nvPicPr>
          <p:cNvPr id="24611" name="図 35"/>
          <p:cNvPicPr>
            <a:picLocks noChangeAspect="1"/>
          </p:cNvPicPr>
          <p:nvPr/>
        </p:nvPicPr>
        <p:blipFill>
          <a:blip r:embed="rId4" cstate="print"/>
          <a:srcRect/>
          <a:stretch>
            <a:fillRect/>
          </a:stretch>
        </p:blipFill>
        <p:spPr bwMode="auto">
          <a:xfrm>
            <a:off x="7497763" y="3525838"/>
            <a:ext cx="323850" cy="323850"/>
          </a:xfrm>
          <a:prstGeom prst="rect">
            <a:avLst/>
          </a:prstGeom>
          <a:noFill/>
          <a:ln w="9525">
            <a:noFill/>
            <a:miter lim="800000"/>
            <a:headEnd/>
            <a:tailEnd/>
          </a:ln>
        </p:spPr>
      </p:pic>
      <p:pic>
        <p:nvPicPr>
          <p:cNvPr id="24612" name="図 36"/>
          <p:cNvPicPr>
            <a:picLocks noChangeAspect="1"/>
          </p:cNvPicPr>
          <p:nvPr/>
        </p:nvPicPr>
        <p:blipFill>
          <a:blip r:embed="rId4" cstate="print"/>
          <a:srcRect/>
          <a:stretch>
            <a:fillRect/>
          </a:stretch>
        </p:blipFill>
        <p:spPr bwMode="auto">
          <a:xfrm>
            <a:off x="7781925" y="3525838"/>
            <a:ext cx="323850" cy="323850"/>
          </a:xfrm>
          <a:prstGeom prst="rect">
            <a:avLst/>
          </a:prstGeom>
          <a:noFill/>
          <a:ln w="9525">
            <a:noFill/>
            <a:miter lim="800000"/>
            <a:headEnd/>
            <a:tailEnd/>
          </a:ln>
        </p:spPr>
      </p:pic>
      <p:pic>
        <p:nvPicPr>
          <p:cNvPr id="24613" name="図 37"/>
          <p:cNvPicPr>
            <a:picLocks noChangeAspect="1"/>
          </p:cNvPicPr>
          <p:nvPr/>
        </p:nvPicPr>
        <p:blipFill>
          <a:blip r:embed="rId4" cstate="print"/>
          <a:srcRect/>
          <a:stretch>
            <a:fillRect/>
          </a:stretch>
        </p:blipFill>
        <p:spPr bwMode="auto">
          <a:xfrm>
            <a:off x="8066088" y="3525838"/>
            <a:ext cx="323850" cy="323850"/>
          </a:xfrm>
          <a:prstGeom prst="rect">
            <a:avLst/>
          </a:prstGeom>
          <a:noFill/>
          <a:ln w="9525">
            <a:noFill/>
            <a:miter lim="800000"/>
            <a:headEnd/>
            <a:tailEnd/>
          </a:ln>
        </p:spPr>
      </p:pic>
      <p:pic>
        <p:nvPicPr>
          <p:cNvPr id="24614" name="図 38"/>
          <p:cNvPicPr>
            <a:picLocks noChangeAspect="1"/>
          </p:cNvPicPr>
          <p:nvPr/>
        </p:nvPicPr>
        <p:blipFill>
          <a:blip r:embed="rId4" cstate="print"/>
          <a:srcRect/>
          <a:stretch>
            <a:fillRect/>
          </a:stretch>
        </p:blipFill>
        <p:spPr bwMode="auto">
          <a:xfrm>
            <a:off x="8350250" y="3525838"/>
            <a:ext cx="323850" cy="323850"/>
          </a:xfrm>
          <a:prstGeom prst="rect">
            <a:avLst/>
          </a:prstGeom>
          <a:noFill/>
          <a:ln w="9525">
            <a:noFill/>
            <a:miter lim="800000"/>
            <a:headEnd/>
            <a:tailEnd/>
          </a:ln>
        </p:spPr>
      </p:pic>
      <p:pic>
        <p:nvPicPr>
          <p:cNvPr id="24615" name="図 39"/>
          <p:cNvPicPr>
            <a:picLocks noChangeAspect="1"/>
          </p:cNvPicPr>
          <p:nvPr/>
        </p:nvPicPr>
        <p:blipFill>
          <a:blip r:embed="rId4" cstate="print"/>
          <a:srcRect/>
          <a:stretch>
            <a:fillRect/>
          </a:stretch>
        </p:blipFill>
        <p:spPr bwMode="auto">
          <a:xfrm>
            <a:off x="8632825" y="3525838"/>
            <a:ext cx="323850" cy="323850"/>
          </a:xfrm>
          <a:prstGeom prst="rect">
            <a:avLst/>
          </a:prstGeom>
          <a:noFill/>
          <a:ln w="9525">
            <a:noFill/>
            <a:miter lim="800000"/>
            <a:headEnd/>
            <a:tailEnd/>
          </a:ln>
        </p:spPr>
      </p:pic>
      <p:sp>
        <p:nvSpPr>
          <p:cNvPr id="40" name="テキスト ボックス 39"/>
          <p:cNvSpPr txBox="1"/>
          <p:nvPr/>
        </p:nvSpPr>
        <p:spPr>
          <a:xfrm>
            <a:off x="235408" y="6587289"/>
            <a:ext cx="2677336" cy="264047"/>
          </a:xfrm>
          <a:prstGeom prst="rect">
            <a:avLst/>
          </a:prstGeom>
          <a:noFill/>
        </p:spPr>
        <p:txBody>
          <a:bodyPr wrap="none" rtlCol="0">
            <a:spAutoFit/>
          </a:bodyPr>
          <a:lstStyle/>
          <a:p>
            <a:r>
              <a:rPr kumimoji="1" lang="ja-JP" altLang="en-US" b="1" dirty="0" smtClean="0">
                <a:solidFill>
                  <a:schemeClr val="tx1"/>
                </a:solidFill>
                <a:latin typeface="+mn-ea"/>
                <a:ea typeface="+mn-ea"/>
              </a:rPr>
              <a:t>地球画像の出典：気象庁ホームページ</a:t>
            </a:r>
            <a:endParaRPr kumimoji="1" lang="ja-JP" altLang="en-US" b="1" dirty="0">
              <a:solidFill>
                <a:schemeClr val="tx1"/>
              </a:solidFill>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45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45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4529"/>
                                        </p:tgtEl>
                                        <p:attrNameLst>
                                          <p:attrName>style.visibility</p:attrName>
                                        </p:attrNameLst>
                                      </p:cBhvr>
                                      <p:to>
                                        <p:strVal val="visible"/>
                                      </p:to>
                                    </p:set>
                                    <p:anim calcmode="lin" valueType="num">
                                      <p:cBhvr additive="base">
                                        <p:cTn id="13" dur="500" fill="hold"/>
                                        <p:tgtEl>
                                          <p:spTgt spid="444529"/>
                                        </p:tgtEl>
                                        <p:attrNameLst>
                                          <p:attrName>ppt_x</p:attrName>
                                        </p:attrNameLst>
                                      </p:cBhvr>
                                      <p:tavLst>
                                        <p:tav tm="0">
                                          <p:val>
                                            <p:strVal val="#ppt_x"/>
                                          </p:val>
                                        </p:tav>
                                        <p:tav tm="100000">
                                          <p:val>
                                            <p:strVal val="#ppt_x"/>
                                          </p:val>
                                        </p:tav>
                                      </p:tavLst>
                                    </p:anim>
                                    <p:anim calcmode="lin" valueType="num">
                                      <p:cBhvr additive="base">
                                        <p:cTn id="14" dur="500" fill="hold"/>
                                        <p:tgtEl>
                                          <p:spTgt spid="4445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522" grpId="0" animBg="1"/>
      <p:bldP spid="444523" grpId="0"/>
      <p:bldP spid="4445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201603171200-0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403" y="1428934"/>
            <a:ext cx="3878890" cy="3951619"/>
          </a:xfrm>
          <a:prstGeom prst="rect">
            <a:avLst/>
          </a:prstGeom>
        </p:spPr>
      </p:pic>
      <p:pic>
        <p:nvPicPr>
          <p:cNvPr id="19" name="図 18" descr="ref_Nearside_b2.png"/>
          <p:cNvPicPr>
            <a:picLocks noChangeAspect="1"/>
          </p:cNvPicPr>
          <p:nvPr/>
        </p:nvPicPr>
        <p:blipFill rotWithShape="1">
          <a:blip r:embed="rId4" cstate="print">
            <a:extLst>
              <a:ext uri="{28A0092B-C50C-407E-A947-70E740481C1C}">
                <a14:useLocalDpi xmlns:a14="http://schemas.microsoft.com/office/drawing/2010/main" val="0"/>
              </a:ext>
            </a:extLst>
          </a:blip>
          <a:srcRect l="7524" t="15887" r="40390" b="11501"/>
          <a:stretch/>
        </p:blipFill>
        <p:spPr>
          <a:xfrm>
            <a:off x="6300822" y="3475308"/>
            <a:ext cx="1096152" cy="1080000"/>
          </a:xfrm>
          <a:prstGeom prst="rect">
            <a:avLst/>
          </a:prstGeom>
        </p:spPr>
      </p:pic>
      <p:sp>
        <p:nvSpPr>
          <p:cNvPr id="25615" name="Text Box 12"/>
          <p:cNvSpPr txBox="1">
            <a:spLocks noChangeArrowheads="1"/>
          </p:cNvSpPr>
          <p:nvPr/>
        </p:nvSpPr>
        <p:spPr bwMode="auto">
          <a:xfrm>
            <a:off x="6203948" y="4941888"/>
            <a:ext cx="1943102" cy="641350"/>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3600">
                <a:solidFill>
                  <a:schemeClr val="tx1"/>
                </a:solidFill>
                <a:effectLst/>
                <a:ea typeface="ＭＳ Ｐゴシック" pitchFamily="-1" charset="-128"/>
                <a:cs typeface="ＭＳ Ｐゴシック" pitchFamily="-1" charset="-128"/>
              </a:rPr>
              <a:t>月（つき）</a:t>
            </a:r>
          </a:p>
        </p:txBody>
      </p:sp>
      <p:sp>
        <p:nvSpPr>
          <p:cNvPr id="25604" name="スライド番号プレースホルダー 3"/>
          <p:cNvSpPr>
            <a:spLocks noGrp="1"/>
          </p:cNvSpPr>
          <p:nvPr>
            <p:ph type="sldNum" sz="quarter" idx="12"/>
          </p:nvPr>
        </p:nvSpPr>
        <p:spPr>
          <a:noFill/>
          <a:ln>
            <a:miter lim="800000"/>
            <a:headEnd/>
            <a:tailEnd/>
          </a:ln>
        </p:spPr>
        <p:txBody>
          <a:bodyPr/>
          <a:lstStyle/>
          <a:p>
            <a:fld id="{79EC32C6-5B9C-A145-A816-AA25A2020A1B}" type="slidenum">
              <a:rPr lang="en-US" altLang="ja-JP"/>
              <a:pPr/>
              <a:t>7</a:t>
            </a:fld>
            <a:endParaRPr lang="en-US" altLang="ja-JP"/>
          </a:p>
        </p:txBody>
      </p:sp>
      <p:sp>
        <p:nvSpPr>
          <p:cNvPr id="25605" name="Rectangle 2"/>
          <p:cNvSpPr>
            <a:spLocks noGrp="1" noChangeArrowheads="1"/>
          </p:cNvSpPr>
          <p:nvPr>
            <p:ph type="title" idx="4294967295"/>
          </p:nvPr>
        </p:nvSpPr>
        <p:spPr>
          <a:xfrm>
            <a:off x="204788" y="134938"/>
            <a:ext cx="7835900" cy="685800"/>
          </a:xfrm>
          <a:ln>
            <a:noFill/>
          </a:ln>
        </p:spPr>
        <p:txBody>
          <a:bodyPr/>
          <a:lstStyle/>
          <a:p>
            <a:pPr algn="ctr" eaLnBrk="1" hangingPunct="1"/>
            <a:r>
              <a:rPr lang="ja-JP" altLang="en-US" sz="3200" smtClean="0">
                <a:solidFill>
                  <a:srgbClr val="FFFF00"/>
                </a:solidFill>
              </a:rPr>
              <a:t>月には空気がある？ない？</a:t>
            </a:r>
            <a:endParaRPr lang="en-US" altLang="ja-JP" sz="3200" smtClean="0">
              <a:solidFill>
                <a:srgbClr val="FFFF00"/>
              </a:solidFill>
            </a:endParaRPr>
          </a:p>
        </p:txBody>
      </p:sp>
      <p:sp>
        <p:nvSpPr>
          <p:cNvPr id="25609" name="Text Box 8"/>
          <p:cNvSpPr txBox="1">
            <a:spLocks noChangeArrowheads="1"/>
          </p:cNvSpPr>
          <p:nvPr/>
        </p:nvSpPr>
        <p:spPr bwMode="auto">
          <a:xfrm>
            <a:off x="5914491" y="3438525"/>
            <a:ext cx="2089150" cy="1188813"/>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7200" dirty="0">
                <a:solidFill>
                  <a:srgbClr val="FF9900"/>
                </a:solidFill>
                <a:effectLst/>
                <a:ea typeface="ＭＳ Ｐゴシック" pitchFamily="-1" charset="-128"/>
                <a:cs typeface="ＭＳ Ｐゴシック" pitchFamily="-1" charset="-128"/>
              </a:rPr>
              <a:t>ない。</a:t>
            </a:r>
          </a:p>
        </p:txBody>
      </p:sp>
      <p:sp>
        <p:nvSpPr>
          <p:cNvPr id="25610" name="Text Box 11"/>
          <p:cNvSpPr txBox="1">
            <a:spLocks noChangeArrowheads="1"/>
          </p:cNvSpPr>
          <p:nvPr/>
        </p:nvSpPr>
        <p:spPr bwMode="auto">
          <a:xfrm>
            <a:off x="5330825" y="5661134"/>
            <a:ext cx="3743325" cy="579329"/>
          </a:xfrm>
          <a:prstGeom prst="rect">
            <a:avLst/>
          </a:prstGeom>
          <a:noFill/>
          <a:ln w="9525">
            <a:noFill/>
            <a:miter lim="800000"/>
            <a:headEnd/>
            <a:tailEnd/>
          </a:ln>
        </p:spPr>
        <p:txBody>
          <a:bodyPr>
            <a:prstTxWarp prst="textNoShape">
              <a:avLst/>
            </a:prstTxWarp>
            <a:spAutoFit/>
          </a:bodyPr>
          <a:lstStyle/>
          <a:p>
            <a:pPr algn="l">
              <a:lnSpc>
                <a:spcPct val="100000"/>
              </a:lnSpc>
              <a:spcBef>
                <a:spcPct val="50000"/>
              </a:spcBef>
              <a:buClrTx/>
              <a:buSzTx/>
              <a:buFontTx/>
              <a:buNone/>
            </a:pPr>
            <a:r>
              <a:rPr kumimoji="1" lang="ja-JP" altLang="en-US" sz="3200">
                <a:solidFill>
                  <a:schemeClr val="tx1"/>
                </a:solidFill>
                <a:effectLst/>
                <a:ea typeface="ＭＳ Ｐゴシック" pitchFamily="-1" charset="-128"/>
                <a:cs typeface="ＭＳ Ｐゴシック" pitchFamily="-1" charset="-128"/>
              </a:rPr>
              <a:t>空気（くうき）がない。</a:t>
            </a:r>
          </a:p>
        </p:txBody>
      </p:sp>
      <p:pic>
        <p:nvPicPr>
          <p:cNvPr id="14" name="図 13"/>
          <p:cNvPicPr>
            <a:picLocks noChangeAspect="1"/>
          </p:cNvPicPr>
          <p:nvPr/>
        </p:nvPicPr>
        <p:blipFill>
          <a:blip r:embed="rId5" cstate="print"/>
          <a:srcRect/>
          <a:stretch>
            <a:fillRect/>
          </a:stretch>
        </p:blipFill>
        <p:spPr bwMode="auto">
          <a:xfrm>
            <a:off x="6764338" y="1633538"/>
            <a:ext cx="2206625" cy="1662112"/>
          </a:xfrm>
          <a:prstGeom prst="rect">
            <a:avLst/>
          </a:prstGeom>
          <a:noFill/>
          <a:ln w="9525">
            <a:noFill/>
            <a:miter lim="800000"/>
            <a:headEnd/>
            <a:tailEnd/>
          </a:ln>
        </p:spPr>
      </p:pic>
      <p:grpSp>
        <p:nvGrpSpPr>
          <p:cNvPr id="2" name="図形グループ 1"/>
          <p:cNvGrpSpPr/>
          <p:nvPr/>
        </p:nvGrpSpPr>
        <p:grpSpPr>
          <a:xfrm>
            <a:off x="380599" y="2455863"/>
            <a:ext cx="5039126" cy="3952503"/>
            <a:chOff x="380599" y="2455863"/>
            <a:chExt cx="5039126" cy="3952503"/>
          </a:xfrm>
        </p:grpSpPr>
        <p:pic>
          <p:nvPicPr>
            <p:cNvPr id="17" name="図 16"/>
            <p:cNvPicPr>
              <a:picLocks noChangeAspect="1"/>
            </p:cNvPicPr>
            <p:nvPr/>
          </p:nvPicPr>
          <p:blipFill>
            <a:blip r:embed="rId6" cstate="print"/>
            <a:stretch>
              <a:fillRect/>
            </a:stretch>
          </p:blipFill>
          <p:spPr>
            <a:xfrm>
              <a:off x="380599" y="3867999"/>
              <a:ext cx="1905275" cy="2540367"/>
            </a:xfrm>
            <a:prstGeom prst="rect">
              <a:avLst/>
            </a:prstGeom>
          </p:spPr>
        </p:pic>
        <p:grpSp>
          <p:nvGrpSpPr>
            <p:cNvPr id="3" name="図形グループ 11"/>
            <p:cNvGrpSpPr>
              <a:grpSpLocks/>
            </p:cNvGrpSpPr>
            <p:nvPr/>
          </p:nvGrpSpPr>
          <p:grpSpPr bwMode="auto">
            <a:xfrm>
              <a:off x="738188" y="2455863"/>
              <a:ext cx="4681537" cy="3784600"/>
              <a:chOff x="441865" y="2455863"/>
              <a:chExt cx="4681537" cy="3784600"/>
            </a:xfrm>
          </p:grpSpPr>
          <p:sp>
            <p:nvSpPr>
              <p:cNvPr id="25611" name="Text Box 9"/>
              <p:cNvSpPr txBox="1">
                <a:spLocks noChangeArrowheads="1"/>
              </p:cNvSpPr>
              <p:nvPr/>
            </p:nvSpPr>
            <p:spPr bwMode="auto">
              <a:xfrm>
                <a:off x="1547813" y="2455863"/>
                <a:ext cx="2089150" cy="1189037"/>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7200" dirty="0">
                    <a:solidFill>
                      <a:srgbClr val="FF9900"/>
                    </a:solidFill>
                    <a:effectLst/>
                    <a:ea typeface="ＭＳ Ｐゴシック" pitchFamily="-1" charset="-128"/>
                    <a:cs typeface="ＭＳ Ｐゴシック" pitchFamily="-1" charset="-128"/>
                  </a:rPr>
                  <a:t>ある。</a:t>
                </a:r>
              </a:p>
            </p:txBody>
          </p:sp>
          <p:sp>
            <p:nvSpPr>
              <p:cNvPr id="25612" name="Text Box 10"/>
              <p:cNvSpPr txBox="1">
                <a:spLocks noChangeArrowheads="1"/>
              </p:cNvSpPr>
              <p:nvPr/>
            </p:nvSpPr>
            <p:spPr bwMode="auto">
              <a:xfrm>
                <a:off x="441865" y="5661025"/>
                <a:ext cx="4681537" cy="579438"/>
              </a:xfrm>
              <a:prstGeom prst="rect">
                <a:avLst/>
              </a:prstGeom>
              <a:noFill/>
              <a:ln w="9525">
                <a:noFill/>
                <a:miter lim="800000"/>
                <a:headEnd/>
                <a:tailEnd/>
              </a:ln>
            </p:spPr>
            <p:txBody>
              <a:bodyPr>
                <a:prstTxWarp prst="textNoShape">
                  <a:avLst/>
                </a:prstTxWarp>
                <a:spAutoFit/>
              </a:bodyPr>
              <a:lstStyle/>
              <a:p>
                <a:pPr algn="l">
                  <a:lnSpc>
                    <a:spcPct val="100000"/>
                  </a:lnSpc>
                  <a:spcBef>
                    <a:spcPct val="50000"/>
                  </a:spcBef>
                  <a:buClrTx/>
                  <a:buSzTx/>
                  <a:buFontTx/>
                  <a:buNone/>
                </a:pPr>
                <a:r>
                  <a:rPr kumimoji="1" lang="ja-JP" altLang="en-US" sz="3200" dirty="0">
                    <a:solidFill>
                      <a:schemeClr val="tx1"/>
                    </a:solidFill>
                    <a:effectLst/>
                    <a:ea typeface="ＭＳ Ｐゴシック" pitchFamily="-1" charset="-128"/>
                    <a:cs typeface="ＭＳ Ｐゴシック" pitchFamily="-1" charset="-128"/>
                  </a:rPr>
                  <a:t>空気（くうき）がいっぱい。　　</a:t>
                </a:r>
              </a:p>
            </p:txBody>
          </p:sp>
        </p:grpSp>
      </p:grpSp>
      <p:sp>
        <p:nvSpPr>
          <p:cNvPr id="25616" name="Text Box 13"/>
          <p:cNvSpPr txBox="1">
            <a:spLocks noChangeArrowheads="1"/>
          </p:cNvSpPr>
          <p:nvPr/>
        </p:nvSpPr>
        <p:spPr bwMode="auto">
          <a:xfrm>
            <a:off x="1094848" y="4941888"/>
            <a:ext cx="4032253" cy="641350"/>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3600" dirty="0">
                <a:solidFill>
                  <a:schemeClr val="tx1"/>
                </a:solidFill>
                <a:effectLst/>
                <a:ea typeface="ＭＳ Ｐゴシック" pitchFamily="-1" charset="-128"/>
                <a:cs typeface="ＭＳ Ｐゴシック" pitchFamily="-1" charset="-128"/>
              </a:rPr>
              <a:t>地球（ちきゅう）</a:t>
            </a:r>
          </a:p>
        </p:txBody>
      </p:sp>
      <p:sp>
        <p:nvSpPr>
          <p:cNvPr id="20" name="テキスト ボックス 19"/>
          <p:cNvSpPr txBox="1"/>
          <p:nvPr/>
        </p:nvSpPr>
        <p:spPr>
          <a:xfrm>
            <a:off x="235406" y="6456663"/>
            <a:ext cx="2677336" cy="264047"/>
          </a:xfrm>
          <a:prstGeom prst="rect">
            <a:avLst/>
          </a:prstGeom>
          <a:noFill/>
        </p:spPr>
        <p:txBody>
          <a:bodyPr wrap="none" rtlCol="0">
            <a:spAutoFit/>
          </a:bodyPr>
          <a:lstStyle/>
          <a:p>
            <a:r>
              <a:rPr kumimoji="1" lang="ja-JP" altLang="en-US" b="1" dirty="0" smtClean="0">
                <a:solidFill>
                  <a:schemeClr val="tx1"/>
                </a:solidFill>
                <a:latin typeface="+mn-ea"/>
                <a:ea typeface="+mn-ea"/>
              </a:rPr>
              <a:t>地球画像の出典：気象庁ホームページ</a:t>
            </a:r>
            <a:endParaRPr kumimoji="1" lang="ja-JP" altLang="en-US" b="1" dirty="0">
              <a:solidFill>
                <a:schemeClr val="tx1"/>
              </a:solidFill>
              <a:latin typeface="+mn-ea"/>
              <a:ea typeface="+mn-ea"/>
            </a:endParaRPr>
          </a:p>
        </p:txBody>
      </p:sp>
      <p:sp>
        <p:nvSpPr>
          <p:cNvPr id="21" name="テキスト ボックス 20"/>
          <p:cNvSpPr txBox="1"/>
          <p:nvPr/>
        </p:nvSpPr>
        <p:spPr>
          <a:xfrm>
            <a:off x="8366005" y="3072152"/>
            <a:ext cx="676787" cy="264047"/>
          </a:xfrm>
          <a:prstGeom prst="rect">
            <a:avLst/>
          </a:prstGeom>
          <a:noFill/>
        </p:spPr>
        <p:txBody>
          <a:bodyPr wrap="none" rtlCol="0">
            <a:spAutoFit/>
          </a:bodyPr>
          <a:lstStyle/>
          <a:p>
            <a:r>
              <a:rPr kumimoji="1" lang="en-US" altLang="ja-JP" b="1" dirty="0" smtClean="0">
                <a:solidFill>
                  <a:schemeClr val="tx1"/>
                </a:solidFill>
                <a:latin typeface="+mn-ea"/>
                <a:ea typeface="+mn-ea"/>
              </a:rPr>
              <a:t>©NASA</a:t>
            </a:r>
            <a:endParaRPr kumimoji="1" lang="ja-JP" altLang="en-US" b="1" dirty="0">
              <a:solidFill>
                <a:schemeClr val="tx1"/>
              </a:solidFill>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201603171200-0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449" y="1587703"/>
            <a:ext cx="3878890" cy="3951619"/>
          </a:xfrm>
          <a:prstGeom prst="rect">
            <a:avLst/>
          </a:prstGeom>
        </p:spPr>
      </p:pic>
      <p:pic>
        <p:nvPicPr>
          <p:cNvPr id="11" name="図 10" descr="ref_Nearside_b2.png"/>
          <p:cNvPicPr>
            <a:picLocks noChangeAspect="1"/>
          </p:cNvPicPr>
          <p:nvPr/>
        </p:nvPicPr>
        <p:blipFill rotWithShape="1">
          <a:blip r:embed="rId4" cstate="print">
            <a:extLst>
              <a:ext uri="{28A0092B-C50C-407E-A947-70E740481C1C}">
                <a14:useLocalDpi xmlns:a14="http://schemas.microsoft.com/office/drawing/2010/main" val="0"/>
              </a:ext>
            </a:extLst>
          </a:blip>
          <a:srcRect l="7524" t="15887" r="40390" b="11501"/>
          <a:stretch/>
        </p:blipFill>
        <p:spPr>
          <a:xfrm>
            <a:off x="6389021" y="3034279"/>
            <a:ext cx="1096152" cy="1080000"/>
          </a:xfrm>
          <a:prstGeom prst="rect">
            <a:avLst/>
          </a:prstGeom>
        </p:spPr>
      </p:pic>
      <p:sp>
        <p:nvSpPr>
          <p:cNvPr id="26628" name="スライド番号プレースホルダー 3"/>
          <p:cNvSpPr>
            <a:spLocks noGrp="1"/>
          </p:cNvSpPr>
          <p:nvPr>
            <p:ph type="sldNum" sz="quarter" idx="12"/>
          </p:nvPr>
        </p:nvSpPr>
        <p:spPr>
          <a:noFill/>
          <a:ln>
            <a:miter lim="800000"/>
            <a:headEnd/>
            <a:tailEnd/>
          </a:ln>
        </p:spPr>
        <p:txBody>
          <a:bodyPr/>
          <a:lstStyle/>
          <a:p>
            <a:fld id="{5F8C25E0-0D8D-F943-875C-6E95C2C4FC6C}" type="slidenum">
              <a:rPr lang="en-US" altLang="ja-JP"/>
              <a:pPr/>
              <a:t>8</a:t>
            </a:fld>
            <a:endParaRPr lang="en-US" altLang="ja-JP"/>
          </a:p>
        </p:txBody>
      </p:sp>
      <p:sp>
        <p:nvSpPr>
          <p:cNvPr id="26629" name="Rectangle 2"/>
          <p:cNvSpPr>
            <a:spLocks noGrp="1" noChangeArrowheads="1"/>
          </p:cNvSpPr>
          <p:nvPr>
            <p:ph type="title" idx="4294967295"/>
          </p:nvPr>
        </p:nvSpPr>
        <p:spPr>
          <a:xfrm>
            <a:off x="239713" y="139700"/>
            <a:ext cx="7835900" cy="685800"/>
          </a:xfrm>
          <a:ln>
            <a:noFill/>
          </a:ln>
        </p:spPr>
        <p:txBody>
          <a:bodyPr/>
          <a:lstStyle/>
          <a:p>
            <a:pPr algn="ctr" eaLnBrk="1" hangingPunct="1"/>
            <a:r>
              <a:rPr lang="ja-JP" altLang="en-US" sz="3200" smtClean="0">
                <a:solidFill>
                  <a:srgbClr val="FFFF00"/>
                </a:solidFill>
              </a:rPr>
              <a:t>月の温度はどのくらい？</a:t>
            </a:r>
            <a:endParaRPr lang="en-US" altLang="ja-JP" sz="3200" smtClean="0">
              <a:solidFill>
                <a:srgbClr val="FFFF00"/>
              </a:solidFill>
            </a:endParaRPr>
          </a:p>
        </p:txBody>
      </p:sp>
      <p:sp>
        <p:nvSpPr>
          <p:cNvPr id="486408" name="Text Box 8"/>
          <p:cNvSpPr txBox="1">
            <a:spLocks noChangeArrowheads="1"/>
          </p:cNvSpPr>
          <p:nvPr/>
        </p:nvSpPr>
        <p:spPr bwMode="auto">
          <a:xfrm>
            <a:off x="4643438" y="2632075"/>
            <a:ext cx="4281487" cy="1465263"/>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3600">
                <a:solidFill>
                  <a:srgbClr val="FF9900"/>
                </a:solidFill>
                <a:effectLst/>
                <a:ea typeface="ＭＳ Ｐゴシック" pitchFamily="-1" charset="-128"/>
                <a:cs typeface="ＭＳ Ｐゴシック" pitchFamily="-1" charset="-128"/>
              </a:rPr>
              <a:t>昼は</a:t>
            </a:r>
            <a:r>
              <a:rPr kumimoji="1" lang="en-US" altLang="ja-JP" sz="3600">
                <a:solidFill>
                  <a:srgbClr val="FF9900"/>
                </a:solidFill>
                <a:effectLst/>
                <a:ea typeface="ＭＳ Ｐゴシック" pitchFamily="-1" charset="-128"/>
                <a:cs typeface="ＭＳ Ｐゴシック" pitchFamily="-1" charset="-128"/>
              </a:rPr>
              <a:t>125℃</a:t>
            </a:r>
            <a:r>
              <a:rPr kumimoji="1" lang="ja-JP" altLang="en-US" sz="3600">
                <a:solidFill>
                  <a:srgbClr val="FF9900"/>
                </a:solidFill>
                <a:effectLst/>
                <a:ea typeface="ＭＳ Ｐゴシック" pitchFamily="-1" charset="-128"/>
                <a:cs typeface="ＭＳ Ｐゴシック" pitchFamily="-1" charset="-128"/>
              </a:rPr>
              <a:t>、</a:t>
            </a:r>
          </a:p>
          <a:p>
            <a:pPr>
              <a:lnSpc>
                <a:spcPct val="100000"/>
              </a:lnSpc>
              <a:spcBef>
                <a:spcPct val="50000"/>
              </a:spcBef>
              <a:buClrTx/>
              <a:buSzTx/>
              <a:buFontTx/>
              <a:buNone/>
            </a:pPr>
            <a:r>
              <a:rPr kumimoji="1" lang="ja-JP" altLang="en-US" sz="3600">
                <a:solidFill>
                  <a:srgbClr val="FF9900"/>
                </a:solidFill>
                <a:effectLst/>
                <a:ea typeface="ＭＳ Ｐゴシック" pitchFamily="-1" charset="-128"/>
                <a:cs typeface="ＭＳ Ｐゴシック" pitchFamily="-1" charset="-128"/>
              </a:rPr>
              <a:t>夜はマイナス</a:t>
            </a:r>
            <a:r>
              <a:rPr kumimoji="1" lang="en-US" altLang="ja-JP" sz="3600">
                <a:solidFill>
                  <a:srgbClr val="FF9900"/>
                </a:solidFill>
                <a:effectLst/>
                <a:ea typeface="ＭＳ Ｐゴシック" pitchFamily="-1" charset="-128"/>
                <a:cs typeface="ＭＳ Ｐゴシック" pitchFamily="-1" charset="-128"/>
              </a:rPr>
              <a:t>170[℃]</a:t>
            </a:r>
            <a:r>
              <a:rPr kumimoji="1" lang="ja-JP" altLang="en-US" sz="3600">
                <a:solidFill>
                  <a:srgbClr val="FF9900"/>
                </a:solidFill>
                <a:effectLst/>
                <a:ea typeface="ＭＳ Ｐゴシック" pitchFamily="-1" charset="-128"/>
                <a:cs typeface="ＭＳ Ｐゴシック" pitchFamily="-1" charset="-128"/>
              </a:rPr>
              <a:t>。</a:t>
            </a:r>
          </a:p>
        </p:txBody>
      </p:sp>
      <p:sp>
        <p:nvSpPr>
          <p:cNvPr id="486409" name="Text Box 9"/>
          <p:cNvSpPr txBox="1">
            <a:spLocks noChangeArrowheads="1"/>
          </p:cNvSpPr>
          <p:nvPr/>
        </p:nvSpPr>
        <p:spPr bwMode="auto">
          <a:xfrm>
            <a:off x="1025525" y="2392363"/>
            <a:ext cx="3309937" cy="2308324"/>
          </a:xfrm>
          <a:prstGeom prst="rect">
            <a:avLst/>
          </a:prstGeom>
          <a:solidFill>
            <a:srgbClr val="000000"/>
          </a:solidFill>
          <a:ln w="9525">
            <a:noFill/>
            <a:miter lim="800000"/>
            <a:headEnd/>
            <a:tailEnd/>
          </a:ln>
        </p:spPr>
        <p:txBody>
          <a:bodyPr wrap="square">
            <a:prstTxWarp prst="textNoShape">
              <a:avLst/>
            </a:prstTxWarp>
            <a:spAutoFit/>
          </a:bodyPr>
          <a:lstStyle/>
          <a:p>
            <a:pPr>
              <a:lnSpc>
                <a:spcPct val="100000"/>
              </a:lnSpc>
              <a:spcBef>
                <a:spcPct val="50000"/>
              </a:spcBef>
              <a:buClrTx/>
              <a:buSzTx/>
              <a:buFontTx/>
              <a:buNone/>
            </a:pPr>
            <a:r>
              <a:rPr kumimoji="1" lang="ja-JP" altLang="en-US" sz="3600" dirty="0" smtClean="0">
                <a:solidFill>
                  <a:srgbClr val="FF9900"/>
                </a:solidFill>
                <a:effectLst/>
                <a:ea typeface="ＭＳ Ｐゴシック" pitchFamily="-1" charset="-128"/>
                <a:cs typeface="ＭＳ Ｐゴシック" pitchFamily="-1" charset="-128"/>
              </a:rPr>
              <a:t>○○は</a:t>
            </a:r>
            <a:r>
              <a:rPr kumimoji="1" lang="ja-JP" altLang="en-US" sz="3600" dirty="0">
                <a:solidFill>
                  <a:srgbClr val="FF9900"/>
                </a:solidFill>
                <a:effectLst/>
                <a:ea typeface="ＭＳ Ｐゴシック" pitchFamily="-1" charset="-128"/>
                <a:cs typeface="ＭＳ Ｐゴシック" pitchFamily="-1" charset="-128"/>
              </a:rPr>
              <a:t>　</a:t>
            </a:r>
            <a:endParaRPr kumimoji="1" lang="en-US" altLang="ja-JP" sz="3600" dirty="0" smtClean="0">
              <a:solidFill>
                <a:srgbClr val="FF9900"/>
              </a:solidFill>
              <a:effectLst/>
              <a:ea typeface="ＭＳ Ｐゴシック" pitchFamily="-1" charset="-128"/>
              <a:cs typeface="ＭＳ Ｐゴシック" pitchFamily="-1" charset="-128"/>
            </a:endParaRPr>
          </a:p>
          <a:p>
            <a:pPr>
              <a:lnSpc>
                <a:spcPct val="100000"/>
              </a:lnSpc>
              <a:spcBef>
                <a:spcPct val="50000"/>
              </a:spcBef>
              <a:buClrTx/>
              <a:buSzTx/>
              <a:buFontTx/>
              <a:buNone/>
            </a:pPr>
            <a:r>
              <a:rPr kumimoji="1" lang="ja-JP" altLang="en-US" sz="3600" dirty="0" smtClean="0">
                <a:solidFill>
                  <a:srgbClr val="FF9900"/>
                </a:solidFill>
                <a:effectLst/>
                <a:ea typeface="ＭＳ Ｐゴシック" pitchFamily="-1" charset="-128"/>
                <a:cs typeface="ＭＳ Ｐゴシック" pitchFamily="-1" charset="-128"/>
              </a:rPr>
              <a:t>夏●●</a:t>
            </a:r>
            <a:r>
              <a:rPr kumimoji="1" lang="en-US" altLang="ja-JP" sz="3600" dirty="0" smtClean="0">
                <a:solidFill>
                  <a:srgbClr val="FF9900"/>
                </a:solidFill>
                <a:effectLst/>
                <a:ea typeface="ＭＳ Ｐゴシック" pitchFamily="-1" charset="-128"/>
                <a:cs typeface="ＭＳ Ｐゴシック" pitchFamily="-1" charset="-128"/>
              </a:rPr>
              <a:t>℃</a:t>
            </a:r>
            <a:r>
              <a:rPr kumimoji="1" lang="ja-JP" altLang="en-US" sz="3600" dirty="0" smtClean="0">
                <a:solidFill>
                  <a:srgbClr val="FF9900"/>
                </a:solidFill>
                <a:effectLst/>
                <a:ea typeface="ＭＳ Ｐゴシック" pitchFamily="-1" charset="-128"/>
                <a:cs typeface="ＭＳ Ｐゴシック" pitchFamily="-1" charset="-128"/>
              </a:rPr>
              <a:t>から</a:t>
            </a:r>
            <a:endParaRPr kumimoji="1" lang="en-US" altLang="ja-JP" sz="3600" dirty="0" smtClean="0">
              <a:solidFill>
                <a:srgbClr val="FF9900"/>
              </a:solidFill>
              <a:effectLst/>
              <a:ea typeface="ＭＳ Ｐゴシック" pitchFamily="-1" charset="-128"/>
              <a:cs typeface="ＭＳ Ｐゴシック" pitchFamily="-1" charset="-128"/>
            </a:endParaRPr>
          </a:p>
          <a:p>
            <a:pPr>
              <a:lnSpc>
                <a:spcPct val="100000"/>
              </a:lnSpc>
              <a:spcBef>
                <a:spcPct val="50000"/>
              </a:spcBef>
              <a:buClrTx/>
              <a:buSzTx/>
              <a:buFontTx/>
              <a:buNone/>
            </a:pPr>
            <a:r>
              <a:rPr kumimoji="1" lang="ja-JP" altLang="en-US" sz="3600" dirty="0" smtClean="0">
                <a:solidFill>
                  <a:srgbClr val="FF9900"/>
                </a:solidFill>
                <a:effectLst/>
                <a:ea typeface="ＭＳ Ｐゴシック" pitchFamily="-1" charset="-128"/>
                <a:cs typeface="ＭＳ Ｐゴシック" pitchFamily="-1" charset="-128"/>
              </a:rPr>
              <a:t> 冬●●</a:t>
            </a:r>
            <a:r>
              <a:rPr kumimoji="1" lang="en-US" altLang="ja-JP" sz="3600" dirty="0" smtClean="0">
                <a:solidFill>
                  <a:srgbClr val="FF9900"/>
                </a:solidFill>
                <a:effectLst/>
                <a:ea typeface="ＭＳ Ｐゴシック" pitchFamily="-1" charset="-128"/>
                <a:cs typeface="ＭＳ Ｐゴシック" pitchFamily="-1" charset="-128"/>
              </a:rPr>
              <a:t>℃</a:t>
            </a:r>
            <a:r>
              <a:rPr kumimoji="1" lang="ja-JP" altLang="en-US" sz="3600" dirty="0">
                <a:solidFill>
                  <a:srgbClr val="FF9900"/>
                </a:solidFill>
                <a:effectLst/>
                <a:ea typeface="ＭＳ Ｐゴシック" pitchFamily="-1" charset="-128"/>
                <a:cs typeface="ＭＳ Ｐゴシック" pitchFamily="-1" charset="-128"/>
              </a:rPr>
              <a:t>くらい。</a:t>
            </a:r>
          </a:p>
        </p:txBody>
      </p:sp>
      <p:sp>
        <p:nvSpPr>
          <p:cNvPr id="26632" name="Text Box 12"/>
          <p:cNvSpPr txBox="1">
            <a:spLocks noChangeArrowheads="1"/>
          </p:cNvSpPr>
          <p:nvPr/>
        </p:nvSpPr>
        <p:spPr bwMode="auto">
          <a:xfrm>
            <a:off x="6084888" y="4941888"/>
            <a:ext cx="1943100" cy="641350"/>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3600">
                <a:solidFill>
                  <a:schemeClr val="tx1"/>
                </a:solidFill>
                <a:effectLst/>
                <a:ea typeface="ＭＳ Ｐゴシック" pitchFamily="-1" charset="-128"/>
                <a:cs typeface="ＭＳ Ｐゴシック" pitchFamily="-1" charset="-128"/>
              </a:rPr>
              <a:t>月（つき）</a:t>
            </a:r>
          </a:p>
        </p:txBody>
      </p:sp>
      <p:sp>
        <p:nvSpPr>
          <p:cNvPr id="26633" name="Text Box 13"/>
          <p:cNvSpPr txBox="1">
            <a:spLocks noChangeArrowheads="1"/>
          </p:cNvSpPr>
          <p:nvPr/>
        </p:nvSpPr>
        <p:spPr bwMode="auto">
          <a:xfrm>
            <a:off x="755650" y="4941888"/>
            <a:ext cx="4032250" cy="641350"/>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3600">
                <a:solidFill>
                  <a:schemeClr val="tx1"/>
                </a:solidFill>
                <a:effectLst/>
                <a:ea typeface="ＭＳ Ｐゴシック" pitchFamily="-1" charset="-128"/>
                <a:cs typeface="ＭＳ Ｐゴシック" pitchFamily="-1" charset="-128"/>
              </a:rPr>
              <a:t>地球（ちきゅう）</a:t>
            </a:r>
          </a:p>
        </p:txBody>
      </p:sp>
      <p:sp>
        <p:nvSpPr>
          <p:cNvPr id="12" name="テキスト ボックス 11"/>
          <p:cNvSpPr txBox="1"/>
          <p:nvPr/>
        </p:nvSpPr>
        <p:spPr>
          <a:xfrm>
            <a:off x="235406" y="6456663"/>
            <a:ext cx="2677336" cy="264047"/>
          </a:xfrm>
          <a:prstGeom prst="rect">
            <a:avLst/>
          </a:prstGeom>
          <a:noFill/>
        </p:spPr>
        <p:txBody>
          <a:bodyPr wrap="none" rtlCol="0">
            <a:spAutoFit/>
          </a:bodyPr>
          <a:lstStyle/>
          <a:p>
            <a:r>
              <a:rPr kumimoji="1" lang="ja-JP" altLang="en-US" b="1" dirty="0" smtClean="0">
                <a:solidFill>
                  <a:schemeClr val="tx1"/>
                </a:solidFill>
                <a:latin typeface="+mn-ea"/>
                <a:ea typeface="+mn-ea"/>
              </a:rPr>
              <a:t>地球画像の出典：気象庁ホームページ</a:t>
            </a:r>
            <a:endParaRPr kumimoji="1" lang="ja-JP" altLang="en-US" b="1" dirty="0">
              <a:solidFill>
                <a:schemeClr val="tx1"/>
              </a:solidFill>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6409"/>
                                        </p:tgtEl>
                                        <p:attrNameLst>
                                          <p:attrName>style.visibility</p:attrName>
                                        </p:attrNameLst>
                                      </p:cBhvr>
                                      <p:to>
                                        <p:strVal val="visible"/>
                                      </p:to>
                                    </p:set>
                                    <p:animEffect transition="in" filter="box(in)">
                                      <p:cBhvr>
                                        <p:cTn id="7" dur="500"/>
                                        <p:tgtEl>
                                          <p:spTgt spid="4864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86408"/>
                                        </p:tgtEl>
                                        <p:attrNameLst>
                                          <p:attrName>style.visibility</p:attrName>
                                        </p:attrNameLst>
                                      </p:cBhvr>
                                      <p:to>
                                        <p:strVal val="visible"/>
                                      </p:to>
                                    </p:set>
                                    <p:animEffect transition="in" filter="box(in)">
                                      <p:cBhvr>
                                        <p:cTn id="12" dur="500"/>
                                        <p:tgtEl>
                                          <p:spTgt spid="486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p:bldP spid="4864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201603171200-0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968" y="1675910"/>
            <a:ext cx="3878890" cy="3951619"/>
          </a:xfrm>
          <a:prstGeom prst="rect">
            <a:avLst/>
          </a:prstGeom>
        </p:spPr>
      </p:pic>
      <p:pic>
        <p:nvPicPr>
          <p:cNvPr id="17" name="図 16" descr="ref_Nearside_b2.png"/>
          <p:cNvPicPr>
            <a:picLocks noChangeAspect="1"/>
          </p:cNvPicPr>
          <p:nvPr/>
        </p:nvPicPr>
        <p:blipFill rotWithShape="1">
          <a:blip r:embed="rId4" cstate="print">
            <a:extLst>
              <a:ext uri="{28A0092B-C50C-407E-A947-70E740481C1C}">
                <a14:useLocalDpi xmlns:a14="http://schemas.microsoft.com/office/drawing/2010/main" val="0"/>
              </a:ext>
            </a:extLst>
          </a:blip>
          <a:srcRect l="7524" t="15887" r="40390" b="11501"/>
          <a:stretch/>
        </p:blipFill>
        <p:spPr>
          <a:xfrm>
            <a:off x="6053866" y="2752021"/>
            <a:ext cx="1096152" cy="1080000"/>
          </a:xfrm>
          <a:prstGeom prst="rect">
            <a:avLst/>
          </a:prstGeom>
        </p:spPr>
      </p:pic>
      <p:sp>
        <p:nvSpPr>
          <p:cNvPr id="28676" name="スライド番号プレースホルダー 3"/>
          <p:cNvSpPr>
            <a:spLocks noGrp="1"/>
          </p:cNvSpPr>
          <p:nvPr>
            <p:ph type="sldNum" sz="quarter" idx="12"/>
          </p:nvPr>
        </p:nvSpPr>
        <p:spPr>
          <a:noFill/>
          <a:ln>
            <a:miter lim="800000"/>
            <a:headEnd/>
            <a:tailEnd/>
          </a:ln>
        </p:spPr>
        <p:txBody>
          <a:bodyPr/>
          <a:lstStyle/>
          <a:p>
            <a:fld id="{F5918949-F9DF-BB43-AD92-2BC845C5977A}" type="slidenum">
              <a:rPr lang="en-US" altLang="ja-JP"/>
              <a:pPr/>
              <a:t>9</a:t>
            </a:fld>
            <a:endParaRPr lang="en-US" altLang="ja-JP"/>
          </a:p>
        </p:txBody>
      </p:sp>
      <p:sp>
        <p:nvSpPr>
          <p:cNvPr id="28677" name="Rectangle 2"/>
          <p:cNvSpPr>
            <a:spLocks noGrp="1" noChangeArrowheads="1"/>
          </p:cNvSpPr>
          <p:nvPr>
            <p:ph type="title" idx="4294967295"/>
          </p:nvPr>
        </p:nvSpPr>
        <p:spPr>
          <a:xfrm>
            <a:off x="266700" y="146050"/>
            <a:ext cx="7835900" cy="685800"/>
          </a:xfrm>
          <a:ln>
            <a:noFill/>
          </a:ln>
        </p:spPr>
        <p:txBody>
          <a:bodyPr/>
          <a:lstStyle/>
          <a:p>
            <a:pPr algn="ctr" eaLnBrk="1" hangingPunct="1"/>
            <a:r>
              <a:rPr lang="ja-JP" altLang="en-US" sz="3200" smtClean="0">
                <a:solidFill>
                  <a:srgbClr val="FFFF00"/>
                </a:solidFill>
              </a:rPr>
              <a:t>月には水や氷はある？ない？</a:t>
            </a:r>
            <a:endParaRPr lang="en-US" altLang="ja-JP" sz="3200" smtClean="0">
              <a:solidFill>
                <a:srgbClr val="FFFF00"/>
              </a:solidFill>
            </a:endParaRPr>
          </a:p>
        </p:txBody>
      </p:sp>
      <p:sp>
        <p:nvSpPr>
          <p:cNvPr id="489480" name="Text Box 8"/>
          <p:cNvSpPr txBox="1">
            <a:spLocks noChangeArrowheads="1"/>
          </p:cNvSpPr>
          <p:nvPr/>
        </p:nvSpPr>
        <p:spPr bwMode="auto">
          <a:xfrm>
            <a:off x="5364163" y="2573338"/>
            <a:ext cx="2952750" cy="2012950"/>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7200">
                <a:solidFill>
                  <a:srgbClr val="FF9900"/>
                </a:solidFill>
                <a:effectLst/>
                <a:ea typeface="ＭＳ Ｐゴシック" pitchFamily="-1" charset="-128"/>
                <a:cs typeface="ＭＳ Ｐゴシック" pitchFamily="-1" charset="-128"/>
              </a:rPr>
              <a:t>ある</a:t>
            </a:r>
            <a:r>
              <a:rPr kumimoji="1" lang="en-US" altLang="ja-JP" sz="7200">
                <a:solidFill>
                  <a:srgbClr val="FF9900"/>
                </a:solidFill>
                <a:effectLst/>
                <a:ea typeface="ＭＳ Ｐゴシック" pitchFamily="-1" charset="-128"/>
                <a:cs typeface="ＭＳ Ｐゴシック" pitchFamily="-1" charset="-128"/>
              </a:rPr>
              <a:t>?</a:t>
            </a:r>
          </a:p>
          <a:p>
            <a:pPr>
              <a:lnSpc>
                <a:spcPct val="100000"/>
              </a:lnSpc>
              <a:spcBef>
                <a:spcPct val="50000"/>
              </a:spcBef>
              <a:buClrTx/>
              <a:buSzTx/>
              <a:buFontTx/>
              <a:buNone/>
            </a:pPr>
            <a:r>
              <a:rPr kumimoji="1" lang="ja-JP" altLang="en-US" sz="3600">
                <a:solidFill>
                  <a:srgbClr val="FF9900"/>
                </a:solidFill>
                <a:effectLst/>
                <a:ea typeface="ＭＳ Ｐゴシック" pitchFamily="-1" charset="-128"/>
                <a:cs typeface="ＭＳ Ｐゴシック" pitchFamily="-1" charset="-128"/>
              </a:rPr>
              <a:t>かもしれない。</a:t>
            </a:r>
          </a:p>
        </p:txBody>
      </p:sp>
      <p:grpSp>
        <p:nvGrpSpPr>
          <p:cNvPr id="2" name="図形グループ 1"/>
          <p:cNvGrpSpPr/>
          <p:nvPr/>
        </p:nvGrpSpPr>
        <p:grpSpPr>
          <a:xfrm>
            <a:off x="290814" y="2455863"/>
            <a:ext cx="4847777" cy="4099945"/>
            <a:chOff x="290814" y="2455863"/>
            <a:chExt cx="4847777" cy="4099945"/>
          </a:xfrm>
        </p:grpSpPr>
        <p:pic>
          <p:nvPicPr>
            <p:cNvPr id="13" name="図 12"/>
            <p:cNvPicPr>
              <a:picLocks noChangeAspect="1"/>
            </p:cNvPicPr>
            <p:nvPr/>
          </p:nvPicPr>
          <p:blipFill>
            <a:blip r:embed="rId5" cstate="print"/>
            <a:stretch>
              <a:fillRect/>
            </a:stretch>
          </p:blipFill>
          <p:spPr>
            <a:xfrm>
              <a:off x="290814" y="4537773"/>
              <a:ext cx="2018035" cy="2018035"/>
            </a:xfrm>
            <a:prstGeom prst="rect">
              <a:avLst/>
            </a:prstGeom>
          </p:spPr>
        </p:pic>
        <p:pic>
          <p:nvPicPr>
            <p:cNvPr id="14" name="図 13"/>
            <p:cNvPicPr>
              <a:picLocks noChangeAspect="1"/>
            </p:cNvPicPr>
            <p:nvPr/>
          </p:nvPicPr>
          <p:blipFill>
            <a:blip r:embed="rId6" cstate="print"/>
            <a:stretch>
              <a:fillRect/>
            </a:stretch>
          </p:blipFill>
          <p:spPr>
            <a:xfrm>
              <a:off x="2477082" y="4546749"/>
              <a:ext cx="2661509" cy="1996133"/>
            </a:xfrm>
            <a:prstGeom prst="rect">
              <a:avLst/>
            </a:prstGeom>
          </p:spPr>
        </p:pic>
        <p:sp>
          <p:nvSpPr>
            <p:cNvPr id="489481" name="Text Box 9"/>
            <p:cNvSpPr txBox="1">
              <a:spLocks noChangeArrowheads="1"/>
            </p:cNvSpPr>
            <p:nvPr/>
          </p:nvSpPr>
          <p:spPr bwMode="auto">
            <a:xfrm>
              <a:off x="1547813" y="2455863"/>
              <a:ext cx="2089150" cy="1189037"/>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7200" dirty="0">
                  <a:solidFill>
                    <a:srgbClr val="FF9900"/>
                  </a:solidFill>
                  <a:effectLst/>
                  <a:ea typeface="ＭＳ Ｐゴシック" pitchFamily="-1" charset="-128"/>
                  <a:cs typeface="ＭＳ Ｐゴシック" pitchFamily="-1" charset="-128"/>
                </a:rPr>
                <a:t>ある。</a:t>
              </a:r>
            </a:p>
          </p:txBody>
        </p:sp>
      </p:grpSp>
      <p:sp>
        <p:nvSpPr>
          <p:cNvPr id="28680" name="Text Box 11"/>
          <p:cNvSpPr txBox="1">
            <a:spLocks noChangeArrowheads="1"/>
          </p:cNvSpPr>
          <p:nvPr/>
        </p:nvSpPr>
        <p:spPr bwMode="auto">
          <a:xfrm>
            <a:off x="6084888" y="4941888"/>
            <a:ext cx="1943100" cy="641350"/>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3600">
                <a:solidFill>
                  <a:schemeClr val="tx1"/>
                </a:solidFill>
                <a:effectLst/>
                <a:ea typeface="ＭＳ Ｐゴシック" pitchFamily="-1" charset="-128"/>
                <a:cs typeface="ＭＳ Ｐゴシック" pitchFamily="-1" charset="-128"/>
              </a:rPr>
              <a:t>月（つき）</a:t>
            </a:r>
          </a:p>
        </p:txBody>
      </p:sp>
      <p:sp>
        <p:nvSpPr>
          <p:cNvPr id="28683" name="Text Box 12"/>
          <p:cNvSpPr txBox="1">
            <a:spLocks noChangeArrowheads="1"/>
          </p:cNvSpPr>
          <p:nvPr/>
        </p:nvSpPr>
        <p:spPr bwMode="auto">
          <a:xfrm>
            <a:off x="755650" y="4941888"/>
            <a:ext cx="4032250" cy="641350"/>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ClrTx/>
              <a:buSzTx/>
              <a:buFontTx/>
              <a:buNone/>
            </a:pPr>
            <a:r>
              <a:rPr kumimoji="1" lang="ja-JP" altLang="en-US" sz="3600">
                <a:solidFill>
                  <a:schemeClr val="tx1"/>
                </a:solidFill>
                <a:effectLst/>
                <a:ea typeface="ＭＳ Ｐゴシック" pitchFamily="-1" charset="-128"/>
                <a:cs typeface="ＭＳ Ｐゴシック" pitchFamily="-1" charset="-128"/>
              </a:rPr>
              <a:t>地球（ちきゅう）</a:t>
            </a:r>
          </a:p>
        </p:txBody>
      </p:sp>
      <p:sp>
        <p:nvSpPr>
          <p:cNvPr id="15" name="テキスト ボックス 14"/>
          <p:cNvSpPr txBox="1"/>
          <p:nvPr/>
        </p:nvSpPr>
        <p:spPr>
          <a:xfrm>
            <a:off x="235406" y="6558261"/>
            <a:ext cx="2677336" cy="264047"/>
          </a:xfrm>
          <a:prstGeom prst="rect">
            <a:avLst/>
          </a:prstGeom>
          <a:noFill/>
        </p:spPr>
        <p:txBody>
          <a:bodyPr wrap="none" rtlCol="0">
            <a:spAutoFit/>
          </a:bodyPr>
          <a:lstStyle/>
          <a:p>
            <a:r>
              <a:rPr kumimoji="1" lang="ja-JP" altLang="en-US" b="1" dirty="0" smtClean="0">
                <a:solidFill>
                  <a:schemeClr val="tx1"/>
                </a:solidFill>
                <a:latin typeface="+mn-ea"/>
                <a:ea typeface="+mn-ea"/>
              </a:rPr>
              <a:t>地球画像の出典：気象庁ホームページ</a:t>
            </a:r>
            <a:endParaRPr kumimoji="1" lang="ja-JP" altLang="en-US" b="1" dirty="0">
              <a:solidFill>
                <a:schemeClr val="tx1"/>
              </a:solidFill>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89480"/>
                                        </p:tgtEl>
                                        <p:attrNameLst>
                                          <p:attrName>style.visibility</p:attrName>
                                        </p:attrNameLst>
                                      </p:cBhvr>
                                      <p:to>
                                        <p:strVal val="visible"/>
                                      </p:to>
                                    </p:set>
                                    <p:animEffect transition="in" filter="box(in)">
                                      <p:cBhvr>
                                        <p:cTn id="12" dur="500"/>
                                        <p:tgtEl>
                                          <p:spTgt spid="489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80" grpId="0"/>
    </p:bldLst>
  </p:timing>
</p:sld>
</file>

<file path=ppt/theme/theme1.xml><?xml version="1.0" encoding="utf-8"?>
<a:theme xmlns:a="http://schemas.openxmlformats.org/drawingml/2006/main" name="標準デザイン">
  <a:themeElements>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標準デザイン">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3600" tIns="46800" rIns="93600" bIns="46800" numCol="1" anchor="ctr" anchorCtr="0" compatLnSpc="1">
        <a:prstTxWarp prst="textNoShape">
          <a:avLst/>
        </a:prstTxWarp>
        <a:spAutoFit/>
      </a:bodyPr>
      <a:lstStyle>
        <a:defPPr marL="0" marR="0" indent="0" algn="ctr" defTabSz="914400" rtl="0" eaLnBrk="1" fontAlgn="base" latinLnBrk="0" hangingPunct="1">
          <a:lnSpc>
            <a:spcPct val="93000"/>
          </a:lnSpc>
          <a:spcBef>
            <a:spcPts val="750"/>
          </a:spcBef>
          <a:spcAft>
            <a:spcPct val="0"/>
          </a:spcAft>
          <a:buClr>
            <a:srgbClr val="000099"/>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0" lang="ja-JP" altLang="en-US" sz="1200" b="0" i="0" u="none" strike="noStrike" cap="none" normalizeH="0" baseline="0" smtClean="0">
            <a:ln>
              <a:noFill/>
            </a:ln>
            <a:solidFill>
              <a:schemeClr val="folHlink"/>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3600" tIns="46800" rIns="93600" bIns="46800" numCol="1" anchor="ctr" anchorCtr="0" compatLnSpc="1">
        <a:prstTxWarp prst="textNoShape">
          <a:avLst/>
        </a:prstTxWarp>
        <a:spAutoFit/>
      </a:bodyPr>
      <a:lstStyle>
        <a:defPPr marL="0" marR="0" indent="0" algn="ctr" defTabSz="914400" rtl="0" eaLnBrk="1" fontAlgn="base" latinLnBrk="0" hangingPunct="1">
          <a:lnSpc>
            <a:spcPct val="93000"/>
          </a:lnSpc>
          <a:spcBef>
            <a:spcPts val="750"/>
          </a:spcBef>
          <a:spcAft>
            <a:spcPct val="0"/>
          </a:spcAft>
          <a:buClr>
            <a:srgbClr val="000099"/>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0" lang="ja-JP" altLang="en-US" sz="1200" b="0" i="0" u="none" strike="noStrike" cap="none" normalizeH="0" baseline="0" smtClean="0">
            <a:ln>
              <a:noFill/>
            </a:ln>
            <a:solidFill>
              <a:schemeClr val="folHlink"/>
            </a:solidFill>
            <a:effectLst>
              <a:outerShdw blurRad="38100" dist="38100" dir="2700000" algn="tl">
                <a:srgbClr val="000000">
                  <a:alpha val="43137"/>
                </a:srgbClr>
              </a:outerShdw>
            </a:effectLst>
            <a:latin typeface="Arial" pitchFamily="34" charset="0"/>
            <a:ea typeface="ＭＳ Ｐゴシック" pitchFamily="50" charset="-128"/>
            <a:cs typeface="Times New Roman" pitchFamily="18" charset="0"/>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15745</TotalTime>
  <Words>8611</Words>
  <Application>Microsoft Office PowerPoint</Application>
  <PresentationFormat>画面に合わせる (4:3)</PresentationFormat>
  <Paragraphs>988</Paragraphs>
  <Slides>53</Slides>
  <Notes>53</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53</vt:i4>
      </vt:variant>
    </vt:vector>
  </HeadingPairs>
  <TitlesOfParts>
    <vt:vector size="63" baseType="lpstr">
      <vt:lpstr>HGP創英角ｺﾞｼｯｸUB</vt:lpstr>
      <vt:lpstr>ＭＳ Ｐゴシック</vt:lpstr>
      <vt:lpstr>ＭＳ Ｐ明朝</vt:lpstr>
      <vt:lpstr>ヒラギノ角ゴ ProN W3</vt:lpstr>
      <vt:lpstr>ヒラギノ角ゴ ProN W6</vt:lpstr>
      <vt:lpstr>Arial</vt:lpstr>
      <vt:lpstr>Calibri</vt:lpstr>
      <vt:lpstr>Times New Roman</vt:lpstr>
      <vt:lpstr>標準デザイン</vt:lpstr>
      <vt:lpstr>Office テーマ</vt:lpstr>
      <vt:lpstr>PowerPoint プレゼンテーション</vt:lpstr>
      <vt:lpstr>はじめに：月周回衛星「かぐや」</vt:lpstr>
      <vt:lpstr>PowerPoint プレゼンテーション</vt:lpstr>
      <vt:lpstr>PowerPoint プレゼンテーション</vt:lpstr>
      <vt:lpstr>PowerPoint プレゼンテーション</vt:lpstr>
      <vt:lpstr>PowerPoint プレゼンテーション</vt:lpstr>
      <vt:lpstr>月には空気がある？ない？</vt:lpstr>
      <vt:lpstr>月の温度はどのくらい？</vt:lpstr>
      <vt:lpstr>月には水や氷はある？ない？</vt:lpstr>
      <vt:lpstr>月に生き物はいる？いない？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クレーターのできる様子</vt:lpstr>
      <vt:lpstr>地球（ちきゅう）にもクレーターがある！</vt:lpstr>
      <vt:lpstr>PowerPoint プレゼンテーション</vt:lpstr>
      <vt:lpstr>PowerPoint プレゼンテーション</vt:lpstr>
      <vt:lpstr>月の満ち欠け</vt:lpstr>
      <vt:lpstr>月のかたちは、なぜかわる？</vt:lpstr>
      <vt:lpstr>地球（ちきゅう）のかたちも，少しずつ変わって見えるの？</vt:lpstr>
      <vt:lpstr>PowerPoint プレゼンテーション</vt:lpstr>
      <vt:lpstr>＜謎１＞月はどうやってできたのか？</vt:lpstr>
      <vt:lpstr>地球等のでき方</vt:lpstr>
      <vt:lpstr>月はどうやってできたのか？</vt:lpstr>
      <vt:lpstr>「ぶつかっちゃった説」を見てみよう！</vt:lpstr>
      <vt:lpstr>＜謎２＞表と裏が違うのはなぜ？</vt:lpstr>
      <vt:lpstr>PowerPoint プレゼンテーション</vt:lpstr>
      <vt:lpstr>「かぐや」が調べた結果（１）</vt:lpstr>
      <vt:lpstr>「かぐや」のデータによる月の地形</vt:lpstr>
      <vt:lpstr>「かぐや」のデータによる月の地形</vt:lpstr>
      <vt:lpstr>「かぐや」のデータによる月の地形</vt:lpstr>
      <vt:lpstr>「かぐや」のデータによる月の地形</vt:lpstr>
      <vt:lpstr>「かぐや」のデータによる月の地形</vt:lpstr>
      <vt:lpstr>月と地球の地形（１）</vt:lpstr>
      <vt:lpstr>月と地球の地形（２）</vt:lpstr>
      <vt:lpstr>PowerPoint プレゼンテーション</vt:lpstr>
      <vt:lpstr>月と地球の地形（３）</vt:lpstr>
      <vt:lpstr>月と地球の地形（３）</vt:lpstr>
      <vt:lpstr>「かぐや」が調べた結果（２）</vt:lpstr>
      <vt:lpstr>月の組成（全球の鉄濃度の分布）</vt:lpstr>
      <vt:lpstr>月の組成（全球のトリウム濃度の分布）</vt:lpstr>
      <vt:lpstr>月の組成（全球のウラン濃度の分布）</vt:lpstr>
      <vt:lpstr>「かぐや」が調べた結果（３）</vt:lpstr>
      <vt:lpstr>月の重力場の様子</vt:lpstr>
      <vt:lpstr>月の周りのプラズマの様子</vt:lpstr>
      <vt:lpstr>アポロ宇宙飛行士の視点の再現</vt:lpstr>
      <vt:lpstr>「かぐや」の運用</vt:lpstr>
      <vt:lpstr>PowerPoint プレゼンテーション</vt:lpstr>
      <vt:lpstr>おわりに</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
  <cp:lastModifiedBy>Koichi Masuda</cp:lastModifiedBy>
  <cp:revision>1104</cp:revision>
  <cp:lastPrinted>2015-10-20T05:04:44Z</cp:lastPrinted>
  <dcterms:created xsi:type="dcterms:W3CDTF">2014-02-14T16:17:37Z</dcterms:created>
  <dcterms:modified xsi:type="dcterms:W3CDTF">2016-07-04T08:03:26Z</dcterms:modified>
</cp:coreProperties>
</file>