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67" r:id="rId2"/>
    <p:sldId id="268" r:id="rId3"/>
    <p:sldId id="269" r:id="rId4"/>
    <p:sldId id="270" r:id="rId5"/>
    <p:sldId id="271" r:id="rId6"/>
    <p:sldId id="272" r:id="rId7"/>
    <p:sldId id="273" r:id="rId8"/>
    <p:sldId id="274" r:id="rId9"/>
    <p:sldId id="275" r:id="rId10"/>
    <p:sldId id="276" r:id="rId11"/>
    <p:sldId id="277" r:id="rId12"/>
    <p:sldId id="278" r:id="rId13"/>
    <p:sldId id="279" r:id="rId14"/>
    <p:sldId id="280" r:id="rId15"/>
    <p:sldId id="281" r:id="rId16"/>
    <p:sldId id="282" r:id="rId17"/>
    <p:sldId id="284" r:id="rId18"/>
    <p:sldId id="283" r:id="rId19"/>
    <p:sldId id="285" r:id="rId20"/>
    <p:sldId id="286" r:id="rId21"/>
    <p:sldId id="288" r:id="rId22"/>
    <p:sldId id="289" r:id="rId23"/>
    <p:sldId id="290" r:id="rId24"/>
    <p:sldId id="291" r:id="rId25"/>
    <p:sldId id="292" r:id="rId26"/>
    <p:sldId id="293" r:id="rId27"/>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8706" autoAdjust="0"/>
  </p:normalViewPr>
  <p:slideViewPr>
    <p:cSldViewPr snapToGrid="0" snapToObjects="1">
      <p:cViewPr varScale="1">
        <p:scale>
          <a:sx n="52" d="100"/>
          <a:sy n="52" d="100"/>
        </p:scale>
        <p:origin x="12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28267C-B635-441E-898D-C36611F9F4CF}" type="datetimeFigureOut">
              <a:rPr kumimoji="1" lang="ja-JP" altLang="en-US" smtClean="0"/>
              <a:t>2024/2/16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6F50FF-7DB9-4D61-A5FA-53C96B8160CF}" type="slidenum">
              <a:rPr kumimoji="1" lang="ja-JP" altLang="en-US" smtClean="0"/>
              <a:t>‹#›</a:t>
            </a:fld>
            <a:endParaRPr kumimoji="1" lang="ja-JP" altLang="en-US"/>
          </a:p>
        </p:txBody>
      </p:sp>
    </p:spTree>
    <p:extLst>
      <p:ext uri="{BB962C8B-B14F-4D97-AF65-F5344CB8AC3E}">
        <p14:creationId xmlns:p14="http://schemas.microsoft.com/office/powerpoint/2010/main" val="161673498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今回はみなさんと宇宙や空を調べるためには？を考えていきます。では、早速いってみましょう。</a:t>
            </a:r>
            <a:endParaRPr kumimoji="1" lang="en-US" altLang="ja-JP" dirty="0"/>
          </a:p>
        </p:txBody>
      </p:sp>
      <p:sp>
        <p:nvSpPr>
          <p:cNvPr id="4" name="スライド番号プレースホルダー 3"/>
          <p:cNvSpPr>
            <a:spLocks noGrp="1"/>
          </p:cNvSpPr>
          <p:nvPr>
            <p:ph type="sldNum" sz="quarter" idx="5"/>
          </p:nvPr>
        </p:nvSpPr>
        <p:spPr/>
        <p:txBody>
          <a:bodyPr/>
          <a:lstStyle/>
          <a:p>
            <a:fld id="{A56F50FF-7DB9-4D61-A5FA-53C96B8160CF}" type="slidenum">
              <a:rPr kumimoji="1" lang="ja-JP" altLang="en-US" smtClean="0"/>
              <a:t>1</a:t>
            </a:fld>
            <a:endParaRPr kumimoji="1" lang="ja-JP" altLang="en-US"/>
          </a:p>
        </p:txBody>
      </p:sp>
    </p:spTree>
    <p:extLst>
      <p:ext uri="{BB962C8B-B14F-4D97-AF65-F5344CB8AC3E}">
        <p14:creationId xmlns:p14="http://schemas.microsoft.com/office/powerpoint/2010/main" val="2139160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大きな袋ができたら、空気の出入り口を作ります。</a:t>
            </a:r>
            <a:endParaRPr lang="en-US" altLang="ja-JP" dirty="0"/>
          </a:p>
          <a:p>
            <a:r>
              <a:rPr lang="ja-JP" altLang="en-US" dirty="0"/>
              <a:t>使うものは</a:t>
            </a:r>
            <a:r>
              <a:rPr lang="en-US" altLang="ja-JP" dirty="0"/>
              <a:t>A</a:t>
            </a:r>
            <a:r>
              <a:rPr lang="ja-JP" altLang="en-US" dirty="0"/>
              <a:t>４の紙です。</a:t>
            </a:r>
            <a:endParaRPr lang="en-US" altLang="ja-JP" dirty="0"/>
          </a:p>
          <a:p>
            <a:endParaRPr lang="en-US" altLang="ja-JP" dirty="0"/>
          </a:p>
          <a:p>
            <a:r>
              <a:rPr lang="ja-JP" altLang="en-US" dirty="0"/>
              <a:t>まず、この紙を４等分になるように折ります。</a:t>
            </a:r>
            <a:endParaRPr lang="en-US" altLang="ja-JP" dirty="0"/>
          </a:p>
          <a:p>
            <a:r>
              <a:rPr lang="ja-JP" altLang="en-US" dirty="0"/>
              <a:t>次に半分のところをハサミで切ります。すると小さな紙が２枚になりますね。</a:t>
            </a:r>
            <a:endParaRPr lang="en-US" altLang="ja-JP" dirty="0"/>
          </a:p>
          <a:p>
            <a:r>
              <a:rPr lang="ja-JP" altLang="en-US" dirty="0"/>
              <a:t>切ってできたそれぞれの紙を半分におり丸くして筒を作りましょう。</a:t>
            </a:r>
            <a:endParaRPr lang="en-US" altLang="ja-JP" dirty="0"/>
          </a:p>
          <a:p>
            <a:r>
              <a:rPr lang="ja-JP" altLang="en-US" dirty="0"/>
              <a:t>ドライヤーの口に合うように筒にしましょう。</a:t>
            </a:r>
            <a:endParaRPr lang="en-US" altLang="ja-JP" dirty="0"/>
          </a:p>
          <a:p>
            <a:r>
              <a:rPr lang="ja-JP" altLang="en-US" dirty="0"/>
              <a:t>このような筒が２つ出来上がります。</a:t>
            </a:r>
            <a:endParaRPr lang="en-US" altLang="ja-JP" dirty="0"/>
          </a:p>
        </p:txBody>
      </p:sp>
      <p:sp>
        <p:nvSpPr>
          <p:cNvPr id="4" name="スライド番号プレースホルダー 3"/>
          <p:cNvSpPr>
            <a:spLocks noGrp="1"/>
          </p:cNvSpPr>
          <p:nvPr>
            <p:ph type="sldNum" sz="quarter" idx="5"/>
          </p:nvPr>
        </p:nvSpPr>
        <p:spPr/>
        <p:txBody>
          <a:bodyPr/>
          <a:lstStyle/>
          <a:p>
            <a:fld id="{A56F50FF-7DB9-4D61-A5FA-53C96B8160CF}" type="slidenum">
              <a:rPr kumimoji="1" lang="ja-JP" altLang="en-US" smtClean="0"/>
              <a:t>11</a:t>
            </a:fld>
            <a:endParaRPr kumimoji="1" lang="ja-JP" altLang="en-US"/>
          </a:p>
        </p:txBody>
      </p:sp>
    </p:spTree>
    <p:extLst>
      <p:ext uri="{BB962C8B-B14F-4D97-AF65-F5344CB8AC3E}">
        <p14:creationId xmlns:p14="http://schemas.microsoft.com/office/powerpoint/2010/main" val="2497679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空気の出入り口の筒ができたら、それをビニールにつけます。</a:t>
            </a:r>
            <a:endParaRPr lang="en-US" altLang="ja-JP" dirty="0"/>
          </a:p>
          <a:p>
            <a:endParaRPr lang="en-US" altLang="ja-JP" dirty="0"/>
          </a:p>
          <a:p>
            <a:r>
              <a:rPr lang="ja-JP" altLang="en-US" dirty="0"/>
              <a:t>ビニールは閉じているので、空気の通る穴を２つ開けます。</a:t>
            </a:r>
            <a:endParaRPr lang="en-US" altLang="ja-JP" dirty="0"/>
          </a:p>
          <a:p>
            <a:r>
              <a:rPr lang="ja-JP" altLang="en-US" dirty="0"/>
              <a:t>片方が空気を入れる穴、もう片方は空気が出る穴です。</a:t>
            </a:r>
            <a:endParaRPr lang="en-US" altLang="ja-JP" dirty="0"/>
          </a:p>
          <a:p>
            <a:r>
              <a:rPr lang="ja-JP" altLang="en-US" dirty="0"/>
              <a:t>はさみを使って穴を開けてください。</a:t>
            </a:r>
            <a:endParaRPr lang="en-US" altLang="ja-JP" dirty="0"/>
          </a:p>
          <a:p>
            <a:endParaRPr lang="en-US" altLang="ja-JP" dirty="0"/>
          </a:p>
          <a:p>
            <a:r>
              <a:rPr lang="ja-JP" altLang="en-US" dirty="0"/>
              <a:t>穴の大きさは紙の筒がぴったり入るぐらいにしましょう。</a:t>
            </a:r>
          </a:p>
        </p:txBody>
      </p:sp>
      <p:sp>
        <p:nvSpPr>
          <p:cNvPr id="4" name="スライド番号プレースホルダー 3"/>
          <p:cNvSpPr>
            <a:spLocks noGrp="1"/>
          </p:cNvSpPr>
          <p:nvPr>
            <p:ph type="sldNum" sz="quarter" idx="5"/>
          </p:nvPr>
        </p:nvSpPr>
        <p:spPr/>
        <p:txBody>
          <a:bodyPr/>
          <a:lstStyle/>
          <a:p>
            <a:fld id="{A56F50FF-7DB9-4D61-A5FA-53C96B8160CF}" type="slidenum">
              <a:rPr kumimoji="1" lang="ja-JP" altLang="en-US" smtClean="0"/>
              <a:t>12</a:t>
            </a:fld>
            <a:endParaRPr kumimoji="1" lang="ja-JP" altLang="en-US"/>
          </a:p>
        </p:txBody>
      </p:sp>
    </p:spTree>
    <p:extLst>
      <p:ext uri="{BB962C8B-B14F-4D97-AF65-F5344CB8AC3E}">
        <p14:creationId xmlns:p14="http://schemas.microsoft.com/office/powerpoint/2010/main" val="1507086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先ほど開けた空気穴に、２つの筒を入れてテープで留めてください。</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これで気球の完成です！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もし、時間があまったら気球に言葉や絵を描いてみましょう。</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自分たちだけのオリジナルの熱気球ができます。</a:t>
            </a:r>
            <a:endParaRPr kumimoji="1" lang="en-US" altLang="ja-JP" dirty="0"/>
          </a:p>
        </p:txBody>
      </p:sp>
      <p:sp>
        <p:nvSpPr>
          <p:cNvPr id="4" name="スライド番号プレースホルダー 3"/>
          <p:cNvSpPr>
            <a:spLocks noGrp="1"/>
          </p:cNvSpPr>
          <p:nvPr>
            <p:ph type="sldNum" sz="quarter" idx="5"/>
          </p:nvPr>
        </p:nvSpPr>
        <p:spPr/>
        <p:txBody>
          <a:bodyPr/>
          <a:lstStyle/>
          <a:p>
            <a:fld id="{A56F50FF-7DB9-4D61-A5FA-53C96B8160CF}" type="slidenum">
              <a:rPr kumimoji="1" lang="ja-JP" altLang="en-US" smtClean="0"/>
              <a:t>13</a:t>
            </a:fld>
            <a:endParaRPr kumimoji="1" lang="ja-JP" altLang="en-US"/>
          </a:p>
        </p:txBody>
      </p:sp>
    </p:spTree>
    <p:extLst>
      <p:ext uri="{BB962C8B-B14F-4D97-AF65-F5344CB8AC3E}">
        <p14:creationId xmlns:p14="http://schemas.microsoft.com/office/powerpoint/2010/main" val="2387557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では早速打ち上げてみましょう。</a:t>
            </a:r>
            <a:endParaRPr kumimoji="1" lang="en-US" altLang="ja-JP" dirty="0"/>
          </a:p>
          <a:p>
            <a:endParaRPr kumimoji="1" lang="en-US" altLang="ja-JP" dirty="0"/>
          </a:p>
          <a:p>
            <a:r>
              <a:rPr kumimoji="1" lang="ja-JP" altLang="en-US" dirty="0"/>
              <a:t>まず最初は冷たい空気を入れてみてください。完成した気球の片方の空気穴にドライヤーを突っ込んで入れましょう。。</a:t>
            </a:r>
            <a:endParaRPr kumimoji="1" lang="en-US" altLang="ja-JP" dirty="0"/>
          </a:p>
          <a:p>
            <a:r>
              <a:rPr kumimoji="1" lang="ja-JP" altLang="en-US" dirty="0"/>
              <a:t>さあ飛ぶのでしょうか？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気球の中がパンパンになったら「３・２・１・</a:t>
            </a:r>
            <a:r>
              <a:rPr kumimoji="1" lang="en-US" altLang="ja-JP" dirty="0"/>
              <a:t>GO</a:t>
            </a:r>
            <a:r>
              <a:rPr kumimoji="1" lang="ja-JP" altLang="en-US" dirty="0"/>
              <a:t>！」と手を放してみましょう。</a:t>
            </a:r>
            <a:endParaRPr kumimoji="1" lang="en-US" altLang="ja-JP" dirty="0"/>
          </a:p>
          <a:p>
            <a:r>
              <a:rPr kumimoji="1" lang="ja-JP" altLang="en-US" dirty="0"/>
              <a:t>、、、、、、、、やはり冷たい空気だと上まで飛びませんね。</a:t>
            </a:r>
            <a:endParaRPr kumimoji="1" lang="en-US" altLang="ja-JP" dirty="0"/>
          </a:p>
          <a:p>
            <a:endParaRPr kumimoji="1" lang="en-US" altLang="ja-JP" dirty="0"/>
          </a:p>
          <a:p>
            <a:r>
              <a:rPr kumimoji="1" lang="ja-JP" altLang="en-US" dirty="0"/>
              <a:t>では次にあたたかい空気を入れてみましょう。</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今回も、思っている以上にパンパンになったら「３・２・１・</a:t>
            </a:r>
            <a:r>
              <a:rPr kumimoji="1" lang="en-US" altLang="ja-JP" dirty="0"/>
              <a:t>GO</a:t>
            </a:r>
            <a:r>
              <a:rPr kumimoji="1" lang="ja-JP" altLang="en-US" dirty="0"/>
              <a:t>！」と手を放してみましょう。</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上手く飛びましたか？</a:t>
            </a:r>
            <a:endParaRPr kumimoji="1" lang="en-US" altLang="ja-JP" dirty="0"/>
          </a:p>
        </p:txBody>
      </p:sp>
      <p:sp>
        <p:nvSpPr>
          <p:cNvPr id="4" name="スライド番号プレースホルダー 3"/>
          <p:cNvSpPr>
            <a:spLocks noGrp="1"/>
          </p:cNvSpPr>
          <p:nvPr>
            <p:ph type="sldNum" sz="quarter" idx="5"/>
          </p:nvPr>
        </p:nvSpPr>
        <p:spPr/>
        <p:txBody>
          <a:bodyPr/>
          <a:lstStyle/>
          <a:p>
            <a:fld id="{A56F50FF-7DB9-4D61-A5FA-53C96B8160CF}" type="slidenum">
              <a:rPr kumimoji="1" lang="ja-JP" altLang="en-US" smtClean="0"/>
              <a:t>14</a:t>
            </a:fld>
            <a:endParaRPr kumimoji="1" lang="ja-JP" altLang="en-US"/>
          </a:p>
        </p:txBody>
      </p:sp>
    </p:spTree>
    <p:extLst>
      <p:ext uri="{BB962C8B-B14F-4D97-AF65-F5344CB8AC3E}">
        <p14:creationId xmlns:p14="http://schemas.microsoft.com/office/powerpoint/2010/main" val="15608990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みなさん、熱気球を飛ばしてみてどのようなことに気が付きましたか？</a:t>
            </a:r>
            <a:endParaRPr kumimoji="1" lang="en-US" altLang="ja-JP" dirty="0"/>
          </a:p>
          <a:p>
            <a:r>
              <a:rPr kumimoji="1" lang="ja-JP" altLang="en-US" dirty="0"/>
              <a:t>「あたためた空気を入れたら、すぐに上へ行こうとした」や「熱気球は上にあがって少ししたら地上におりてきたよ」</a:t>
            </a:r>
            <a:endParaRPr kumimoji="1" lang="en-US" altLang="ja-JP" dirty="0"/>
          </a:p>
          <a:p>
            <a:r>
              <a:rPr kumimoji="1" lang="ja-JP" altLang="en-US" dirty="0"/>
              <a:t>など様々な気づきがあったのではないでしょうか。</a:t>
            </a:r>
            <a:endParaRPr kumimoji="1" lang="en-US" altLang="ja-JP" dirty="0"/>
          </a:p>
          <a:p>
            <a:endParaRPr kumimoji="1" lang="en-US" altLang="ja-JP" dirty="0"/>
          </a:p>
          <a:p>
            <a:r>
              <a:rPr kumimoji="1" lang="ja-JP" altLang="en-US" dirty="0"/>
              <a:t>ん？でも、</a:t>
            </a:r>
            <a:endParaRPr kumimoji="1" lang="en-US" altLang="ja-JP" dirty="0"/>
          </a:p>
          <a:p>
            <a:r>
              <a:rPr kumimoji="1" lang="ja-JP" altLang="en-US" dirty="0"/>
              <a:t>「どうして気球は地上へとおりてきたのでしょうか？」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では、よく熱気球を見てみましょう。　（動画「熱気球実験○○：○○」へ）</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A56F50FF-7DB9-4D61-A5FA-53C96B8160CF}" type="slidenum">
              <a:rPr kumimoji="1" lang="ja-JP" altLang="en-US" smtClean="0"/>
              <a:t>15</a:t>
            </a:fld>
            <a:endParaRPr kumimoji="1" lang="ja-JP" altLang="en-US"/>
          </a:p>
        </p:txBody>
      </p:sp>
    </p:spTree>
    <p:extLst>
      <p:ext uri="{BB962C8B-B14F-4D97-AF65-F5344CB8AC3E}">
        <p14:creationId xmlns:p14="http://schemas.microsoft.com/office/powerpoint/2010/main" val="24696514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少し空気が抜けたのでしょうか？でも熱気球には変わらず空気は入っているようにも見えました。</a:t>
            </a:r>
            <a:endParaRPr kumimoji="1" lang="en-US" altLang="ja-JP" dirty="0"/>
          </a:p>
          <a:p>
            <a:r>
              <a:rPr kumimoji="1" lang="ja-JP" altLang="en-US" dirty="0"/>
              <a:t>いったい何がおきたのでしょうか？</a:t>
            </a:r>
            <a:endParaRPr kumimoji="1" lang="en-US" altLang="ja-JP" dirty="0"/>
          </a:p>
          <a:p>
            <a:r>
              <a:rPr kumimoji="1" lang="ja-JP" altLang="en-US" dirty="0"/>
              <a:t>そういえば、以前に空気は冷やされると体積が小さくなることを学習しましたね。</a:t>
            </a:r>
            <a:endParaRPr kumimoji="1" lang="en-US" altLang="ja-JP" dirty="0"/>
          </a:p>
          <a:p>
            <a:r>
              <a:rPr kumimoji="1" lang="ja-JP" altLang="en-US" dirty="0"/>
              <a:t>もしかすると、天井で熱気球の空気が冷まされ、体積が小さくなったのかもしれません。</a:t>
            </a:r>
          </a:p>
          <a:p>
            <a:endParaRPr kumimoji="1" lang="en-US" altLang="ja-JP" dirty="0"/>
          </a:p>
          <a:p>
            <a:r>
              <a:rPr kumimoji="1" lang="ja-JP" altLang="en-US" dirty="0"/>
              <a:t>地上で温められた空気が上に行き、天井で冷やされ降りてくる？？</a:t>
            </a:r>
            <a:endParaRPr kumimoji="1" lang="en-US" altLang="ja-JP" dirty="0"/>
          </a:p>
          <a:p>
            <a:r>
              <a:rPr kumimoji="1" lang="ja-JP" altLang="en-US" dirty="0"/>
              <a:t>空気はどのように温まっていくのでしょうか。</a:t>
            </a:r>
            <a:endParaRPr kumimoji="1" lang="en-US" altLang="ja-JP" dirty="0"/>
          </a:p>
        </p:txBody>
      </p:sp>
      <p:sp>
        <p:nvSpPr>
          <p:cNvPr id="4" name="スライド番号プレースホルダー 3"/>
          <p:cNvSpPr>
            <a:spLocks noGrp="1"/>
          </p:cNvSpPr>
          <p:nvPr>
            <p:ph type="sldNum" sz="quarter" idx="5"/>
          </p:nvPr>
        </p:nvSpPr>
        <p:spPr/>
        <p:txBody>
          <a:bodyPr/>
          <a:lstStyle/>
          <a:p>
            <a:fld id="{A56F50FF-7DB9-4D61-A5FA-53C96B8160CF}" type="slidenum">
              <a:rPr kumimoji="1" lang="ja-JP" altLang="en-US" smtClean="0"/>
              <a:t>16</a:t>
            </a:fld>
            <a:endParaRPr kumimoji="1" lang="ja-JP" altLang="en-US"/>
          </a:p>
        </p:txBody>
      </p:sp>
    </p:spTree>
    <p:extLst>
      <p:ext uri="{BB962C8B-B14F-4D97-AF65-F5344CB8AC3E}">
        <p14:creationId xmlns:p14="http://schemas.microsoft.com/office/powerpoint/2010/main" val="28057786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では、みなさん！今回はこの課題にチャレンジしてみましょう！</a:t>
            </a:r>
            <a:endParaRPr kumimoji="1" lang="en-US" altLang="ja-JP" dirty="0"/>
          </a:p>
          <a:p>
            <a:r>
              <a:rPr kumimoji="1" lang="ja-JP" altLang="en-US" dirty="0"/>
              <a:t>「空気はどのようにあたたまっていくのか」</a:t>
            </a:r>
            <a:endParaRPr kumimoji="1" lang="en-US" altLang="ja-JP" dirty="0"/>
          </a:p>
          <a:p>
            <a:r>
              <a:rPr kumimoji="1" lang="ja-JP" altLang="en-US" dirty="0"/>
              <a:t>この課題に対して、予想して、皆さんで実験方法を考え、実験、結果、考察、結論というステップを踏んで解決していきましょう。</a:t>
            </a:r>
          </a:p>
        </p:txBody>
      </p:sp>
      <p:sp>
        <p:nvSpPr>
          <p:cNvPr id="4" name="スライド番号プレースホルダー 3"/>
          <p:cNvSpPr>
            <a:spLocks noGrp="1"/>
          </p:cNvSpPr>
          <p:nvPr>
            <p:ph type="sldNum" sz="quarter" idx="5"/>
          </p:nvPr>
        </p:nvSpPr>
        <p:spPr/>
        <p:txBody>
          <a:bodyPr/>
          <a:lstStyle/>
          <a:p>
            <a:fld id="{A56F50FF-7DB9-4D61-A5FA-53C96B8160CF}" type="slidenum">
              <a:rPr kumimoji="1" lang="ja-JP" altLang="en-US" smtClean="0"/>
              <a:t>17</a:t>
            </a:fld>
            <a:endParaRPr kumimoji="1" lang="ja-JP" altLang="en-US"/>
          </a:p>
        </p:txBody>
      </p:sp>
    </p:spTree>
    <p:extLst>
      <p:ext uri="{BB962C8B-B14F-4D97-AF65-F5344CB8AC3E}">
        <p14:creationId xmlns:p14="http://schemas.microsoft.com/office/powerpoint/2010/main" val="34446528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56F50FF-7DB9-4D61-A5FA-53C96B8160CF}" type="slidenum">
              <a:rPr kumimoji="1" lang="ja-JP" altLang="en-US" smtClean="0"/>
              <a:t>18</a:t>
            </a:fld>
            <a:endParaRPr kumimoji="1" lang="ja-JP" altLang="en-US"/>
          </a:p>
        </p:txBody>
      </p:sp>
    </p:spTree>
    <p:extLst>
      <p:ext uri="{BB962C8B-B14F-4D97-AF65-F5344CB8AC3E}">
        <p14:creationId xmlns:p14="http://schemas.microsoft.com/office/powerpoint/2010/main" val="391406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さあ、みなさん、結論です。</a:t>
            </a:r>
            <a:endParaRPr kumimoji="1" lang="en-US" altLang="ja-JP" dirty="0"/>
          </a:p>
          <a:p>
            <a:r>
              <a:rPr kumimoji="1" lang="ja-JP" altLang="en-US" dirty="0"/>
              <a:t>おそらく、「</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空気は</a:t>
            </a:r>
            <a:r>
              <a:rPr lang="ja-JP" altLang="en-US" sz="1200" b="0" i="0" dirty="0">
                <a:solidFill>
                  <a:prstClr val="black"/>
                </a:solidFill>
                <a:latin typeface="メイリオ" panose="020B0604030504040204" pitchFamily="50" charset="-128"/>
                <a:ea typeface="メイリオ" panose="020B0604030504040204" pitchFamily="50" charset="-128"/>
              </a:rPr>
              <a:t>熱したところが上にあがり、かわりに上の</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冷たい空気が下にしずむというように、空気が動くことによって、全体が温まる」という結論を導き出せたのではないでしょうか？</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r>
              <a:rPr kumimoji="1" lang="ja-JP" altLang="en-US" b="0" i="0" dirty="0">
                <a:latin typeface="メイリオ" panose="020B0604030504040204" pitchFamily="50" charset="-128"/>
                <a:ea typeface="メイリオ" panose="020B0604030504040204" pitchFamily="50" charset="-128"/>
              </a:rPr>
              <a:t>「空気はどのように温まっていくか」がわかりましたね。</a:t>
            </a:r>
            <a:endParaRPr kumimoji="1" lang="en-US" altLang="ja-JP" b="0" i="0" dirty="0">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5"/>
          </p:nvPr>
        </p:nvSpPr>
        <p:spPr/>
        <p:txBody>
          <a:bodyPr/>
          <a:lstStyle/>
          <a:p>
            <a:fld id="{A56F50FF-7DB9-4D61-A5FA-53C96B8160CF}" type="slidenum">
              <a:rPr kumimoji="1" lang="ja-JP" altLang="en-US" smtClean="0"/>
              <a:t>21</a:t>
            </a:fld>
            <a:endParaRPr kumimoji="1" lang="ja-JP" altLang="en-US"/>
          </a:p>
        </p:txBody>
      </p:sp>
    </p:spTree>
    <p:extLst>
      <p:ext uri="{BB962C8B-B14F-4D97-AF65-F5344CB8AC3E}">
        <p14:creationId xmlns:p14="http://schemas.microsoft.com/office/powerpoint/2010/main" val="15060165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b="0" i="0" dirty="0">
                <a:latin typeface="メイリオ" panose="020B0604030504040204" pitchFamily="50" charset="-128"/>
                <a:ea typeface="メイリオ" panose="020B0604030504040204" pitchFamily="50" charset="-128"/>
              </a:rPr>
              <a:t>最初に戻りましょう。</a:t>
            </a:r>
            <a:endParaRPr kumimoji="1" lang="en-US" altLang="ja-JP" b="0" i="0" dirty="0">
              <a:latin typeface="メイリオ" panose="020B0604030504040204" pitchFamily="50" charset="-128"/>
              <a:ea typeface="メイリオ" panose="020B0604030504040204" pitchFamily="50" charset="-128"/>
            </a:endParaRPr>
          </a:p>
          <a:p>
            <a:r>
              <a:rPr kumimoji="1" lang="ja-JP" altLang="en-US" b="0" i="0" dirty="0">
                <a:latin typeface="メイリオ" panose="020B0604030504040204" pitchFamily="50" charset="-128"/>
                <a:ea typeface="メイリオ" panose="020B0604030504040204" pitchFamily="50" charset="-128"/>
              </a:rPr>
              <a:t>じゃあどうして熱気球は上にあがり、時間が経つと地上へと降りてきたのか？さあ、それはどうしてでしょうか。</a:t>
            </a:r>
            <a:endParaRPr kumimoji="1" lang="en-US" altLang="ja-JP" b="0" i="0" dirty="0">
              <a:latin typeface="メイリオ" panose="020B0604030504040204" pitchFamily="50" charset="-128"/>
              <a:ea typeface="メイリオ" panose="020B0604030504040204" pitchFamily="50" charset="-128"/>
            </a:endParaRPr>
          </a:p>
          <a:p>
            <a:r>
              <a:rPr kumimoji="1" lang="ja-JP" altLang="en-US" b="0" i="0" dirty="0">
                <a:latin typeface="メイリオ" panose="020B0604030504040204" pitchFamily="50" charset="-128"/>
                <a:ea typeface="メイリオ" panose="020B0604030504040204" pitchFamily="50" charset="-128"/>
              </a:rPr>
              <a:t>今実験をした知識を使って説明できそうですか？少し考えてみましょう。</a:t>
            </a:r>
            <a:endParaRPr kumimoji="1" lang="en-US" altLang="ja-JP" b="0" i="0" dirty="0">
              <a:latin typeface="メイリオ" panose="020B0604030504040204" pitchFamily="50" charset="-128"/>
              <a:ea typeface="メイリオ" panose="020B0604030504040204" pitchFamily="50" charset="-128"/>
            </a:endParaRPr>
          </a:p>
          <a:p>
            <a:endParaRPr kumimoji="1" lang="en-US" altLang="ja-JP" dirty="0"/>
          </a:p>
          <a:p>
            <a:r>
              <a:rPr kumimoji="1" lang="ja-JP" altLang="en-US" dirty="0"/>
              <a:t>皆さん、考えられましたか？</a:t>
            </a:r>
            <a:endParaRPr kumimoji="1" lang="en-US" altLang="ja-JP" dirty="0"/>
          </a:p>
          <a:p>
            <a:r>
              <a:rPr kumimoji="1" lang="ja-JP" altLang="en-US" dirty="0"/>
              <a:t>熱気球の中に温められた空気を入れるとどうなるのか、解説していきます。</a:t>
            </a:r>
          </a:p>
        </p:txBody>
      </p:sp>
      <p:sp>
        <p:nvSpPr>
          <p:cNvPr id="4" name="スライド番号プレースホルダー 3"/>
          <p:cNvSpPr>
            <a:spLocks noGrp="1"/>
          </p:cNvSpPr>
          <p:nvPr>
            <p:ph type="sldNum" sz="quarter" idx="5"/>
          </p:nvPr>
        </p:nvSpPr>
        <p:spPr/>
        <p:txBody>
          <a:bodyPr/>
          <a:lstStyle/>
          <a:p>
            <a:fld id="{A56F50FF-7DB9-4D61-A5FA-53C96B8160CF}" type="slidenum">
              <a:rPr kumimoji="1" lang="ja-JP" altLang="en-US" smtClean="0"/>
              <a:t>22</a:t>
            </a:fld>
            <a:endParaRPr kumimoji="1" lang="ja-JP" altLang="en-US"/>
          </a:p>
        </p:txBody>
      </p:sp>
    </p:spTree>
    <p:extLst>
      <p:ext uri="{BB962C8B-B14F-4D97-AF65-F5344CB8AC3E}">
        <p14:creationId xmlns:p14="http://schemas.microsoft.com/office/powerpoint/2010/main" val="3047472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みなさん、宇宙や空を調べるためにはどのような乗り物が使われていると思いますか。</a:t>
            </a:r>
            <a:endParaRPr kumimoji="1" lang="en-US" altLang="ja-JP" dirty="0"/>
          </a:p>
          <a:p>
            <a:r>
              <a:rPr kumimoji="1" lang="ja-JP" altLang="en-US" dirty="0"/>
              <a:t>少し考えてみましょう。</a:t>
            </a:r>
            <a:endParaRPr kumimoji="1" lang="en-US" altLang="ja-JP" dirty="0"/>
          </a:p>
          <a:p>
            <a:endParaRPr kumimoji="1" lang="en-US" altLang="ja-JP" dirty="0"/>
          </a:p>
          <a:p>
            <a:r>
              <a:rPr kumimoji="1" lang="ja-JP" altLang="en-US" dirty="0"/>
              <a:t>みなさん、ロケットや飛行機、ヘリコプターなどが思い浮かんだのではないでしょうか。</a:t>
            </a:r>
            <a:endParaRPr kumimoji="1" lang="en-US" altLang="ja-JP" dirty="0"/>
          </a:p>
          <a:p>
            <a:r>
              <a:rPr kumimoji="1" lang="ja-JP" altLang="en-US" dirty="0"/>
              <a:t>もちろん、今あがった乗り物でも宇宙や空を調べているのですが、</a:t>
            </a:r>
            <a:endParaRPr kumimoji="1" lang="en-US" altLang="ja-JP" dirty="0"/>
          </a:p>
          <a:p>
            <a:r>
              <a:rPr kumimoji="1" lang="ja-JP" altLang="en-US" dirty="0"/>
              <a:t>実はもう１つ忘れてはならない乗り物があります。</a:t>
            </a:r>
            <a:endParaRPr kumimoji="1" lang="en-US" altLang="ja-JP" dirty="0"/>
          </a:p>
          <a:p>
            <a:endParaRPr kumimoji="1" lang="en-US" altLang="ja-JP" dirty="0"/>
          </a:p>
          <a:p>
            <a:r>
              <a:rPr kumimoji="1" lang="ja-JP" altLang="en-US" dirty="0"/>
              <a:t>それは・・・気球です。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A56F50FF-7DB9-4D61-A5FA-53C96B8160CF}" type="slidenum">
              <a:rPr kumimoji="1" lang="ja-JP" altLang="en-US" smtClean="0"/>
              <a:t>2</a:t>
            </a:fld>
            <a:endParaRPr kumimoji="1" lang="ja-JP" altLang="en-US"/>
          </a:p>
        </p:txBody>
      </p:sp>
    </p:spTree>
    <p:extLst>
      <p:ext uri="{BB962C8B-B14F-4D97-AF65-F5344CB8AC3E}">
        <p14:creationId xmlns:p14="http://schemas.microsoft.com/office/powerpoint/2010/main" val="2737814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熱気球の中に温めた空気を入れると、中の空気はどんどん大きくなります。</a:t>
            </a:r>
            <a:endParaRPr kumimoji="1" lang="en-US" altLang="ja-JP" dirty="0"/>
          </a:p>
          <a:p>
            <a:r>
              <a:rPr kumimoji="1" lang="ja-JP" altLang="en-US" dirty="0"/>
              <a:t>その分、周りの空気より軽くなり上に上がっていきます。</a:t>
            </a:r>
            <a:endParaRPr kumimoji="1" lang="en-US" altLang="ja-JP" dirty="0"/>
          </a:p>
          <a:p>
            <a:r>
              <a:rPr kumimoji="1" lang="ja-JP" altLang="en-US" dirty="0"/>
              <a:t>しかし、上に行くとあたたかい空気は冷やされ、空気の体積は小さくなります。</a:t>
            </a:r>
            <a:endParaRPr kumimoji="1" lang="en-US" altLang="ja-JP" dirty="0"/>
          </a:p>
          <a:p>
            <a:r>
              <a:rPr kumimoji="1" lang="ja-JP" altLang="en-US" dirty="0"/>
              <a:t>すると、だんだんと下がってくるのですね。</a:t>
            </a:r>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みなさん、空気の温まり方や熱気球の仕組のなぞがとけましたね。</a:t>
            </a:r>
            <a:endParaRPr kumimoji="1" lang="en-US" altLang="ja-JP" dirty="0"/>
          </a:p>
          <a:p>
            <a:r>
              <a:rPr kumimoji="1" lang="ja-JP" altLang="en-US" dirty="0"/>
              <a:t>実は</a:t>
            </a:r>
            <a:r>
              <a:rPr kumimoji="1" lang="en-US" altLang="ja-JP" dirty="0"/>
              <a:t>JAXA</a:t>
            </a:r>
            <a:r>
              <a:rPr kumimoji="1" lang="ja-JP" altLang="en-US" dirty="0"/>
              <a:t>の大気球でもこの学びが使われています。</a:t>
            </a:r>
            <a:endParaRPr kumimoji="1" lang="en-US" altLang="ja-JP" dirty="0"/>
          </a:p>
        </p:txBody>
      </p:sp>
      <p:sp>
        <p:nvSpPr>
          <p:cNvPr id="4" name="スライド番号プレースホルダー 3"/>
          <p:cNvSpPr>
            <a:spLocks noGrp="1"/>
          </p:cNvSpPr>
          <p:nvPr>
            <p:ph type="sldNum" sz="quarter" idx="5"/>
          </p:nvPr>
        </p:nvSpPr>
        <p:spPr/>
        <p:txBody>
          <a:bodyPr/>
          <a:lstStyle/>
          <a:p>
            <a:fld id="{A56F50FF-7DB9-4D61-A5FA-53C96B8160CF}" type="slidenum">
              <a:rPr kumimoji="1" lang="ja-JP" altLang="en-US" smtClean="0"/>
              <a:t>23</a:t>
            </a:fld>
            <a:endParaRPr kumimoji="1" lang="ja-JP" altLang="en-US"/>
          </a:p>
        </p:txBody>
      </p:sp>
    </p:spTree>
    <p:extLst>
      <p:ext uri="{BB962C8B-B14F-4D97-AF65-F5344CB8AC3E}">
        <p14:creationId xmlns:p14="http://schemas.microsoft.com/office/powerpoint/2010/main" val="27236575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JAXA</a:t>
            </a:r>
            <a:r>
              <a:rPr kumimoji="1" lang="ja-JP" altLang="en-US" dirty="0"/>
              <a:t>の通常使っている気球（ゼロプレッシャー気球）だと</a:t>
            </a:r>
            <a:endParaRPr kumimoji="1" lang="en-US" altLang="ja-JP" dirty="0"/>
          </a:p>
          <a:p>
            <a:r>
              <a:rPr kumimoji="1" lang="ja-JP" altLang="en-US" dirty="0"/>
              <a:t>日が沈むと太陽光で照らされなくなるので、大気球の中にあるヘリウムの温度も下がってきます。すると、だんだんと大気球も下がっていきます。</a:t>
            </a:r>
            <a:endParaRPr kumimoji="1" lang="en-US" altLang="ja-JP" dirty="0"/>
          </a:p>
          <a:p>
            <a:r>
              <a:rPr kumimoji="1" lang="ja-JP" altLang="en-US" dirty="0"/>
              <a:t>そこで、最初から積んでいる鉄の粉を落として軽くし、飛び続けられるようにしているのです。</a:t>
            </a:r>
            <a:endParaRPr kumimoji="1" lang="en-US" altLang="ja-JP" dirty="0"/>
          </a:p>
          <a:p>
            <a:r>
              <a:rPr kumimoji="1" lang="ja-JP" altLang="en-US" dirty="0"/>
              <a:t>この粉は当たっても痛くないですし、自然へと戻っていくので安心です。</a:t>
            </a:r>
            <a:endParaRPr kumimoji="1" lang="en-US" altLang="ja-JP" dirty="0"/>
          </a:p>
        </p:txBody>
      </p:sp>
      <p:sp>
        <p:nvSpPr>
          <p:cNvPr id="4" name="スライド番号プレースホルダー 3"/>
          <p:cNvSpPr>
            <a:spLocks noGrp="1"/>
          </p:cNvSpPr>
          <p:nvPr>
            <p:ph type="sldNum" sz="quarter" idx="5"/>
          </p:nvPr>
        </p:nvSpPr>
        <p:spPr/>
        <p:txBody>
          <a:bodyPr/>
          <a:lstStyle/>
          <a:p>
            <a:fld id="{A56F50FF-7DB9-4D61-A5FA-53C96B8160CF}" type="slidenum">
              <a:rPr kumimoji="1" lang="ja-JP" altLang="en-US" smtClean="0"/>
              <a:t>24</a:t>
            </a:fld>
            <a:endParaRPr kumimoji="1" lang="ja-JP" altLang="en-US"/>
          </a:p>
        </p:txBody>
      </p:sp>
    </p:spTree>
    <p:extLst>
      <p:ext uri="{BB962C8B-B14F-4D97-AF65-F5344CB8AC3E}">
        <p14:creationId xmlns:p14="http://schemas.microsoft.com/office/powerpoint/2010/main" val="7709548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このように太陽が当たらないことでヘリウムの気体の温度が下がってしまう、というこの問題を解決するために</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気球の中にヘリウムを入れ、閉じ込めることで日が沈んでもしぼまないスーパープレッシャー気球を開発しています。</a:t>
            </a:r>
            <a:endParaRPr kumimoji="1" lang="en-US" altLang="ja-JP" dirty="0"/>
          </a:p>
          <a:p>
            <a:r>
              <a:rPr kumimoji="1" lang="ja-JP" altLang="en-US" dirty="0"/>
              <a:t>しかし、気球にヘリウムガスを閉じ込めるので膜に大きな力がかかってしまいます。そうなると、気球の膜を厚くしなくてはいけません。</a:t>
            </a:r>
            <a:endParaRPr kumimoji="1" lang="en-US" altLang="ja-JP" dirty="0"/>
          </a:p>
          <a:p>
            <a:r>
              <a:rPr kumimoji="1" lang="ja-JP" altLang="en-US" dirty="0"/>
              <a:t>ですが、厚いと今度は気球が重くなってしまうので高くまであがっていきません。</a:t>
            </a:r>
            <a:endParaRPr kumimoji="1" lang="en-US" altLang="ja-JP" dirty="0"/>
          </a:p>
          <a:p>
            <a:endParaRPr kumimoji="1" lang="en-US" altLang="ja-JP" dirty="0"/>
          </a:p>
          <a:p>
            <a:r>
              <a:rPr kumimoji="1" lang="ja-JP" altLang="en-US" dirty="0"/>
              <a:t>実現に向けて膜をどのようなもにするかや気球の形など研究が今も進んでいます。</a:t>
            </a:r>
            <a:endParaRPr kumimoji="1" lang="en-US" altLang="ja-JP" dirty="0"/>
          </a:p>
          <a:p>
            <a:r>
              <a:rPr kumimoji="1" lang="ja-JP" altLang="en-US" dirty="0"/>
              <a:t>もしかしたら、みなさんのこの学びやこれからの学びが生かされるかもしれません。期待しています。</a:t>
            </a:r>
            <a:endParaRPr kumimoji="1" lang="en-US" altLang="ja-JP" dirty="0"/>
          </a:p>
        </p:txBody>
      </p:sp>
      <p:sp>
        <p:nvSpPr>
          <p:cNvPr id="4" name="スライド番号プレースホルダー 3"/>
          <p:cNvSpPr>
            <a:spLocks noGrp="1"/>
          </p:cNvSpPr>
          <p:nvPr>
            <p:ph type="sldNum" sz="quarter" idx="5"/>
          </p:nvPr>
        </p:nvSpPr>
        <p:spPr/>
        <p:txBody>
          <a:bodyPr/>
          <a:lstStyle/>
          <a:p>
            <a:fld id="{A56F50FF-7DB9-4D61-A5FA-53C96B8160CF}" type="slidenum">
              <a:rPr kumimoji="1" lang="ja-JP" altLang="en-US" smtClean="0"/>
              <a:t>25</a:t>
            </a:fld>
            <a:endParaRPr kumimoji="1" lang="ja-JP" altLang="en-US"/>
          </a:p>
        </p:txBody>
      </p:sp>
    </p:spTree>
    <p:extLst>
      <p:ext uri="{BB962C8B-B14F-4D97-AF65-F5344CB8AC3E}">
        <p14:creationId xmlns:p14="http://schemas.microsoft.com/office/powerpoint/2010/main" val="33976010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56F50FF-7DB9-4D61-A5FA-53C96B8160CF}" type="slidenum">
              <a:rPr kumimoji="1" lang="ja-JP" altLang="en-US" smtClean="0"/>
              <a:t>26</a:t>
            </a:fld>
            <a:endParaRPr kumimoji="1" lang="ja-JP" altLang="en-US"/>
          </a:p>
        </p:txBody>
      </p:sp>
    </p:spTree>
    <p:extLst>
      <p:ext uri="{BB962C8B-B14F-4D97-AF65-F5344CB8AC3E}">
        <p14:creationId xmlns:p14="http://schemas.microsoft.com/office/powerpoint/2010/main" val="3765868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JAXA</a:t>
            </a:r>
            <a:r>
              <a:rPr kumimoji="1" lang="ja-JP" altLang="en-US" dirty="0"/>
              <a:t>も宇宙や空の観測を行うときに気球を使っています。意外ですか？</a:t>
            </a:r>
            <a:endParaRPr kumimoji="1" lang="en-US" altLang="ja-JP" dirty="0"/>
          </a:p>
          <a:p>
            <a:r>
              <a:rPr kumimoji="1" lang="ja-JP" altLang="en-US" dirty="0"/>
              <a:t>大きいものだと直径</a:t>
            </a:r>
            <a:r>
              <a:rPr kumimoji="1" lang="en-US" altLang="ja-JP" dirty="0"/>
              <a:t>108m</a:t>
            </a:r>
            <a:r>
              <a:rPr kumimoji="1" lang="ja-JP" altLang="en-US" dirty="0"/>
              <a:t>にもなります。</a:t>
            </a:r>
            <a:r>
              <a:rPr kumimoji="1" lang="en-US" altLang="ja-JP" dirty="0"/>
              <a:t>100m</a:t>
            </a:r>
            <a:r>
              <a:rPr kumimoji="1" lang="ja-JP" altLang="en-US" dirty="0"/>
              <a:t>走できちゃいますね。</a:t>
            </a:r>
            <a:endParaRPr kumimoji="1" lang="en-US" altLang="ja-JP" dirty="0"/>
          </a:p>
          <a:p>
            <a:r>
              <a:rPr kumimoji="1" lang="ja-JP" altLang="en-US" dirty="0"/>
              <a:t>この気球を大気球（だいききゅう）といいます。</a:t>
            </a:r>
          </a:p>
        </p:txBody>
      </p:sp>
      <p:sp>
        <p:nvSpPr>
          <p:cNvPr id="4" name="スライド番号プレースホルダー 3"/>
          <p:cNvSpPr>
            <a:spLocks noGrp="1"/>
          </p:cNvSpPr>
          <p:nvPr>
            <p:ph type="sldNum" sz="quarter" idx="5"/>
          </p:nvPr>
        </p:nvSpPr>
        <p:spPr/>
        <p:txBody>
          <a:bodyPr/>
          <a:lstStyle/>
          <a:p>
            <a:fld id="{A56F50FF-7DB9-4D61-A5FA-53C96B8160CF}" type="slidenum">
              <a:rPr kumimoji="1" lang="ja-JP" altLang="en-US" smtClean="0"/>
              <a:t>3</a:t>
            </a:fld>
            <a:endParaRPr kumimoji="1" lang="ja-JP" altLang="en-US"/>
          </a:p>
        </p:txBody>
      </p:sp>
    </p:spTree>
    <p:extLst>
      <p:ext uri="{BB962C8B-B14F-4D97-AF65-F5344CB8AC3E}">
        <p14:creationId xmlns:p14="http://schemas.microsoft.com/office/powerpoint/2010/main" val="4247437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r>
              <a:rPr lang="ja-JP" altLang="en-US" dirty="0"/>
              <a:t>宇宙や空を調べると言いましたが、そもそも宇宙とはどこからなのでしょうか？</a:t>
            </a:r>
            <a:endParaRPr lang="en-US" altLang="ja-JP" dirty="0"/>
          </a:p>
          <a:p>
            <a:pPr eaLnBrk="1" hangingPunct="1">
              <a:spcBef>
                <a:spcPct val="0"/>
              </a:spcBef>
            </a:pPr>
            <a:r>
              <a:rPr lang="ja-JP" altLang="en-US" dirty="0"/>
              <a:t>宇宙は国際航空連盟というところで「ここから宇宙」という決まりがあります。</a:t>
            </a:r>
            <a:endParaRPr lang="en-US" altLang="ja-JP" dirty="0"/>
          </a:p>
          <a:p>
            <a:pPr eaLnBrk="1" hangingPunct="1">
              <a:spcBef>
                <a:spcPct val="0"/>
              </a:spcBef>
            </a:pPr>
            <a:r>
              <a:rPr lang="ja-JP" altLang="en-US" dirty="0"/>
              <a:t>みなさん、どこからだと思いますか？</a:t>
            </a:r>
            <a:endParaRPr lang="en-US" altLang="ja-JP" dirty="0"/>
          </a:p>
          <a:p>
            <a:pPr eaLnBrk="1" hangingPunct="1">
              <a:spcBef>
                <a:spcPct val="0"/>
              </a:spcBef>
            </a:pPr>
            <a:endParaRPr lang="en-US" altLang="ja-JP" dirty="0"/>
          </a:p>
          <a:p>
            <a:pPr eaLnBrk="1" hangingPunct="1">
              <a:spcBef>
                <a:spcPct val="0"/>
              </a:spcBef>
            </a:pPr>
            <a:r>
              <a:rPr lang="ja-JP" altLang="en-US" dirty="0"/>
              <a:t>予想するのが難しいと思うので、６つの選択肢を用意しました。</a:t>
            </a:r>
            <a:endParaRPr lang="en-US" altLang="ja-JP" dirty="0"/>
          </a:p>
          <a:p>
            <a:pPr marL="0" marR="0" lvl="0" indent="0" algn="l" defTabSz="914400" rtl="0" eaLnBrk="1" fontAlgn="auto" latinLnBrk="0" hangingPunct="1">
              <a:lnSpc>
                <a:spcPct val="100000"/>
              </a:lnSpc>
              <a:spcBef>
                <a:spcPct val="0"/>
              </a:spcBef>
              <a:spcAft>
                <a:spcPts val="0"/>
              </a:spcAft>
              <a:buClrTx/>
              <a:buSzTx/>
              <a:buFontTx/>
              <a:buNone/>
              <a:tabLst/>
              <a:defRPr/>
            </a:pPr>
            <a:r>
              <a:rPr lang="ja-JP" altLang="en-US" dirty="0"/>
              <a:t>皆さんのいるところからだとどの辺りになるでしょうか。</a:t>
            </a:r>
            <a:r>
              <a:rPr lang="en-US" altLang="ja-JP" dirty="0"/>
              <a:t>10</a:t>
            </a:r>
            <a:r>
              <a:rPr lang="ja-JP" altLang="en-US" dirty="0"/>
              <a:t>㎞、</a:t>
            </a:r>
            <a:r>
              <a:rPr lang="en-US" altLang="ja-JP" dirty="0"/>
              <a:t>50</a:t>
            </a:r>
            <a:r>
              <a:rPr lang="ja-JP" altLang="en-US" dirty="0"/>
              <a:t>㎞、</a:t>
            </a:r>
            <a:r>
              <a:rPr lang="en-US" altLang="ja-JP" dirty="0"/>
              <a:t>100</a:t>
            </a:r>
            <a:r>
              <a:rPr lang="ja-JP" altLang="en-US" dirty="0"/>
              <a:t>㎞、</a:t>
            </a:r>
            <a:r>
              <a:rPr lang="en-US" altLang="ja-JP" dirty="0"/>
              <a:t>400</a:t>
            </a:r>
            <a:r>
              <a:rPr lang="ja-JP" altLang="en-US" dirty="0"/>
              <a:t>㎞、</a:t>
            </a:r>
            <a:r>
              <a:rPr lang="en-US" altLang="ja-JP" dirty="0"/>
              <a:t>3</a:t>
            </a:r>
            <a:r>
              <a:rPr lang="ja-JP" altLang="en-US" dirty="0"/>
              <a:t>万</a:t>
            </a:r>
            <a:r>
              <a:rPr lang="en-US" altLang="ja-JP" dirty="0"/>
              <a:t>6</a:t>
            </a:r>
            <a:r>
              <a:rPr lang="ja-JP" altLang="en-US" dirty="0"/>
              <a:t>千㎞、</a:t>
            </a:r>
            <a:r>
              <a:rPr lang="en-US" altLang="ja-JP" dirty="0"/>
              <a:t>38</a:t>
            </a:r>
            <a:r>
              <a:rPr lang="ja-JP" altLang="en-US" dirty="0"/>
              <a:t>万</a:t>
            </a:r>
            <a:r>
              <a:rPr lang="en-US" altLang="ja-JP" dirty="0"/>
              <a:t>km</a:t>
            </a:r>
          </a:p>
          <a:p>
            <a:pPr eaLnBrk="1" hangingPunct="1">
              <a:spcBef>
                <a:spcPct val="0"/>
              </a:spcBef>
            </a:pPr>
            <a:r>
              <a:rPr lang="ja-JP" altLang="en-US" dirty="0"/>
              <a:t>「全然予想もつかない！」と思うかもしれませんが、これはあくまでも人間が決めたことです。</a:t>
            </a:r>
            <a:endParaRPr lang="en-US" altLang="ja-JP" dirty="0"/>
          </a:p>
          <a:p>
            <a:pPr eaLnBrk="1" hangingPunct="1">
              <a:spcBef>
                <a:spcPct val="0"/>
              </a:spcBef>
            </a:pPr>
            <a:r>
              <a:rPr lang="ja-JP" altLang="en-US" dirty="0"/>
              <a:t>宇宙人がもしいるとしたら、宇宙人からすれば私たちがいる地球も宇宙になります。見方によってルールは変わるのですね。</a:t>
            </a:r>
            <a:endParaRPr lang="en-US" altLang="ja-JP" dirty="0"/>
          </a:p>
          <a:p>
            <a:pPr eaLnBrk="1" hangingPunct="1">
              <a:spcBef>
                <a:spcPct val="0"/>
              </a:spcBef>
            </a:pPr>
            <a:r>
              <a:rPr lang="ja-JP" altLang="en-US" dirty="0"/>
              <a:t>ということで、気軽に予想をしてみてください。</a:t>
            </a:r>
            <a:endParaRPr lang="en-US" altLang="ja-JP" dirty="0"/>
          </a:p>
          <a:p>
            <a:pPr eaLnBrk="1" hangingPunct="1">
              <a:spcBef>
                <a:spcPct val="0"/>
              </a:spcBef>
            </a:pPr>
            <a:endParaRPr lang="en-US" altLang="ja-JP" dirty="0"/>
          </a:p>
          <a:p>
            <a:pPr eaLnBrk="1" hangingPunct="1">
              <a:spcBef>
                <a:spcPct val="0"/>
              </a:spcBef>
            </a:pPr>
            <a:r>
              <a:rPr lang="en-US" altLang="ja-JP" dirty="0"/>
              <a:t>--------------------------------</a:t>
            </a:r>
            <a:r>
              <a:rPr lang="ja-JP" altLang="en-US" dirty="0"/>
              <a:t>予想</a:t>
            </a:r>
            <a:r>
              <a:rPr lang="en-US" altLang="ja-JP" dirty="0"/>
              <a:t>1</a:t>
            </a:r>
            <a:r>
              <a:rPr lang="ja-JP" altLang="en-US" dirty="0"/>
              <a:t>分</a:t>
            </a:r>
            <a:r>
              <a:rPr lang="en-US" altLang="ja-JP" dirty="0"/>
              <a:t>--------------------------------------------------</a:t>
            </a:r>
          </a:p>
          <a:p>
            <a:pPr eaLnBrk="1" hangingPunct="1">
              <a:spcBef>
                <a:spcPct val="0"/>
              </a:spcBef>
            </a:pPr>
            <a:endParaRPr lang="en-US" altLang="ja-JP" dirty="0"/>
          </a:p>
          <a:p>
            <a:pPr eaLnBrk="1" hangingPunct="1">
              <a:spcBef>
                <a:spcPct val="0"/>
              </a:spcBef>
            </a:pPr>
            <a:r>
              <a:rPr lang="ja-JP" altLang="en-US" dirty="0"/>
              <a:t>では、答え合わせをしましょう。なにか２つの山がでてきましたね。</a:t>
            </a:r>
            <a:endParaRPr lang="en-US" altLang="ja-JP" dirty="0"/>
          </a:p>
          <a:p>
            <a:pPr eaLnBrk="1" hangingPunct="1">
              <a:spcBef>
                <a:spcPct val="0"/>
              </a:spcBef>
            </a:pPr>
            <a:r>
              <a:rPr lang="ja-JP" altLang="en-US" dirty="0"/>
              <a:t>低いほうが富士山（約</a:t>
            </a:r>
            <a:r>
              <a:rPr lang="en-US" altLang="ja-JP" dirty="0"/>
              <a:t>4</a:t>
            </a:r>
            <a:r>
              <a:rPr lang="ja-JP" altLang="en-US" dirty="0"/>
              <a:t>㎞）、高いほうがエベレスト（約</a:t>
            </a:r>
            <a:r>
              <a:rPr lang="en-US" altLang="ja-JP" dirty="0"/>
              <a:t>9</a:t>
            </a:r>
            <a:r>
              <a:rPr lang="ja-JP" altLang="en-US" dirty="0"/>
              <a:t>㎞）です。ヒントになりましたか？</a:t>
            </a:r>
            <a:endParaRPr lang="en-US" altLang="ja-JP" dirty="0"/>
          </a:p>
          <a:p>
            <a:pPr eaLnBrk="1" hangingPunct="1">
              <a:spcBef>
                <a:spcPct val="0"/>
              </a:spcBef>
            </a:pPr>
            <a:r>
              <a:rPr lang="ja-JP" altLang="en-US" dirty="0"/>
              <a:t>では、１つずつ見ていきましょう。</a:t>
            </a:r>
            <a:endParaRPr lang="en-US" altLang="ja-JP" dirty="0"/>
          </a:p>
          <a:p>
            <a:pPr eaLnBrk="1" hangingPunct="1">
              <a:spcBef>
                <a:spcPct val="0"/>
              </a:spcBef>
            </a:pPr>
            <a:r>
              <a:rPr lang="en-US" altLang="ja-JP" dirty="0"/>
              <a:t>10</a:t>
            </a:r>
            <a:r>
              <a:rPr lang="ja-JP" altLang="en-US" dirty="0"/>
              <a:t>㎞は飛行機が飛んでいるところです。飛行機に乗ったことがある人は下に雲が見えたのではないでしょうか。雲はおよそ</a:t>
            </a:r>
            <a:r>
              <a:rPr lang="en-US" altLang="ja-JP" dirty="0"/>
              <a:t>5</a:t>
            </a:r>
            <a:r>
              <a:rPr lang="ja-JP" altLang="en-US" dirty="0"/>
              <a:t>㎞～</a:t>
            </a:r>
            <a:r>
              <a:rPr lang="en-US" altLang="ja-JP" dirty="0"/>
              <a:t>13</a:t>
            </a:r>
            <a:r>
              <a:rPr lang="ja-JP" altLang="en-US" dirty="0"/>
              <a:t>㎞の高さにあるのですぐ近くから見ることができますね。</a:t>
            </a:r>
            <a:r>
              <a:rPr lang="en-US" altLang="ja-JP" dirty="0"/>
              <a:t>10</a:t>
            </a:r>
            <a:r>
              <a:rPr lang="ja-JP" altLang="en-US" dirty="0"/>
              <a:t>㎞はまだ宇宙ではありません。</a:t>
            </a:r>
            <a:endParaRPr lang="en-US" altLang="ja-JP"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ja-JP" dirty="0"/>
              <a:t>50</a:t>
            </a:r>
            <a:r>
              <a:rPr lang="ja-JP" altLang="en-US" dirty="0"/>
              <a:t>㎞にはオゾン層みえています。オゾン層は約</a:t>
            </a:r>
            <a:r>
              <a:rPr lang="en-US" altLang="ja-JP" dirty="0"/>
              <a:t>20</a:t>
            </a:r>
            <a:r>
              <a:rPr lang="ja-JP" altLang="en-US" dirty="0"/>
              <a:t>ｋｍ～</a:t>
            </a:r>
            <a:r>
              <a:rPr lang="en-US" altLang="ja-JP" dirty="0"/>
              <a:t>50Km</a:t>
            </a:r>
            <a:r>
              <a:rPr lang="ja-JP" altLang="en-US" dirty="0"/>
              <a:t>のところにあります。太陽の有害な紫外線から私たちを守ってくれいています。また、隣に気球も見えますね。実は</a:t>
            </a:r>
            <a:r>
              <a:rPr lang="en-US" altLang="ja-JP" dirty="0"/>
              <a:t>JAXA</a:t>
            </a:r>
            <a:r>
              <a:rPr lang="ja-JP" altLang="en-US" dirty="0"/>
              <a:t>の大気球は</a:t>
            </a:r>
            <a:r>
              <a:rPr lang="en-US" altLang="ja-JP" dirty="0"/>
              <a:t>50km</a:t>
            </a:r>
            <a:r>
              <a:rPr lang="ja-JP" altLang="en-US" dirty="0"/>
              <a:t>くらいまで上がっていきます。意外にも飛行機より高く上がるんですね。ここもまだ宇宙ではありません。</a:t>
            </a:r>
            <a:endParaRPr lang="en-US" altLang="ja-JP" dirty="0"/>
          </a:p>
          <a:p>
            <a:pPr eaLnBrk="1" hangingPunct="1">
              <a:spcBef>
                <a:spcPct val="0"/>
              </a:spcBef>
            </a:pPr>
            <a:r>
              <a:rPr lang="ja-JP" altLang="en-US" dirty="0"/>
              <a:t>それではどこからが宇宙なのでしょうか？</a:t>
            </a:r>
            <a:endParaRPr lang="en-US" altLang="ja-JP" dirty="0"/>
          </a:p>
          <a:p>
            <a:pPr marL="0" marR="0" lvl="0" indent="0" algn="l" defTabSz="914400" rtl="0" eaLnBrk="1" fontAlgn="auto" latinLnBrk="0" hangingPunct="1">
              <a:lnSpc>
                <a:spcPct val="100000"/>
              </a:lnSpc>
              <a:spcBef>
                <a:spcPct val="0"/>
              </a:spcBef>
              <a:spcAft>
                <a:spcPts val="0"/>
              </a:spcAft>
              <a:buClrTx/>
              <a:buSzTx/>
              <a:buFontTx/>
              <a:buNone/>
              <a:tabLst/>
              <a:defRPr/>
            </a:pPr>
            <a:r>
              <a:rPr lang="ja-JP" altLang="en-US" dirty="0"/>
              <a:t>次に</a:t>
            </a:r>
            <a:r>
              <a:rPr lang="en-US" altLang="ja-JP" dirty="0"/>
              <a:t>100km</a:t>
            </a:r>
            <a:r>
              <a:rPr lang="ja-JP" altLang="en-US" dirty="0"/>
              <a:t>、その通りです。おめでとうございます！実は</a:t>
            </a:r>
            <a:r>
              <a:rPr lang="en-US" altLang="ja-JP" dirty="0"/>
              <a:t>100</a:t>
            </a:r>
            <a:r>
              <a:rPr lang="ja-JP" altLang="en-US" dirty="0"/>
              <a:t>㎞から宇宙と言っています。意外と近いですよね。ここくらいに来ると空気がものすごく薄くなります。</a:t>
            </a:r>
            <a:endParaRPr lang="en-US" altLang="ja-JP" dirty="0"/>
          </a:p>
          <a:p>
            <a:pPr marL="0" marR="0" lvl="0" indent="0" algn="l" defTabSz="914400" rtl="0" eaLnBrk="1" fontAlgn="auto" latinLnBrk="0" hangingPunct="1">
              <a:lnSpc>
                <a:spcPct val="100000"/>
              </a:lnSpc>
              <a:spcBef>
                <a:spcPct val="0"/>
              </a:spcBef>
              <a:spcAft>
                <a:spcPts val="0"/>
              </a:spcAft>
              <a:buClrTx/>
              <a:buSzTx/>
              <a:buFontTx/>
              <a:buNone/>
              <a:tabLst/>
              <a:defRPr/>
            </a:pPr>
            <a:r>
              <a:rPr lang="ja-JP" altLang="en-US" dirty="0"/>
              <a:t>ではそんな空気が薄い</a:t>
            </a:r>
            <a:r>
              <a:rPr lang="en-US" altLang="ja-JP" dirty="0"/>
              <a:t>400</a:t>
            </a:r>
            <a:r>
              <a:rPr lang="ja-JP" altLang="en-US" dirty="0"/>
              <a:t>㎞には何があるのでしょうか？今も宇宙飛行士が住んでいる国際宇宙ステーションがあります。</a:t>
            </a:r>
            <a:endParaRPr lang="en-US" altLang="ja-JP" dirty="0"/>
          </a:p>
          <a:p>
            <a:pPr eaLnBrk="1" hangingPunct="1">
              <a:spcBef>
                <a:spcPct val="0"/>
              </a:spcBef>
            </a:pPr>
            <a:r>
              <a:rPr lang="en-US" altLang="ja-JP" dirty="0"/>
              <a:t>3</a:t>
            </a:r>
            <a:r>
              <a:rPr lang="ja-JP" altLang="en-US" dirty="0"/>
              <a:t>万</a:t>
            </a:r>
            <a:r>
              <a:rPr lang="en-US" altLang="ja-JP" dirty="0"/>
              <a:t>6</a:t>
            </a:r>
            <a:r>
              <a:rPr lang="ja-JP" altLang="en-US" dirty="0"/>
              <a:t>千㎞は日本の雲の様子を観測してくれている気象衛星「ひまわり」がいます。</a:t>
            </a:r>
            <a:endParaRPr lang="en-US" altLang="ja-JP" dirty="0"/>
          </a:p>
          <a:p>
            <a:pPr eaLnBrk="1" hangingPunct="1">
              <a:spcBef>
                <a:spcPct val="0"/>
              </a:spcBef>
            </a:pPr>
            <a:r>
              <a:rPr lang="ja-JP" altLang="en-US" dirty="0"/>
              <a:t>そして、</a:t>
            </a:r>
            <a:r>
              <a:rPr lang="en-US" altLang="ja-JP" dirty="0"/>
              <a:t>38</a:t>
            </a:r>
            <a:r>
              <a:rPr lang="ja-JP" altLang="en-US" dirty="0"/>
              <a:t>万㎞は夜空に輝く・・・月があるところですね。</a:t>
            </a:r>
            <a:endParaRPr lang="en-US" altLang="ja-JP" dirty="0"/>
          </a:p>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ja-JP" dirty="0"/>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dirty="0"/>
              <a:t>ここでは、「</a:t>
            </a:r>
            <a:r>
              <a:rPr kumimoji="1" lang="en-US" altLang="ja-JP" dirty="0"/>
              <a:t>100km</a:t>
            </a:r>
            <a:r>
              <a:rPr kumimoji="1" lang="ja-JP" altLang="en-US" dirty="0"/>
              <a:t>からが宇宙なんだな」となんとなくわかってくれたら大丈夫です。</a:t>
            </a:r>
          </a:p>
        </p:txBody>
      </p:sp>
      <p:sp>
        <p:nvSpPr>
          <p:cNvPr id="4" name="スライド番号プレースホルダー 3"/>
          <p:cNvSpPr>
            <a:spLocks noGrp="1"/>
          </p:cNvSpPr>
          <p:nvPr>
            <p:ph type="sldNum" sz="quarter" idx="5"/>
          </p:nvPr>
        </p:nvSpPr>
        <p:spPr/>
        <p:txBody>
          <a:bodyPr/>
          <a:lstStyle/>
          <a:p>
            <a:fld id="{A56F50FF-7DB9-4D61-A5FA-53C96B8160CF}" type="slidenum">
              <a:rPr kumimoji="1" lang="ja-JP" altLang="en-US" smtClean="0"/>
              <a:t>4</a:t>
            </a:fld>
            <a:endParaRPr kumimoji="1" lang="ja-JP" altLang="en-US"/>
          </a:p>
        </p:txBody>
      </p:sp>
    </p:spTree>
    <p:extLst>
      <p:ext uri="{BB962C8B-B14F-4D97-AF65-F5344CB8AC3E}">
        <p14:creationId xmlns:p14="http://schemas.microsoft.com/office/powerpoint/2010/main" val="3014357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では、なぜ</a:t>
            </a:r>
            <a:r>
              <a:rPr kumimoji="1" lang="en-US" altLang="ja-JP" dirty="0"/>
              <a:t>JAXA</a:t>
            </a:r>
            <a:r>
              <a:rPr kumimoji="1" lang="ja-JP" altLang="en-US" dirty="0"/>
              <a:t>で大気球を使って空や宇宙を調べているのでしょうか。</a:t>
            </a:r>
            <a:endParaRPr kumimoji="1" lang="en-US" altLang="ja-JP" dirty="0"/>
          </a:p>
          <a:p>
            <a:endParaRPr kumimoji="1" lang="en-US" altLang="ja-JP" dirty="0"/>
          </a:p>
          <a:p>
            <a:r>
              <a:rPr kumimoji="1" lang="ja-JP" altLang="en-US" dirty="0"/>
              <a:t>先ほどあったように、大気球は飛行機よりも高い</a:t>
            </a:r>
            <a:r>
              <a:rPr kumimoji="1" lang="en-US" altLang="ja-JP" dirty="0"/>
              <a:t>30km</a:t>
            </a:r>
            <a:r>
              <a:rPr kumimoji="1" lang="ja-JP" altLang="en-US" dirty="0"/>
              <a:t>～</a:t>
            </a:r>
            <a:r>
              <a:rPr kumimoji="1" lang="en-US" altLang="ja-JP" dirty="0"/>
              <a:t>50</a:t>
            </a:r>
            <a:r>
              <a:rPr kumimoji="1" lang="ja-JP" altLang="en-US" dirty="0"/>
              <a:t>㎞まで上がります。さらにただ上がっていくだけではなく、数時間から数週間もの間浮遊して安定していろんなことを調べることができます。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さらにさらに、ロケットよりもはるかに安い費用で、さらに人工衛星を開発するよりも短期間で開発し観測することができます。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つまり大気球を使うと、様々なそしてチャレンジングな実験をすることが可能ということです。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今皆さんが思っている通り、宇宙の研究には大気球が必要不可欠です。</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A56F50FF-7DB9-4D61-A5FA-53C96B8160CF}" type="slidenum">
              <a:rPr kumimoji="1" lang="ja-JP" altLang="en-US" smtClean="0"/>
              <a:t>5</a:t>
            </a:fld>
            <a:endParaRPr kumimoji="1" lang="ja-JP" altLang="en-US"/>
          </a:p>
        </p:txBody>
      </p:sp>
    </p:spTree>
    <p:extLst>
      <p:ext uri="{BB962C8B-B14F-4D97-AF65-F5344CB8AC3E}">
        <p14:creationId xmlns:p14="http://schemas.microsoft.com/office/powerpoint/2010/main" val="1961233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でも、「こんな直径</a:t>
            </a:r>
            <a:r>
              <a:rPr kumimoji="1" lang="en-US" altLang="ja-JP" dirty="0"/>
              <a:t>100m</a:t>
            </a:r>
            <a:r>
              <a:rPr kumimoji="1" lang="ja-JP" altLang="en-US" dirty="0"/>
              <a:t>もある大気球はどのようにして空へあがっているの？」と思いますよね？</a:t>
            </a:r>
            <a:endParaRPr kumimoji="1" lang="en-US" altLang="ja-JP" dirty="0"/>
          </a:p>
          <a:p>
            <a:r>
              <a:rPr kumimoji="1" lang="ja-JP" altLang="en-US" dirty="0"/>
              <a:t>その秘密は大気球の中に入っている気体にあります。</a:t>
            </a:r>
            <a:endParaRPr kumimoji="1" lang="en-US" altLang="ja-JP" dirty="0"/>
          </a:p>
          <a:p>
            <a:endParaRPr kumimoji="1" lang="en-US" altLang="ja-JP" dirty="0"/>
          </a:p>
          <a:p>
            <a:r>
              <a:rPr kumimoji="1" lang="ja-JP" altLang="en-US" dirty="0"/>
              <a:t>実は中にはみなさんの周りにある空気よりも軽い、ヘリウムという気体が入っています。</a:t>
            </a:r>
            <a:endParaRPr kumimoji="1" lang="en-US" altLang="ja-JP" dirty="0"/>
          </a:p>
          <a:p>
            <a:r>
              <a:rPr kumimoji="1" lang="ja-JP" altLang="en-US" dirty="0"/>
              <a:t>ちなみにこのヘリウムを吸うと声が高くなります。</a:t>
            </a:r>
            <a:endParaRPr kumimoji="1" lang="en-US" altLang="ja-JP" dirty="0"/>
          </a:p>
          <a:p>
            <a:r>
              <a:rPr kumimoji="1" lang="ja-JP" altLang="en-US" dirty="0"/>
              <a:t>つまり、周りの空気よりも大気球の中にあるヘリウムは軽いので上へあがっていくのです。</a:t>
            </a:r>
            <a:endParaRPr kumimoji="1" lang="en-US" altLang="ja-JP" dirty="0"/>
          </a:p>
          <a:p>
            <a:endParaRPr kumimoji="1" lang="en-US" altLang="ja-JP" dirty="0"/>
          </a:p>
          <a:p>
            <a:r>
              <a:rPr kumimoji="1" lang="ja-JP" altLang="en-US" dirty="0"/>
              <a:t>ちなみに、この写真では人が写っていますが、実際に大気球を上げるときには、人ではなく実験装置を乗せます。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A56F50FF-7DB9-4D61-A5FA-53C96B8160CF}" type="slidenum">
              <a:rPr kumimoji="1" lang="ja-JP" altLang="en-US" smtClean="0"/>
              <a:t>6</a:t>
            </a:fld>
            <a:endParaRPr kumimoji="1" lang="ja-JP" altLang="en-US"/>
          </a:p>
        </p:txBody>
      </p:sp>
    </p:spTree>
    <p:extLst>
      <p:ext uri="{BB962C8B-B14F-4D97-AF65-F5344CB8AC3E}">
        <p14:creationId xmlns:p14="http://schemas.microsoft.com/office/powerpoint/2010/main" val="2183777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それでは、実際に大気球が上にあがる様子をみてみましょう。</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動画「大気球が</a:t>
            </a:r>
            <a:r>
              <a:rPr kumimoji="1" lang="ja-JP" altLang="en-US"/>
              <a:t>飛ぶ様子　７：２８」</a:t>
            </a:r>
            <a:r>
              <a:rPr kumimoji="1" lang="ja-JP" altLang="en-US" dirty="0"/>
              <a:t>へ</a:t>
            </a:r>
            <a:endParaRPr kumimoji="1" lang="en-US" altLang="ja-JP" dirty="0"/>
          </a:p>
        </p:txBody>
      </p:sp>
      <p:sp>
        <p:nvSpPr>
          <p:cNvPr id="4" name="スライド番号プレースホルダー 3"/>
          <p:cNvSpPr>
            <a:spLocks noGrp="1"/>
          </p:cNvSpPr>
          <p:nvPr>
            <p:ph type="sldNum" sz="quarter" idx="5"/>
          </p:nvPr>
        </p:nvSpPr>
        <p:spPr/>
        <p:txBody>
          <a:bodyPr/>
          <a:lstStyle/>
          <a:p>
            <a:fld id="{A56F50FF-7DB9-4D61-A5FA-53C96B8160CF}" type="slidenum">
              <a:rPr kumimoji="1" lang="ja-JP" altLang="en-US" smtClean="0"/>
              <a:t>7</a:t>
            </a:fld>
            <a:endParaRPr kumimoji="1" lang="ja-JP" altLang="en-US"/>
          </a:p>
        </p:txBody>
      </p:sp>
    </p:spTree>
    <p:extLst>
      <p:ext uri="{BB962C8B-B14F-4D97-AF65-F5344CB8AC3E}">
        <p14:creationId xmlns:p14="http://schemas.microsoft.com/office/powerpoint/2010/main" val="2322194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ということで、皆さんこれから熱気球を作ってみましょう。</a:t>
            </a:r>
            <a:endParaRPr kumimoji="1" lang="en-US" altLang="ja-JP" dirty="0"/>
          </a:p>
          <a:p>
            <a:endParaRPr kumimoji="1" lang="en-US" altLang="ja-JP" dirty="0"/>
          </a:p>
          <a:p>
            <a:r>
              <a:rPr kumimoji="1" lang="ja-JP" altLang="en-US" dirty="0"/>
              <a:t>必要なものは、</a:t>
            </a:r>
            <a:r>
              <a:rPr kumimoji="1" lang="en-US" altLang="ja-JP" dirty="0"/>
              <a:t>18</a:t>
            </a:r>
            <a:r>
              <a:rPr kumimoji="1" lang="en-US" altLang="ja-JP" sz="1200" kern="1200" dirty="0">
                <a:solidFill>
                  <a:schemeClr val="tx1"/>
                </a:solidFill>
                <a:effectLst/>
                <a:latin typeface="+mn-lt"/>
                <a:ea typeface="+mn-ea"/>
                <a:cs typeface="+mn-cs"/>
              </a:rPr>
              <a:t>0cm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180cm</a:t>
            </a:r>
            <a:r>
              <a:rPr kumimoji="1" lang="ja-JP" altLang="en-US" dirty="0"/>
              <a:t>の塗装用養生シート、</a:t>
            </a:r>
            <a:endParaRPr kumimoji="1" lang="en-US" altLang="ja-JP" dirty="0"/>
          </a:p>
          <a:p>
            <a:r>
              <a:rPr kumimoji="1" lang="ja-JP" altLang="en-US" dirty="0"/>
              <a:t>セロハンテープ、ハサミ、</a:t>
            </a:r>
            <a:r>
              <a:rPr kumimoji="1" lang="en-US" altLang="ja-JP" dirty="0"/>
              <a:t>A</a:t>
            </a:r>
            <a:r>
              <a:rPr kumimoji="1" lang="ja-JP" altLang="en-US" dirty="0"/>
              <a:t>４コピー用紙、もし絵を描くなら油性ペン、最後にドライヤーです。</a:t>
            </a:r>
            <a:endParaRPr kumimoji="1" lang="en-US" altLang="ja-JP" dirty="0"/>
          </a:p>
        </p:txBody>
      </p:sp>
      <p:sp>
        <p:nvSpPr>
          <p:cNvPr id="4" name="スライド番号プレースホルダー 3"/>
          <p:cNvSpPr>
            <a:spLocks noGrp="1"/>
          </p:cNvSpPr>
          <p:nvPr>
            <p:ph type="sldNum" sz="quarter" idx="5"/>
          </p:nvPr>
        </p:nvSpPr>
        <p:spPr/>
        <p:txBody>
          <a:bodyPr/>
          <a:lstStyle/>
          <a:p>
            <a:fld id="{A56F50FF-7DB9-4D61-A5FA-53C96B8160CF}" type="slidenum">
              <a:rPr kumimoji="1" lang="ja-JP" altLang="en-US" smtClean="0"/>
              <a:t>9</a:t>
            </a:fld>
            <a:endParaRPr kumimoji="1" lang="ja-JP" altLang="en-US"/>
          </a:p>
        </p:txBody>
      </p:sp>
    </p:spTree>
    <p:extLst>
      <p:ext uri="{BB962C8B-B14F-4D97-AF65-F5344CB8AC3E}">
        <p14:creationId xmlns:p14="http://schemas.microsoft.com/office/powerpoint/2010/main" val="1725096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まず、養生シートを二つ折りにします。</a:t>
            </a:r>
            <a:endParaRPr lang="en-US" altLang="ja-JP" dirty="0"/>
          </a:p>
          <a:p>
            <a:r>
              <a:rPr lang="ja-JP" altLang="en-US" dirty="0"/>
              <a:t>はじめから２つ折りになっている場合もあるので気を付けてください。</a:t>
            </a:r>
            <a:endParaRPr lang="en-US" altLang="ja-JP" dirty="0"/>
          </a:p>
          <a:p>
            <a:endParaRPr lang="en-US" altLang="ja-JP" dirty="0"/>
          </a:p>
          <a:p>
            <a:r>
              <a:rPr lang="ja-JP" altLang="en-US" dirty="0"/>
              <a:t>このように</a:t>
            </a:r>
            <a:r>
              <a:rPr lang="en-US" altLang="ja-JP" dirty="0"/>
              <a:t>2</a:t>
            </a:r>
            <a:r>
              <a:rPr lang="ja-JP" altLang="en-US" dirty="0"/>
              <a:t>つ折りにすると、左側は折り返している部分なのでくっついています。</a:t>
            </a:r>
            <a:endParaRPr lang="en-US" altLang="ja-JP" dirty="0"/>
          </a:p>
          <a:p>
            <a:r>
              <a:rPr lang="ja-JP" altLang="en-US" dirty="0"/>
              <a:t>上下、右の辺はペラペラしている状態になります。</a:t>
            </a:r>
            <a:endParaRPr lang="en-US" altLang="ja-JP" dirty="0"/>
          </a:p>
          <a:p>
            <a:endParaRPr lang="en-US" altLang="ja-JP" dirty="0"/>
          </a:p>
          <a:p>
            <a:r>
              <a:rPr lang="ja-JP" altLang="en-US" dirty="0"/>
              <a:t>このビニールを大きな閉じた袋にしたいので、ペラペラしている上下、右の辺をテープでしっかりと閉じます。</a:t>
            </a:r>
            <a:endParaRPr lang="en-US" altLang="ja-JP" dirty="0"/>
          </a:p>
          <a:p>
            <a:r>
              <a:rPr lang="ja-JP" altLang="en-US" dirty="0"/>
              <a:t>隙間ができないように気を付けてくださいね。</a:t>
            </a:r>
            <a:endParaRPr lang="en-US" altLang="ja-JP" dirty="0"/>
          </a:p>
          <a:p>
            <a:endParaRPr lang="en-US" altLang="ja-JP" dirty="0"/>
          </a:p>
          <a:p>
            <a:r>
              <a:rPr lang="ja-JP" altLang="en-US" dirty="0"/>
              <a:t>大きな袋ができたら、一度手を止めましょう。</a:t>
            </a:r>
            <a:endParaRPr lang="en-US" altLang="ja-JP" dirty="0"/>
          </a:p>
        </p:txBody>
      </p:sp>
      <p:sp>
        <p:nvSpPr>
          <p:cNvPr id="4" name="スライド番号プレースホルダー 3"/>
          <p:cNvSpPr>
            <a:spLocks noGrp="1"/>
          </p:cNvSpPr>
          <p:nvPr>
            <p:ph type="sldNum" sz="quarter" idx="5"/>
          </p:nvPr>
        </p:nvSpPr>
        <p:spPr/>
        <p:txBody>
          <a:bodyPr/>
          <a:lstStyle/>
          <a:p>
            <a:fld id="{A56F50FF-7DB9-4D61-A5FA-53C96B8160CF}" type="slidenum">
              <a:rPr kumimoji="1" lang="ja-JP" altLang="en-US" smtClean="0"/>
              <a:t>10</a:t>
            </a:fld>
            <a:endParaRPr kumimoji="1" lang="ja-JP" altLang="en-US"/>
          </a:p>
        </p:txBody>
      </p:sp>
    </p:spTree>
    <p:extLst>
      <p:ext uri="{BB962C8B-B14F-4D97-AF65-F5344CB8AC3E}">
        <p14:creationId xmlns:p14="http://schemas.microsoft.com/office/powerpoint/2010/main" val="3975017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92047A-C28B-8A4D-8BAF-6E8048D468FF}"/>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D522FBA6-E9F4-0E49-93DD-6C221FAEC7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806A438B-7C6D-0143-9878-A73619E97627}"/>
              </a:ext>
            </a:extLst>
          </p:cNvPr>
          <p:cNvSpPr>
            <a:spLocks noGrp="1"/>
          </p:cNvSpPr>
          <p:nvPr>
            <p:ph type="dt" sz="half" idx="10"/>
          </p:nvPr>
        </p:nvSpPr>
        <p:spPr/>
        <p:txBody>
          <a:bodyPr/>
          <a:lstStyle/>
          <a:p>
            <a:fld id="{CB6CABC5-138C-AB4B-A447-96C55B3C2A59}" type="datetimeFigureOut">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C54BD055-72F2-1643-8A58-A71F074204F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C905FC2-C2AB-0D44-85C4-5861762A45BA}"/>
              </a:ext>
            </a:extLst>
          </p:cNvPr>
          <p:cNvSpPr>
            <a:spLocks noGrp="1"/>
          </p:cNvSpPr>
          <p:nvPr>
            <p:ph type="sldNum" sz="quarter" idx="12"/>
          </p:nvPr>
        </p:nvSpPr>
        <p:spPr/>
        <p:txBody>
          <a:bodyPr/>
          <a:lstStyle/>
          <a:p>
            <a:fld id="{EB78BAA7-095F-2A40-8A08-935FFA807B52}" type="slidenum">
              <a:rPr kumimoji="1" lang="ja-JP" altLang="en-US" smtClean="0"/>
              <a:t>‹#›</a:t>
            </a:fld>
            <a:endParaRPr kumimoji="1" lang="ja-JP" altLang="en-US"/>
          </a:p>
        </p:txBody>
      </p:sp>
    </p:spTree>
    <p:extLst>
      <p:ext uri="{BB962C8B-B14F-4D97-AF65-F5344CB8AC3E}">
        <p14:creationId xmlns:p14="http://schemas.microsoft.com/office/powerpoint/2010/main" val="3269128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EEC8B3-A3E0-E74A-A776-6C05BA26C60A}"/>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9388A9A-3014-7F42-8573-A775A20775AA}"/>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79868B1-F0E7-6643-8CF1-7509D53DE8E3}"/>
              </a:ext>
            </a:extLst>
          </p:cNvPr>
          <p:cNvSpPr>
            <a:spLocks noGrp="1"/>
          </p:cNvSpPr>
          <p:nvPr>
            <p:ph type="dt" sz="half" idx="10"/>
          </p:nvPr>
        </p:nvSpPr>
        <p:spPr/>
        <p:txBody>
          <a:bodyPr/>
          <a:lstStyle/>
          <a:p>
            <a:fld id="{CB6CABC5-138C-AB4B-A447-96C55B3C2A59}" type="datetimeFigureOut">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50215E21-6C1F-8E4C-A068-93AA248F353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8C80091-37C8-0749-9792-A314AABE1FB7}"/>
              </a:ext>
            </a:extLst>
          </p:cNvPr>
          <p:cNvSpPr>
            <a:spLocks noGrp="1"/>
          </p:cNvSpPr>
          <p:nvPr>
            <p:ph type="sldNum" sz="quarter" idx="12"/>
          </p:nvPr>
        </p:nvSpPr>
        <p:spPr/>
        <p:txBody>
          <a:bodyPr/>
          <a:lstStyle/>
          <a:p>
            <a:fld id="{EB78BAA7-095F-2A40-8A08-935FFA807B52}" type="slidenum">
              <a:rPr kumimoji="1" lang="ja-JP" altLang="en-US" smtClean="0"/>
              <a:t>‹#›</a:t>
            </a:fld>
            <a:endParaRPr kumimoji="1" lang="ja-JP" altLang="en-US"/>
          </a:p>
        </p:txBody>
      </p:sp>
    </p:spTree>
    <p:extLst>
      <p:ext uri="{BB962C8B-B14F-4D97-AF65-F5344CB8AC3E}">
        <p14:creationId xmlns:p14="http://schemas.microsoft.com/office/powerpoint/2010/main" val="293241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A6C0205A-94FB-4747-B6FE-607FD6D7EA95}"/>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B467711-7627-0241-A215-FCF28CFF7C34}"/>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9345337-BC8C-BA46-A40D-A077BCA97EE6}"/>
              </a:ext>
            </a:extLst>
          </p:cNvPr>
          <p:cNvSpPr>
            <a:spLocks noGrp="1"/>
          </p:cNvSpPr>
          <p:nvPr>
            <p:ph type="dt" sz="half" idx="10"/>
          </p:nvPr>
        </p:nvSpPr>
        <p:spPr/>
        <p:txBody>
          <a:bodyPr/>
          <a:lstStyle/>
          <a:p>
            <a:fld id="{CB6CABC5-138C-AB4B-A447-96C55B3C2A59}" type="datetimeFigureOut">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5C63ADB2-B9ED-2846-8C03-F812CC55FE2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4757988-560B-8943-AB91-9B7BE7FC5359}"/>
              </a:ext>
            </a:extLst>
          </p:cNvPr>
          <p:cNvSpPr>
            <a:spLocks noGrp="1"/>
          </p:cNvSpPr>
          <p:nvPr>
            <p:ph type="sldNum" sz="quarter" idx="12"/>
          </p:nvPr>
        </p:nvSpPr>
        <p:spPr/>
        <p:txBody>
          <a:bodyPr/>
          <a:lstStyle/>
          <a:p>
            <a:fld id="{EB78BAA7-095F-2A40-8A08-935FFA807B52}" type="slidenum">
              <a:rPr kumimoji="1" lang="ja-JP" altLang="en-US" smtClean="0"/>
              <a:t>‹#›</a:t>
            </a:fld>
            <a:endParaRPr kumimoji="1" lang="ja-JP" altLang="en-US"/>
          </a:p>
        </p:txBody>
      </p:sp>
    </p:spTree>
    <p:extLst>
      <p:ext uri="{BB962C8B-B14F-4D97-AF65-F5344CB8AC3E}">
        <p14:creationId xmlns:p14="http://schemas.microsoft.com/office/powerpoint/2010/main" val="1644565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A0CEDD-7F43-6943-99CB-99DE5CFA1D3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ECEFDA6-0539-E443-985C-7A78AFF6795A}"/>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4E8DD13-507E-4D4D-BEBF-1CF4518950B8}"/>
              </a:ext>
            </a:extLst>
          </p:cNvPr>
          <p:cNvSpPr>
            <a:spLocks noGrp="1"/>
          </p:cNvSpPr>
          <p:nvPr>
            <p:ph type="dt" sz="half" idx="10"/>
          </p:nvPr>
        </p:nvSpPr>
        <p:spPr/>
        <p:txBody>
          <a:bodyPr/>
          <a:lstStyle/>
          <a:p>
            <a:fld id="{CB6CABC5-138C-AB4B-A447-96C55B3C2A59}" type="datetimeFigureOut">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1EECC2DF-AD2E-5742-AE8E-C49325FD522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5EF0CCA-B3A7-0849-9DD7-C65F3DDB8289}"/>
              </a:ext>
            </a:extLst>
          </p:cNvPr>
          <p:cNvSpPr>
            <a:spLocks noGrp="1"/>
          </p:cNvSpPr>
          <p:nvPr>
            <p:ph type="sldNum" sz="quarter" idx="12"/>
          </p:nvPr>
        </p:nvSpPr>
        <p:spPr/>
        <p:txBody>
          <a:bodyPr/>
          <a:lstStyle/>
          <a:p>
            <a:fld id="{EB78BAA7-095F-2A40-8A08-935FFA807B52}" type="slidenum">
              <a:rPr kumimoji="1" lang="ja-JP" altLang="en-US" smtClean="0"/>
              <a:t>‹#›</a:t>
            </a:fld>
            <a:endParaRPr kumimoji="1" lang="ja-JP" altLang="en-US"/>
          </a:p>
        </p:txBody>
      </p:sp>
    </p:spTree>
    <p:extLst>
      <p:ext uri="{BB962C8B-B14F-4D97-AF65-F5344CB8AC3E}">
        <p14:creationId xmlns:p14="http://schemas.microsoft.com/office/powerpoint/2010/main" val="1454761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3240E3-B50B-0B43-8C67-47E45F279C9E}"/>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4980429-0772-C14C-81B1-8FC8441DDE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F33FED2-D615-354D-AA90-9263CB939E02}"/>
              </a:ext>
            </a:extLst>
          </p:cNvPr>
          <p:cNvSpPr>
            <a:spLocks noGrp="1"/>
          </p:cNvSpPr>
          <p:nvPr>
            <p:ph type="dt" sz="half" idx="10"/>
          </p:nvPr>
        </p:nvSpPr>
        <p:spPr/>
        <p:txBody>
          <a:bodyPr/>
          <a:lstStyle/>
          <a:p>
            <a:fld id="{CB6CABC5-138C-AB4B-A447-96C55B3C2A59}" type="datetimeFigureOut">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8B20B875-11AC-F045-A04D-DBE323C76A7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CC33B36-3E8B-7A46-A900-F1B4A9130079}"/>
              </a:ext>
            </a:extLst>
          </p:cNvPr>
          <p:cNvSpPr>
            <a:spLocks noGrp="1"/>
          </p:cNvSpPr>
          <p:nvPr>
            <p:ph type="sldNum" sz="quarter" idx="12"/>
          </p:nvPr>
        </p:nvSpPr>
        <p:spPr/>
        <p:txBody>
          <a:bodyPr/>
          <a:lstStyle/>
          <a:p>
            <a:fld id="{EB78BAA7-095F-2A40-8A08-935FFA807B52}" type="slidenum">
              <a:rPr kumimoji="1" lang="ja-JP" altLang="en-US" smtClean="0"/>
              <a:t>‹#›</a:t>
            </a:fld>
            <a:endParaRPr kumimoji="1" lang="ja-JP" altLang="en-US"/>
          </a:p>
        </p:txBody>
      </p:sp>
    </p:spTree>
    <p:extLst>
      <p:ext uri="{BB962C8B-B14F-4D97-AF65-F5344CB8AC3E}">
        <p14:creationId xmlns:p14="http://schemas.microsoft.com/office/powerpoint/2010/main" val="2064483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1A51B2C-E1CC-FB4A-956A-B6878DA5275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FF0AE8C-8B19-A944-B21F-FF7903F00D24}"/>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2F9CEE1C-E162-AC4D-B175-9643420EE8B5}"/>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4B5C0262-7F33-4F48-8037-9364039C6C07}"/>
              </a:ext>
            </a:extLst>
          </p:cNvPr>
          <p:cNvSpPr>
            <a:spLocks noGrp="1"/>
          </p:cNvSpPr>
          <p:nvPr>
            <p:ph type="dt" sz="half" idx="10"/>
          </p:nvPr>
        </p:nvSpPr>
        <p:spPr/>
        <p:txBody>
          <a:bodyPr/>
          <a:lstStyle/>
          <a:p>
            <a:fld id="{CB6CABC5-138C-AB4B-A447-96C55B3C2A59}" type="datetimeFigureOut">
              <a:rPr kumimoji="1" lang="ja-JP" altLang="en-US" smtClean="0"/>
              <a:t>2024/2/16</a:t>
            </a:fld>
            <a:endParaRPr kumimoji="1" lang="ja-JP" altLang="en-US"/>
          </a:p>
        </p:txBody>
      </p:sp>
      <p:sp>
        <p:nvSpPr>
          <p:cNvPr id="6" name="フッター プレースホルダー 5">
            <a:extLst>
              <a:ext uri="{FF2B5EF4-FFF2-40B4-BE49-F238E27FC236}">
                <a16:creationId xmlns:a16="http://schemas.microsoft.com/office/drawing/2014/main" id="{91B20046-6FF1-9748-9BEE-EEB85AF8DBA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6D2A980-99FE-AE45-8605-9214719868BE}"/>
              </a:ext>
            </a:extLst>
          </p:cNvPr>
          <p:cNvSpPr>
            <a:spLocks noGrp="1"/>
          </p:cNvSpPr>
          <p:nvPr>
            <p:ph type="sldNum" sz="quarter" idx="12"/>
          </p:nvPr>
        </p:nvSpPr>
        <p:spPr/>
        <p:txBody>
          <a:bodyPr/>
          <a:lstStyle/>
          <a:p>
            <a:fld id="{EB78BAA7-095F-2A40-8A08-935FFA807B52}" type="slidenum">
              <a:rPr kumimoji="1" lang="ja-JP" altLang="en-US" smtClean="0"/>
              <a:t>‹#›</a:t>
            </a:fld>
            <a:endParaRPr kumimoji="1" lang="ja-JP" altLang="en-US"/>
          </a:p>
        </p:txBody>
      </p:sp>
    </p:spTree>
    <p:extLst>
      <p:ext uri="{BB962C8B-B14F-4D97-AF65-F5344CB8AC3E}">
        <p14:creationId xmlns:p14="http://schemas.microsoft.com/office/powerpoint/2010/main" val="1662972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95C527-6466-4040-8200-E5112F9BF4B8}"/>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BBFAECD-3ABC-7244-B99D-0C9B723C70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3D326662-C87D-9F46-A662-5E4C7B9D0EB1}"/>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C594A57-0641-384E-8E27-34A623F5EC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72837A9B-30CE-AC43-B527-B9DC8600F9DC}"/>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E6DEFEA1-053F-7D4D-A5A5-5F6223F6B844}"/>
              </a:ext>
            </a:extLst>
          </p:cNvPr>
          <p:cNvSpPr>
            <a:spLocks noGrp="1"/>
          </p:cNvSpPr>
          <p:nvPr>
            <p:ph type="dt" sz="half" idx="10"/>
          </p:nvPr>
        </p:nvSpPr>
        <p:spPr/>
        <p:txBody>
          <a:bodyPr/>
          <a:lstStyle/>
          <a:p>
            <a:fld id="{CB6CABC5-138C-AB4B-A447-96C55B3C2A59}" type="datetimeFigureOut">
              <a:rPr kumimoji="1" lang="ja-JP" altLang="en-US" smtClean="0"/>
              <a:t>2024/2/16</a:t>
            </a:fld>
            <a:endParaRPr kumimoji="1" lang="ja-JP" altLang="en-US"/>
          </a:p>
        </p:txBody>
      </p:sp>
      <p:sp>
        <p:nvSpPr>
          <p:cNvPr id="8" name="フッター プレースホルダー 7">
            <a:extLst>
              <a:ext uri="{FF2B5EF4-FFF2-40B4-BE49-F238E27FC236}">
                <a16:creationId xmlns:a16="http://schemas.microsoft.com/office/drawing/2014/main" id="{FC6931BF-4265-C140-8BB6-972505821997}"/>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AB83BDA6-C5C4-9147-8462-24D94348F662}"/>
              </a:ext>
            </a:extLst>
          </p:cNvPr>
          <p:cNvSpPr>
            <a:spLocks noGrp="1"/>
          </p:cNvSpPr>
          <p:nvPr>
            <p:ph type="sldNum" sz="quarter" idx="12"/>
          </p:nvPr>
        </p:nvSpPr>
        <p:spPr/>
        <p:txBody>
          <a:bodyPr/>
          <a:lstStyle/>
          <a:p>
            <a:fld id="{EB78BAA7-095F-2A40-8A08-935FFA807B52}" type="slidenum">
              <a:rPr kumimoji="1" lang="ja-JP" altLang="en-US" smtClean="0"/>
              <a:t>‹#›</a:t>
            </a:fld>
            <a:endParaRPr kumimoji="1" lang="ja-JP" altLang="en-US"/>
          </a:p>
        </p:txBody>
      </p:sp>
    </p:spTree>
    <p:extLst>
      <p:ext uri="{BB962C8B-B14F-4D97-AF65-F5344CB8AC3E}">
        <p14:creationId xmlns:p14="http://schemas.microsoft.com/office/powerpoint/2010/main" val="3135586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F50516-CB81-F841-B224-EBA5A545215C}"/>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B554D243-7DFB-0B41-B3B4-195842242B42}"/>
              </a:ext>
            </a:extLst>
          </p:cNvPr>
          <p:cNvSpPr>
            <a:spLocks noGrp="1"/>
          </p:cNvSpPr>
          <p:nvPr>
            <p:ph type="dt" sz="half" idx="10"/>
          </p:nvPr>
        </p:nvSpPr>
        <p:spPr/>
        <p:txBody>
          <a:bodyPr/>
          <a:lstStyle/>
          <a:p>
            <a:fld id="{CB6CABC5-138C-AB4B-A447-96C55B3C2A59}" type="datetimeFigureOut">
              <a:rPr kumimoji="1" lang="ja-JP" altLang="en-US" smtClean="0"/>
              <a:t>2024/2/16</a:t>
            </a:fld>
            <a:endParaRPr kumimoji="1" lang="ja-JP" altLang="en-US"/>
          </a:p>
        </p:txBody>
      </p:sp>
      <p:sp>
        <p:nvSpPr>
          <p:cNvPr id="4" name="フッター プレースホルダー 3">
            <a:extLst>
              <a:ext uri="{FF2B5EF4-FFF2-40B4-BE49-F238E27FC236}">
                <a16:creationId xmlns:a16="http://schemas.microsoft.com/office/drawing/2014/main" id="{A5F210B6-E6EF-404F-914E-09066C327B1C}"/>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E1A91DC5-88C8-9F41-B457-525C4832A3AB}"/>
              </a:ext>
            </a:extLst>
          </p:cNvPr>
          <p:cNvSpPr>
            <a:spLocks noGrp="1"/>
          </p:cNvSpPr>
          <p:nvPr>
            <p:ph type="sldNum" sz="quarter" idx="12"/>
          </p:nvPr>
        </p:nvSpPr>
        <p:spPr/>
        <p:txBody>
          <a:bodyPr/>
          <a:lstStyle/>
          <a:p>
            <a:fld id="{EB78BAA7-095F-2A40-8A08-935FFA807B52}" type="slidenum">
              <a:rPr kumimoji="1" lang="ja-JP" altLang="en-US" smtClean="0"/>
              <a:t>‹#›</a:t>
            </a:fld>
            <a:endParaRPr kumimoji="1" lang="ja-JP" altLang="en-US"/>
          </a:p>
        </p:txBody>
      </p:sp>
    </p:spTree>
    <p:extLst>
      <p:ext uri="{BB962C8B-B14F-4D97-AF65-F5344CB8AC3E}">
        <p14:creationId xmlns:p14="http://schemas.microsoft.com/office/powerpoint/2010/main" val="3466565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BE8AA662-D907-C14E-A60C-6AEAA549ACC9}"/>
              </a:ext>
            </a:extLst>
          </p:cNvPr>
          <p:cNvSpPr>
            <a:spLocks noGrp="1"/>
          </p:cNvSpPr>
          <p:nvPr>
            <p:ph type="dt" sz="half" idx="10"/>
          </p:nvPr>
        </p:nvSpPr>
        <p:spPr/>
        <p:txBody>
          <a:bodyPr/>
          <a:lstStyle/>
          <a:p>
            <a:fld id="{CB6CABC5-138C-AB4B-A447-96C55B3C2A59}" type="datetimeFigureOut">
              <a:rPr kumimoji="1" lang="ja-JP" altLang="en-US" smtClean="0"/>
              <a:t>2024/2/16</a:t>
            </a:fld>
            <a:endParaRPr kumimoji="1" lang="ja-JP" altLang="en-US"/>
          </a:p>
        </p:txBody>
      </p:sp>
      <p:sp>
        <p:nvSpPr>
          <p:cNvPr id="3" name="フッター プレースホルダー 2">
            <a:extLst>
              <a:ext uri="{FF2B5EF4-FFF2-40B4-BE49-F238E27FC236}">
                <a16:creationId xmlns:a16="http://schemas.microsoft.com/office/drawing/2014/main" id="{A34151E3-0259-7648-B9A1-910B1149388C}"/>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7E8418A-429F-8A40-BDDB-9A6A20DB940B}"/>
              </a:ext>
            </a:extLst>
          </p:cNvPr>
          <p:cNvSpPr>
            <a:spLocks noGrp="1"/>
          </p:cNvSpPr>
          <p:nvPr>
            <p:ph type="sldNum" sz="quarter" idx="12"/>
          </p:nvPr>
        </p:nvSpPr>
        <p:spPr/>
        <p:txBody>
          <a:bodyPr/>
          <a:lstStyle/>
          <a:p>
            <a:fld id="{EB78BAA7-095F-2A40-8A08-935FFA807B52}" type="slidenum">
              <a:rPr kumimoji="1" lang="ja-JP" altLang="en-US" smtClean="0"/>
              <a:t>‹#›</a:t>
            </a:fld>
            <a:endParaRPr kumimoji="1" lang="ja-JP" altLang="en-US"/>
          </a:p>
        </p:txBody>
      </p:sp>
    </p:spTree>
    <p:extLst>
      <p:ext uri="{BB962C8B-B14F-4D97-AF65-F5344CB8AC3E}">
        <p14:creationId xmlns:p14="http://schemas.microsoft.com/office/powerpoint/2010/main" val="2003147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1BE8F9-7AC5-794C-8CCD-689635B2845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A55B649-BC38-3D4C-8B0E-5899C67008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4C8E1491-ED81-194E-94CC-64883B062A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7B838C5-A01A-4C4A-8A72-B1517787BC29}"/>
              </a:ext>
            </a:extLst>
          </p:cNvPr>
          <p:cNvSpPr>
            <a:spLocks noGrp="1"/>
          </p:cNvSpPr>
          <p:nvPr>
            <p:ph type="dt" sz="half" idx="10"/>
          </p:nvPr>
        </p:nvSpPr>
        <p:spPr/>
        <p:txBody>
          <a:bodyPr/>
          <a:lstStyle/>
          <a:p>
            <a:fld id="{CB6CABC5-138C-AB4B-A447-96C55B3C2A59}" type="datetimeFigureOut">
              <a:rPr kumimoji="1" lang="ja-JP" altLang="en-US" smtClean="0"/>
              <a:t>2024/2/16</a:t>
            </a:fld>
            <a:endParaRPr kumimoji="1" lang="ja-JP" altLang="en-US"/>
          </a:p>
        </p:txBody>
      </p:sp>
      <p:sp>
        <p:nvSpPr>
          <p:cNvPr id="6" name="フッター プレースホルダー 5">
            <a:extLst>
              <a:ext uri="{FF2B5EF4-FFF2-40B4-BE49-F238E27FC236}">
                <a16:creationId xmlns:a16="http://schemas.microsoft.com/office/drawing/2014/main" id="{C54F0DB6-9BE2-0E4C-AB08-72CA529A3B3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154C61C-FF9B-BF4A-BF5F-F8F0A63476EE}"/>
              </a:ext>
            </a:extLst>
          </p:cNvPr>
          <p:cNvSpPr>
            <a:spLocks noGrp="1"/>
          </p:cNvSpPr>
          <p:nvPr>
            <p:ph type="sldNum" sz="quarter" idx="12"/>
          </p:nvPr>
        </p:nvSpPr>
        <p:spPr/>
        <p:txBody>
          <a:bodyPr/>
          <a:lstStyle/>
          <a:p>
            <a:fld id="{EB78BAA7-095F-2A40-8A08-935FFA807B52}" type="slidenum">
              <a:rPr kumimoji="1" lang="ja-JP" altLang="en-US" smtClean="0"/>
              <a:t>‹#›</a:t>
            </a:fld>
            <a:endParaRPr kumimoji="1" lang="ja-JP" altLang="en-US"/>
          </a:p>
        </p:txBody>
      </p:sp>
    </p:spTree>
    <p:extLst>
      <p:ext uri="{BB962C8B-B14F-4D97-AF65-F5344CB8AC3E}">
        <p14:creationId xmlns:p14="http://schemas.microsoft.com/office/powerpoint/2010/main" val="593013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C5CF1F-3D8C-E74B-BCF0-30CEEA7B82B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620945C5-6326-7548-842A-22306F0741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FFA05861-7ECA-8640-9B2F-4EEEE301D2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98C8552-3CE3-1044-B162-9AEF0478A33D}"/>
              </a:ext>
            </a:extLst>
          </p:cNvPr>
          <p:cNvSpPr>
            <a:spLocks noGrp="1"/>
          </p:cNvSpPr>
          <p:nvPr>
            <p:ph type="dt" sz="half" idx="10"/>
          </p:nvPr>
        </p:nvSpPr>
        <p:spPr/>
        <p:txBody>
          <a:bodyPr/>
          <a:lstStyle/>
          <a:p>
            <a:fld id="{CB6CABC5-138C-AB4B-A447-96C55B3C2A59}" type="datetimeFigureOut">
              <a:rPr kumimoji="1" lang="ja-JP" altLang="en-US" smtClean="0"/>
              <a:t>2024/2/16</a:t>
            </a:fld>
            <a:endParaRPr kumimoji="1" lang="ja-JP" altLang="en-US"/>
          </a:p>
        </p:txBody>
      </p:sp>
      <p:sp>
        <p:nvSpPr>
          <p:cNvPr id="6" name="フッター プレースホルダー 5">
            <a:extLst>
              <a:ext uri="{FF2B5EF4-FFF2-40B4-BE49-F238E27FC236}">
                <a16:creationId xmlns:a16="http://schemas.microsoft.com/office/drawing/2014/main" id="{46EA4FA0-A78E-574F-BB39-129E7C920FB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DB93FF6-4E6B-AE4D-B69A-843F9E99055B}"/>
              </a:ext>
            </a:extLst>
          </p:cNvPr>
          <p:cNvSpPr>
            <a:spLocks noGrp="1"/>
          </p:cNvSpPr>
          <p:nvPr>
            <p:ph type="sldNum" sz="quarter" idx="12"/>
          </p:nvPr>
        </p:nvSpPr>
        <p:spPr/>
        <p:txBody>
          <a:bodyPr/>
          <a:lstStyle/>
          <a:p>
            <a:fld id="{EB78BAA7-095F-2A40-8A08-935FFA807B52}" type="slidenum">
              <a:rPr kumimoji="1" lang="ja-JP" altLang="en-US" smtClean="0"/>
              <a:t>‹#›</a:t>
            </a:fld>
            <a:endParaRPr kumimoji="1" lang="ja-JP" altLang="en-US"/>
          </a:p>
        </p:txBody>
      </p:sp>
    </p:spTree>
    <p:extLst>
      <p:ext uri="{BB962C8B-B14F-4D97-AF65-F5344CB8AC3E}">
        <p14:creationId xmlns:p14="http://schemas.microsoft.com/office/powerpoint/2010/main" val="3661679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99AEE18B-994C-A040-9895-DC0087D995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AE90943-0172-1C4C-855B-74D557BDED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231FB01-30C8-794D-AB57-58CD8CAA67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6CABC5-138C-AB4B-A447-96C55B3C2A59}" type="datetimeFigureOut">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A3D89542-A74E-1A4E-90D7-2836EDD977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6BCC7D1F-5984-DC4C-AE64-7622AC365E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78BAA7-095F-2A40-8A08-935FFA807B52}" type="slidenum">
              <a:rPr kumimoji="1" lang="ja-JP" altLang="en-US" smtClean="0"/>
              <a:t>‹#›</a:t>
            </a:fld>
            <a:endParaRPr kumimoji="1" lang="ja-JP" altLang="en-US"/>
          </a:p>
        </p:txBody>
      </p:sp>
    </p:spTree>
    <p:extLst>
      <p:ext uri="{BB962C8B-B14F-4D97-AF65-F5344CB8AC3E}">
        <p14:creationId xmlns:p14="http://schemas.microsoft.com/office/powerpoint/2010/main" val="32434913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10;&#10;自動的に生成された説明">
            <a:extLst>
              <a:ext uri="{FF2B5EF4-FFF2-40B4-BE49-F238E27FC236}">
                <a16:creationId xmlns:a16="http://schemas.microsoft.com/office/drawing/2014/main" id="{EE054F86-E8C8-E24A-814E-84D248B8181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77959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10;&#10;自動的に生成された説明">
            <a:extLst>
              <a:ext uri="{FF2B5EF4-FFF2-40B4-BE49-F238E27FC236}">
                <a16:creationId xmlns:a16="http://schemas.microsoft.com/office/drawing/2014/main" id="{8D5818AA-FF3B-B34E-94BF-A492C0FA22B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38624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ダイアグラム が含まれている画像&#10;&#10;自動的に生成された説明">
            <a:extLst>
              <a:ext uri="{FF2B5EF4-FFF2-40B4-BE49-F238E27FC236}">
                <a16:creationId xmlns:a16="http://schemas.microsoft.com/office/drawing/2014/main" id="{4E0E3A7A-DDB9-A34D-91FA-10A662A811B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5647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アプリケーション&#10;&#10;自動的に生成された説明">
            <a:extLst>
              <a:ext uri="{FF2B5EF4-FFF2-40B4-BE49-F238E27FC236}">
                <a16:creationId xmlns:a16="http://schemas.microsoft.com/office/drawing/2014/main" id="{61396279-5936-9A4D-9B0E-DA79CC6D0C6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80054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ダイアグラム&#10;&#10;低い精度で自動的に生成された説明">
            <a:extLst>
              <a:ext uri="{FF2B5EF4-FFF2-40B4-BE49-F238E27FC236}">
                <a16:creationId xmlns:a16="http://schemas.microsoft.com/office/drawing/2014/main" id="{BC872FCB-C692-A140-80B0-ABAC2FB0DBF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347916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ダイアグラム&#10;&#10;低い精度で自動的に生成された説明">
            <a:extLst>
              <a:ext uri="{FF2B5EF4-FFF2-40B4-BE49-F238E27FC236}">
                <a16:creationId xmlns:a16="http://schemas.microsoft.com/office/drawing/2014/main" id="{13E38E6E-2FAB-FD49-B916-F9C43BE61F8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928276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10;&#10;自動的に生成された説明">
            <a:extLst>
              <a:ext uri="{FF2B5EF4-FFF2-40B4-BE49-F238E27FC236}">
                <a16:creationId xmlns:a16="http://schemas.microsoft.com/office/drawing/2014/main" id="{3B809CC9-F908-5A40-A77F-F0D62FDA847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599148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10;&#10;自動的に生成された説明">
            <a:extLst>
              <a:ext uri="{FF2B5EF4-FFF2-40B4-BE49-F238E27FC236}">
                <a16:creationId xmlns:a16="http://schemas.microsoft.com/office/drawing/2014/main" id="{251C547F-9AD7-444F-A7AF-58FE0D47534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12373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10;&#10;自動的に生成された説明">
            <a:extLst>
              <a:ext uri="{FF2B5EF4-FFF2-40B4-BE49-F238E27FC236}">
                <a16:creationId xmlns:a16="http://schemas.microsoft.com/office/drawing/2014/main" id="{5DBA3640-8CC7-1B49-B9AD-EF0007D58DF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730505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10;&#10;自動的に生成された説明">
            <a:extLst>
              <a:ext uri="{FF2B5EF4-FFF2-40B4-BE49-F238E27FC236}">
                <a16:creationId xmlns:a16="http://schemas.microsoft.com/office/drawing/2014/main" id="{26AEA943-9AD5-9E45-B5E6-2F09B010C0A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80331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ーブル&#10;&#10;中程度の精度で自動的に生成された説明">
            <a:extLst>
              <a:ext uri="{FF2B5EF4-FFF2-40B4-BE49-F238E27FC236}">
                <a16:creationId xmlns:a16="http://schemas.microsoft.com/office/drawing/2014/main" id="{020F3FC6-A609-2B4A-BDDF-5768DFB4DC5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14484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8B427E69-171C-4A4E-B566-1776E99FA0C7}"/>
              </a:ext>
            </a:extLst>
          </p:cNvPr>
          <p:cNvGrpSpPr/>
          <p:nvPr/>
        </p:nvGrpSpPr>
        <p:grpSpPr>
          <a:xfrm>
            <a:off x="0" y="4002"/>
            <a:ext cx="12192000" cy="6858000"/>
            <a:chOff x="0" y="0"/>
            <a:chExt cx="12192000" cy="6858000"/>
          </a:xfrm>
        </p:grpSpPr>
        <p:pic>
          <p:nvPicPr>
            <p:cNvPr id="3" name="図 2" descr="グラフィカル ユーザー インターフェイス, アプリケーション&#10;&#10;自動的に生成された説明">
              <a:extLst>
                <a:ext uri="{FF2B5EF4-FFF2-40B4-BE49-F238E27FC236}">
                  <a16:creationId xmlns:a16="http://schemas.microsoft.com/office/drawing/2014/main" id="{49A01082-49C1-0945-8565-141951945C0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図 3" descr="グラフィカル ユーザー インターフェイス, アプリケーション&#10;&#10;自動的に生成された説明">
              <a:extLst>
                <a:ext uri="{FF2B5EF4-FFF2-40B4-BE49-F238E27FC236}">
                  <a16:creationId xmlns:a16="http://schemas.microsoft.com/office/drawing/2014/main" id="{D954054D-25F1-4AE5-8883-E4FB520183F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5400000">
              <a:off x="3614176" y="-1395513"/>
              <a:ext cx="5266946" cy="10618678"/>
            </a:xfrm>
            <a:prstGeom prst="rect">
              <a:avLst/>
            </a:prstGeom>
          </p:spPr>
        </p:pic>
      </p:grpSp>
      <p:pic>
        <p:nvPicPr>
          <p:cNvPr id="7" name="図 6" descr="グラフィカル ユーザー インターフェイス, アプリケーション&#10;&#10;自動的に生成された説明">
            <a:extLst>
              <a:ext uri="{FF2B5EF4-FFF2-40B4-BE49-F238E27FC236}">
                <a16:creationId xmlns:a16="http://schemas.microsoft.com/office/drawing/2014/main" id="{8FBB2999-4307-469F-BCBA-3EF63E6474E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138714" y="1304079"/>
            <a:ext cx="3486151" cy="5295900"/>
          </a:xfrm>
          <a:prstGeom prst="rect">
            <a:avLst/>
          </a:prstGeom>
        </p:spPr>
      </p:pic>
      <p:pic>
        <p:nvPicPr>
          <p:cNvPr id="8" name="図 7" descr="グラフィカル ユーザー インターフェイス, アプリケーション&#10;&#10;自動的に生成された説明">
            <a:extLst>
              <a:ext uri="{FF2B5EF4-FFF2-40B4-BE49-F238E27FC236}">
                <a16:creationId xmlns:a16="http://schemas.microsoft.com/office/drawing/2014/main" id="{54329B21-BA79-4FEA-A63C-0C39AF62ADF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423506" y="1304079"/>
            <a:ext cx="3524251" cy="5124450"/>
          </a:xfrm>
          <a:prstGeom prst="rect">
            <a:avLst/>
          </a:prstGeom>
        </p:spPr>
      </p:pic>
      <p:pic>
        <p:nvPicPr>
          <p:cNvPr id="9" name="図 8" descr="グラフィカル ユーザー インターフェイス, アプリケーション&#10;&#10;自動的に生成された説明">
            <a:extLst>
              <a:ext uri="{FF2B5EF4-FFF2-40B4-BE49-F238E27FC236}">
                <a16:creationId xmlns:a16="http://schemas.microsoft.com/office/drawing/2014/main" id="{517249F5-C29D-4958-8B2A-1C4410C2A4E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18758" y="1278454"/>
            <a:ext cx="3676650" cy="5266947"/>
          </a:xfrm>
          <a:prstGeom prst="rect">
            <a:avLst/>
          </a:prstGeom>
        </p:spPr>
      </p:pic>
    </p:spTree>
    <p:extLst>
      <p:ext uri="{BB962C8B-B14F-4D97-AF65-F5344CB8AC3E}">
        <p14:creationId xmlns:p14="http://schemas.microsoft.com/office/powerpoint/2010/main" val="220961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10;&#10;中程度の精度で自動的に生成された説明">
            <a:extLst>
              <a:ext uri="{FF2B5EF4-FFF2-40B4-BE49-F238E27FC236}">
                <a16:creationId xmlns:a16="http://schemas.microsoft.com/office/drawing/2014/main" id="{26C6266D-9327-7B4D-96DF-DE5D900CCE5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276358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ダイアグラム, アプリケーション&#10;&#10;自動的に生成された説明">
            <a:extLst>
              <a:ext uri="{FF2B5EF4-FFF2-40B4-BE49-F238E27FC236}">
                <a16:creationId xmlns:a16="http://schemas.microsoft.com/office/drawing/2014/main" id="{28F9042A-372E-D54E-A6C0-44B1E9DE374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11574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 手紙&#10;&#10;自動的に生成された説明">
            <a:extLst>
              <a:ext uri="{FF2B5EF4-FFF2-40B4-BE49-F238E27FC236}">
                <a16:creationId xmlns:a16="http://schemas.microsoft.com/office/drawing/2014/main" id="{4D1DC710-5F00-C343-BB3E-E7BFAB39369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189477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が含まれている画像&#10;&#10;自動的に生成された説明">
            <a:extLst>
              <a:ext uri="{FF2B5EF4-FFF2-40B4-BE49-F238E27FC236}">
                <a16:creationId xmlns:a16="http://schemas.microsoft.com/office/drawing/2014/main" id="{5AD8F192-8388-7343-B3B8-DD1D45E12C6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785905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ダイアグラム&#10;&#10;自動的に生成された説明">
            <a:extLst>
              <a:ext uri="{FF2B5EF4-FFF2-40B4-BE49-F238E27FC236}">
                <a16:creationId xmlns:a16="http://schemas.microsoft.com/office/drawing/2014/main" id="{003BB4E1-C448-274E-822E-306AF62FDAA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245779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ダイアグラム&#10;&#10;自動的に生成された説明">
            <a:extLst>
              <a:ext uri="{FF2B5EF4-FFF2-40B4-BE49-F238E27FC236}">
                <a16:creationId xmlns:a16="http://schemas.microsoft.com/office/drawing/2014/main" id="{9C573C51-AF4D-DB4C-8C08-0EBDBEDDF4B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05766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キスト&#10;&#10;自動的に生成された説明">
            <a:extLst>
              <a:ext uri="{FF2B5EF4-FFF2-40B4-BE49-F238E27FC236}">
                <a16:creationId xmlns:a16="http://schemas.microsoft.com/office/drawing/2014/main" id="{934A9EDC-27A1-AE4B-8E9E-C4674472E79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67490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10;&#10;自動的に生成された説明">
            <a:extLst>
              <a:ext uri="{FF2B5EF4-FFF2-40B4-BE49-F238E27FC236}">
                <a16:creationId xmlns:a16="http://schemas.microsoft.com/office/drawing/2014/main" id="{17A5E752-6F29-EA46-A394-79EE739C0DB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95877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10;&#10;自動的に生成された説明">
            <a:extLst>
              <a:ext uri="{FF2B5EF4-FFF2-40B4-BE49-F238E27FC236}">
                <a16:creationId xmlns:a16="http://schemas.microsoft.com/office/drawing/2014/main" id="{9EB09D54-F86B-9748-B7C4-A41F8F55152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93696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文字の書かれた紙&#10;&#10;自動的に生成された説明">
            <a:extLst>
              <a:ext uri="{FF2B5EF4-FFF2-40B4-BE49-F238E27FC236}">
                <a16:creationId xmlns:a16="http://schemas.microsoft.com/office/drawing/2014/main" id="{60645479-BE88-FE41-B02E-4B7610A2E78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65131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ダイアグラム が含まれている画像&#10;&#10;自動的に生成された説明">
            <a:extLst>
              <a:ext uri="{FF2B5EF4-FFF2-40B4-BE49-F238E27FC236}">
                <a16:creationId xmlns:a16="http://schemas.microsoft.com/office/drawing/2014/main" id="{8F32F874-14BC-C646-B0F8-7126B6E0B54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62642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が含まれている画像&#10;&#10;自動的に生成された説明">
            <a:extLst>
              <a:ext uri="{FF2B5EF4-FFF2-40B4-BE49-F238E27FC236}">
                <a16:creationId xmlns:a16="http://schemas.microsoft.com/office/drawing/2014/main" id="{8A3FB5FE-CEF7-D740-A6E9-80D984B930C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テキスト ボックス 3">
            <a:extLst>
              <a:ext uri="{FF2B5EF4-FFF2-40B4-BE49-F238E27FC236}">
                <a16:creationId xmlns:a16="http://schemas.microsoft.com/office/drawing/2014/main" id="{03B5B0A7-EFA2-4727-9A0E-08C89218ED21}"/>
              </a:ext>
            </a:extLst>
          </p:cNvPr>
          <p:cNvSpPr txBox="1"/>
          <p:nvPr/>
        </p:nvSpPr>
        <p:spPr>
          <a:xfrm>
            <a:off x="1514475" y="3105834"/>
            <a:ext cx="916305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dirty="0">
                <a:solidFill>
                  <a:schemeClr val="bg1"/>
                </a:solidFill>
              </a:rPr>
              <a:t>動画「大気球が飛ぶ様子</a:t>
            </a:r>
            <a:r>
              <a:rPr lang="ja-JP" altLang="en-US" sz="3600" dirty="0">
                <a:solidFill>
                  <a:schemeClr val="bg1"/>
                </a:solidFill>
              </a:rPr>
              <a:t>７</a:t>
            </a:r>
            <a:r>
              <a:rPr kumimoji="1" lang="ja-JP" altLang="en-US" sz="3600" dirty="0">
                <a:solidFill>
                  <a:schemeClr val="bg1"/>
                </a:solidFill>
              </a:rPr>
              <a:t>：２８」へ</a:t>
            </a:r>
            <a:endParaRPr kumimoji="1" lang="en-US" altLang="ja-JP" sz="3600" dirty="0">
              <a:solidFill>
                <a:schemeClr val="bg1"/>
              </a:solidFill>
            </a:endParaRPr>
          </a:p>
        </p:txBody>
      </p:sp>
    </p:spTree>
    <p:extLst>
      <p:ext uri="{BB962C8B-B14F-4D97-AF65-F5344CB8AC3E}">
        <p14:creationId xmlns:p14="http://schemas.microsoft.com/office/powerpoint/2010/main" val="1290484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ダイアグラム&#10;&#10;自動的に生成された説明">
            <a:extLst>
              <a:ext uri="{FF2B5EF4-FFF2-40B4-BE49-F238E27FC236}">
                <a16:creationId xmlns:a16="http://schemas.microsoft.com/office/drawing/2014/main" id="{1F6E68EE-DA34-F244-A8E8-729C293CAA3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21180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アプリケーション&#10;&#10;自動的に生成された説明">
            <a:extLst>
              <a:ext uri="{FF2B5EF4-FFF2-40B4-BE49-F238E27FC236}">
                <a16:creationId xmlns:a16="http://schemas.microsoft.com/office/drawing/2014/main" id="{05D22D33-0048-2146-AE82-C0B0BB57067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49077645"/>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452</TotalTime>
  <Words>2112</Words>
  <Application>Microsoft Office PowerPoint</Application>
  <PresentationFormat>ワイド画面</PresentationFormat>
  <Paragraphs>166</Paragraphs>
  <Slides>26</Slides>
  <Notes>23</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26</vt:i4>
      </vt:variant>
    </vt:vector>
  </HeadingPairs>
  <TitlesOfParts>
    <vt:vector size="31" baseType="lpstr">
      <vt:lpstr>メイリオ</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西　里子</cp:lastModifiedBy>
  <cp:revision>23</cp:revision>
  <dcterms:created xsi:type="dcterms:W3CDTF">2021-09-07T09:10:22Z</dcterms:created>
  <dcterms:modified xsi:type="dcterms:W3CDTF">2024-02-16T01:20:32Z</dcterms:modified>
</cp:coreProperties>
</file>