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4829" r:id="rId2"/>
    <p:sldId id="256" r:id="rId3"/>
    <p:sldId id="262" r:id="rId4"/>
    <p:sldId id="263" r:id="rId5"/>
    <p:sldId id="266" r:id="rId6"/>
    <p:sldId id="267" r:id="rId7"/>
    <p:sldId id="271" r:id="rId8"/>
    <p:sldId id="273" r:id="rId9"/>
    <p:sldId id="4833" r:id="rId10"/>
    <p:sldId id="4834" r:id="rId11"/>
    <p:sldId id="274" r:id="rId12"/>
    <p:sldId id="275" r:id="rId13"/>
    <p:sldId id="276" r:id="rId14"/>
    <p:sldId id="281" r:id="rId15"/>
    <p:sldId id="277" r:id="rId16"/>
    <p:sldId id="283" r:id="rId17"/>
    <p:sldId id="278" r:id="rId18"/>
    <p:sldId id="285" r:id="rId19"/>
    <p:sldId id="286" r:id="rId20"/>
    <p:sldId id="287" r:id="rId21"/>
    <p:sldId id="288" r:id="rId22"/>
    <p:sldId id="303" r:id="rId23"/>
    <p:sldId id="284" r:id="rId24"/>
    <p:sldId id="289" r:id="rId25"/>
    <p:sldId id="290" r:id="rId26"/>
    <p:sldId id="291" r:id="rId27"/>
    <p:sldId id="292" r:id="rId28"/>
    <p:sldId id="293" r:id="rId29"/>
    <p:sldId id="294" r:id="rId30"/>
    <p:sldId id="295" r:id="rId31"/>
    <p:sldId id="297" r:id="rId32"/>
    <p:sldId id="298" r:id="rId33"/>
    <p:sldId id="299" r:id="rId34"/>
    <p:sldId id="296" r:id="rId35"/>
    <p:sldId id="300" r:id="rId36"/>
    <p:sldId id="301" r:id="rId37"/>
    <p:sldId id="302" r:id="rId38"/>
    <p:sldId id="304" r:id="rId39"/>
    <p:sldId id="282" r:id="rId40"/>
    <p:sldId id="305" r:id="rId41"/>
    <p:sldId id="307" r:id="rId42"/>
    <p:sldId id="308" r:id="rId43"/>
    <p:sldId id="312" r:id="rId44"/>
    <p:sldId id="309" r:id="rId45"/>
    <p:sldId id="310" r:id="rId46"/>
    <p:sldId id="311" r:id="rId47"/>
    <p:sldId id="313" r:id="rId48"/>
    <p:sldId id="314" r:id="rId49"/>
    <p:sldId id="315" r:id="rId50"/>
    <p:sldId id="316" r:id="rId51"/>
    <p:sldId id="319" r:id="rId52"/>
    <p:sldId id="317" r:id="rId53"/>
    <p:sldId id="318" r:id="rId54"/>
    <p:sldId id="320" r:id="rId55"/>
    <p:sldId id="327" r:id="rId56"/>
    <p:sldId id="4830" r:id="rId57"/>
    <p:sldId id="323" r:id="rId58"/>
    <p:sldId id="4831" r:id="rId59"/>
    <p:sldId id="321" r:id="rId60"/>
    <p:sldId id="322" r:id="rId61"/>
    <p:sldId id="325" r:id="rId62"/>
    <p:sldId id="326" r:id="rId63"/>
    <p:sldId id="328" r:id="rId64"/>
    <p:sldId id="329" r:id="rId65"/>
    <p:sldId id="330" r:id="rId66"/>
    <p:sldId id="306" r:id="rId67"/>
    <p:sldId id="331" r:id="rId68"/>
    <p:sldId id="332" r:id="rId69"/>
    <p:sldId id="4832" r:id="rId7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76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410" autoAdjust="0"/>
  </p:normalViewPr>
  <p:slideViewPr>
    <p:cSldViewPr snapToGrid="0">
      <p:cViewPr varScale="1">
        <p:scale>
          <a:sx n="72" d="100"/>
          <a:sy n="72" d="100"/>
        </p:scale>
        <p:origin x="203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0158F1-CB63-4BDC-B5AA-A12A2E30EE3D}" type="datetimeFigureOut">
              <a:rPr kumimoji="1" lang="ja-JP" altLang="en-US" smtClean="0"/>
              <a:t>2025/4/9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86037-CF38-4991-B430-7CFEE27C2130}" type="slidenum">
              <a:rPr kumimoji="1" lang="ja-JP" altLang="en-US" smtClean="0"/>
              <a:t>‹#›</a:t>
            </a:fld>
            <a:endParaRPr kumimoji="1" lang="ja-JP" altLang="en-US"/>
          </a:p>
        </p:txBody>
      </p:sp>
    </p:spTree>
    <p:extLst>
      <p:ext uri="{BB962C8B-B14F-4D97-AF65-F5344CB8AC3E}">
        <p14:creationId xmlns:p14="http://schemas.microsoft.com/office/powerpoint/2010/main" val="241017525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alma-telescope.jp/gallerytag/instrument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jda.jaxa.jp/result.php?lang=j&amp;id=333a818dbf71a509f924e54006a41fb6"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jda.jaxa.jp/result.php?lang=j&amp;id=23be2fef141527273acabb30d492f05e"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s://jda.jaxa.jp/result.php?lang=j&amp;id=dba0c34f06ad4143b7b19b0babcbf889"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images.nasa.gov/details/as11-40-5942" TargetMode="External"/><Relationship Id="rId2" Type="http://schemas.openxmlformats.org/officeDocument/2006/relationships/slide" Target="../slides/slide37.xml"/><Relationship Id="rId1" Type="http://schemas.openxmlformats.org/officeDocument/2006/relationships/notesMaster" Target="../notesMasters/notesMaster1.xml"/><Relationship Id="rId4" Type="http://schemas.openxmlformats.org/officeDocument/2006/relationships/hyperlink" Target="https://images.nasa.gov/details/as11-40-5878"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jda.jaxa.jp/result.php?lang=j&amp;id=479bb3dc6242358d257dca1910f29829"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jda.jaxa.jp/result.php?lang=j&amp;id=479bb3dc6242358d257dca1910f29829"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jda.jaxa.jp/result.php?lang=j&amp;id=cdbc545a1014f3811c62a7864f45d06b"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jda.jaxa.jp/result.php?lang=j&amp;id=cdbc545a1014f3811c62a7864f45d06b"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a:t>
            </a:fld>
            <a:endParaRPr kumimoji="1" lang="ja-JP" altLang="en-US"/>
          </a:p>
        </p:txBody>
      </p:sp>
    </p:spTree>
    <p:extLst>
      <p:ext uri="{BB962C8B-B14F-4D97-AF65-F5344CB8AC3E}">
        <p14:creationId xmlns:p14="http://schemas.microsoft.com/office/powerpoint/2010/main" val="2559183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ちょっと写真を大きくしてみましょう。灰色（グレー）の濃いところと薄いところがあります。もっとよく見てみたいですよね。</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endParaRPr kumimoji="1" lang="en-US" altLang="ja-JP" dirty="0"/>
          </a:p>
          <a:p>
            <a:r>
              <a:rPr kumimoji="1" lang="en-US" altLang="ja-JP" dirty="0"/>
              <a:t>ISS</a:t>
            </a:r>
            <a:r>
              <a:rPr kumimoji="1" lang="ja-JP" altLang="en-US" dirty="0"/>
              <a:t>から撮影された月</a:t>
            </a:r>
          </a:p>
          <a:p>
            <a:r>
              <a:rPr kumimoji="1" lang="ja-JP" altLang="en-US" dirty="0"/>
              <a:t>素材番号</a:t>
            </a:r>
            <a:r>
              <a:rPr kumimoji="1" lang="en-US" altLang="ja-JP" dirty="0"/>
              <a:t>50P2022002831</a:t>
            </a:r>
          </a:p>
          <a:p>
            <a:r>
              <a:rPr kumimoji="1" lang="en-US" altLang="ja-JP" dirty="0"/>
              <a:t>https://jda.jaxa.jp/result.php?lang=j&amp;id=627d49346f1d39b437da9675957f6508</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10</a:t>
            </a:fld>
            <a:endParaRPr kumimoji="1" lang="ja-JP" altLang="en-US"/>
          </a:p>
        </p:txBody>
      </p:sp>
    </p:spTree>
    <p:extLst>
      <p:ext uri="{BB962C8B-B14F-4D97-AF65-F5344CB8AC3E}">
        <p14:creationId xmlns:p14="http://schemas.microsoft.com/office/powerpoint/2010/main" val="2001739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遠くのものがよく見える望遠鏡は、</a:t>
            </a:r>
            <a:r>
              <a:rPr kumimoji="1" lang="en-US" altLang="ja-JP" dirty="0"/>
              <a:t>1608</a:t>
            </a:r>
            <a:r>
              <a:rPr kumimoji="1" lang="ja-JP" altLang="en-US" dirty="0"/>
              <a:t>年にオランダのメガネ職人リッペルハイが発明しました。これを聞いたイタリアのガリレオ・ガリレイは直ちに倍率</a:t>
            </a:r>
            <a:r>
              <a:rPr kumimoji="1" lang="en-US" altLang="ja-JP" dirty="0"/>
              <a:t>3</a:t>
            </a:r>
            <a:r>
              <a:rPr kumimoji="1" lang="ja-JP" altLang="en-US" dirty="0"/>
              <a:t>倍の望遠鏡を作り、改良を重ねて倍率</a:t>
            </a:r>
            <a:r>
              <a:rPr kumimoji="1" lang="en-US" altLang="ja-JP" dirty="0"/>
              <a:t>20</a:t>
            </a:r>
            <a:r>
              <a:rPr kumimoji="1" lang="ja-JP" altLang="en-US" dirty="0"/>
              <a:t>倍、</a:t>
            </a:r>
            <a:r>
              <a:rPr kumimoji="1" lang="en-US" altLang="ja-JP" dirty="0"/>
              <a:t>30</a:t>
            </a:r>
            <a:r>
              <a:rPr kumimoji="1" lang="ja-JP" altLang="en-US" dirty="0"/>
              <a:t>倍の望遠鏡を作りました。</a:t>
            </a:r>
            <a:r>
              <a:rPr kumimoji="1" lang="en-US" altLang="ja-JP" dirty="0"/>
              <a:t>1609</a:t>
            </a:r>
            <a:r>
              <a:rPr kumimoji="1" lang="ja-JP" altLang="en-US" dirty="0"/>
              <a:t>年</a:t>
            </a:r>
            <a:r>
              <a:rPr kumimoji="1" lang="en-US" altLang="ja-JP" dirty="0"/>
              <a:t>9</a:t>
            </a:r>
            <a:r>
              <a:rPr kumimoji="1" lang="ja-JP" altLang="en-US" dirty="0"/>
              <a:t>月に月面や天の川、惑星に望遠鏡を向けた記録が残っています。</a:t>
            </a:r>
            <a:endParaRPr kumimoji="1" lang="en-US" altLang="ja-JP"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11</a:t>
            </a:fld>
            <a:endParaRPr kumimoji="1" lang="ja-JP" altLang="en-US"/>
          </a:p>
        </p:txBody>
      </p:sp>
    </p:spTree>
    <p:extLst>
      <p:ext uri="{BB962C8B-B14F-4D97-AF65-F5344CB8AC3E}">
        <p14:creationId xmlns:p14="http://schemas.microsoft.com/office/powerpoint/2010/main" val="2751337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18</a:t>
            </a:r>
            <a:r>
              <a:rPr kumimoji="1" lang="ja-JP" altLang="en-US" dirty="0"/>
              <a:t>世紀に赤外線が発見され、写真技術と組み合わせることで赤外線の宇宙を探索できるようになりました。写真乾板を望遠鏡の焦点面におくと赤外線天体の像が映し出されます。</a:t>
            </a:r>
            <a:r>
              <a:rPr kumimoji="1" lang="en-US" altLang="ja-JP" dirty="0"/>
              <a:t>19</a:t>
            </a:r>
            <a:r>
              <a:rPr kumimoji="1" lang="ja-JP" altLang="en-US" dirty="0"/>
              <a:t>世紀に電波通信が実用化され、</a:t>
            </a:r>
            <a:r>
              <a:rPr kumimoji="1" lang="en-US" altLang="ja-JP" dirty="0"/>
              <a:t>1950</a:t>
            </a:r>
            <a:r>
              <a:rPr kumimoji="1" lang="ja-JP" altLang="en-US" dirty="0"/>
              <a:t>年代には各国で電波望遠鏡の建設が始まります。電波望遠鏡は大きければ大きいほど微弱な電波をキャッチすることができ、細かい様子を描く能力、角度分解能が上がるので巨大化競争も始まりました。直径</a:t>
            </a:r>
            <a:r>
              <a:rPr kumimoji="1" lang="en-US" altLang="ja-JP" dirty="0"/>
              <a:t>1000km</a:t>
            </a:r>
            <a:r>
              <a:rPr kumimoji="1" lang="ja-JP" altLang="en-US" dirty="0"/>
              <a:t>の電波望遠鏡を作るのは無理ですが、現実的なサイズの電波望遠鏡を</a:t>
            </a:r>
            <a:r>
              <a:rPr kumimoji="1" lang="en-US" altLang="ja-JP" dirty="0"/>
              <a:t>1000km</a:t>
            </a:r>
            <a:r>
              <a:rPr kumimoji="1" lang="ja-JP" altLang="en-US" dirty="0"/>
              <a:t>離して設置すると同じ角度分解能を得ることができます。この観測技術は電波干渉計と呼ばれます。でも、人は月に実際に行って調べたいと思うようになりました。</a:t>
            </a:r>
            <a:endParaRPr kumimoji="1" lang="en-US" altLang="ja-JP" dirty="0"/>
          </a:p>
          <a:p>
            <a:endParaRPr kumimoji="1" lang="en-US" altLang="ja-JP" dirty="0"/>
          </a:p>
          <a:p>
            <a:r>
              <a:rPr kumimoji="1" lang="ja-JP" altLang="en-US" dirty="0"/>
              <a:t>画像出典：</a:t>
            </a:r>
            <a:r>
              <a:rPr kumimoji="1" lang="en-US" altLang="ja-JP" dirty="0"/>
              <a:t>ALMA gallery </a:t>
            </a:r>
            <a:r>
              <a:rPr lang="ja-JP" altLang="en-US" b="0" i="0" dirty="0">
                <a:solidFill>
                  <a:srgbClr val="223370"/>
                </a:solidFill>
                <a:effectLst/>
                <a:latin typeface="Hiragino Sans"/>
              </a:rPr>
              <a:t>日没後に待機する</a:t>
            </a:r>
            <a:r>
              <a:rPr lang="en-US" altLang="ja-JP" b="0" i="0" dirty="0">
                <a:solidFill>
                  <a:srgbClr val="223370"/>
                </a:solidFill>
                <a:effectLst/>
                <a:latin typeface="Hiragino Sans"/>
              </a:rPr>
              <a:t>7m</a:t>
            </a:r>
            <a:r>
              <a:rPr lang="ja-JP" altLang="en-US" b="0" i="0" dirty="0">
                <a:solidFill>
                  <a:srgbClr val="223370"/>
                </a:solidFill>
                <a:effectLst/>
                <a:latin typeface="Hiragino Sans"/>
              </a:rPr>
              <a:t>アンテナたち </a:t>
            </a:r>
            <a:r>
              <a:rPr lang="en-US" altLang="ja-JP" dirty="0">
                <a:hlinkClick r:id="rId3" tooltip="https://alma-telescope.jp/gallerytag/instruments/"/>
              </a:rPr>
              <a:t>https://alma-telescope.jp/gallerytag/instruments/</a:t>
            </a:r>
            <a:endParaRPr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i="0" dirty="0">
                <a:solidFill>
                  <a:srgbClr val="333333"/>
                </a:solidFill>
                <a:effectLst/>
                <a:latin typeface="Noto Sans JP"/>
              </a:rPr>
              <a:t>美星スペースガードセンター（</a:t>
            </a:r>
            <a:r>
              <a:rPr lang="en-US" altLang="ja-JP" b="1" i="0" dirty="0">
                <a:solidFill>
                  <a:srgbClr val="333333"/>
                </a:solidFill>
                <a:effectLst/>
                <a:latin typeface="Noto Sans JP"/>
              </a:rPr>
              <a:t>BSGC</a:t>
            </a:r>
            <a:r>
              <a:rPr lang="ja-JP" altLang="en-US" b="1" i="0" dirty="0">
                <a:solidFill>
                  <a:srgbClr val="333333"/>
                </a:solidFill>
                <a:effectLst/>
                <a:latin typeface="Noto Sans JP"/>
              </a:rPr>
              <a:t>）外観（</a:t>
            </a:r>
            <a:r>
              <a:rPr lang="en-US" altLang="ja-JP" b="1" i="0" dirty="0">
                <a:solidFill>
                  <a:srgbClr val="333333"/>
                </a:solidFill>
                <a:effectLst/>
                <a:latin typeface="Noto Sans JP"/>
              </a:rPr>
              <a:t>1m</a:t>
            </a:r>
            <a:r>
              <a:rPr lang="ja-JP" altLang="en-US" b="1" i="0" dirty="0">
                <a:solidFill>
                  <a:srgbClr val="333333"/>
                </a:solidFill>
                <a:effectLst/>
                <a:latin typeface="Noto Sans JP"/>
              </a:rPr>
              <a:t>望遠鏡）</a:t>
            </a:r>
            <a:endParaRPr kumimoji="1" lang="en-US" altLang="ja-JP" dirty="0"/>
          </a:p>
          <a:p>
            <a:r>
              <a:rPr kumimoji="1" lang="en-US" altLang="ja-JP" dirty="0"/>
              <a:t>https://jda.jaxa.jp/result.php?lang=j&amp;id=e2a0e7d61d785c31078393b1cae2e4bc</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i="0" dirty="0">
                <a:solidFill>
                  <a:srgbClr val="333333"/>
                </a:solidFill>
                <a:effectLst/>
                <a:latin typeface="Noto Sans JP"/>
              </a:rPr>
              <a:t>地球観測センター　</a:t>
            </a:r>
            <a:r>
              <a:rPr lang="en-US" altLang="ja-JP" b="1" i="0" dirty="0">
                <a:solidFill>
                  <a:srgbClr val="333333"/>
                </a:solidFill>
                <a:effectLst/>
                <a:latin typeface="Noto Sans JP"/>
              </a:rPr>
              <a:t>X</a:t>
            </a:r>
            <a:r>
              <a:rPr lang="ja-JP" altLang="en-US" b="1" i="0" dirty="0">
                <a:solidFill>
                  <a:srgbClr val="333333"/>
                </a:solidFill>
                <a:effectLst/>
                <a:latin typeface="Noto Sans JP"/>
              </a:rPr>
              <a:t>帯受信アンテナ　</a:t>
            </a:r>
            <a:r>
              <a:rPr lang="en-US" altLang="ja-JP" b="1" i="0" dirty="0">
                <a:solidFill>
                  <a:srgbClr val="333333"/>
                </a:solidFill>
                <a:effectLst/>
                <a:latin typeface="Noto Sans JP"/>
              </a:rPr>
              <a:t>2022</a:t>
            </a:r>
            <a:r>
              <a:rPr lang="ja-JP" altLang="en-US" b="1" i="0" dirty="0">
                <a:solidFill>
                  <a:srgbClr val="333333"/>
                </a:solidFill>
                <a:effectLst/>
                <a:latin typeface="Noto Sans JP"/>
              </a:rPr>
              <a:t>年</a:t>
            </a:r>
            <a:r>
              <a:rPr lang="en-US" altLang="ja-JP" b="1" i="0" dirty="0">
                <a:solidFill>
                  <a:srgbClr val="333333"/>
                </a:solidFill>
                <a:effectLst/>
                <a:latin typeface="Noto Sans JP"/>
              </a:rPr>
              <a:t>12</a:t>
            </a:r>
            <a:r>
              <a:rPr lang="ja-JP" altLang="en-US" b="1" i="0" dirty="0">
                <a:solidFill>
                  <a:srgbClr val="333333"/>
                </a:solidFill>
                <a:effectLst/>
                <a:latin typeface="Noto Sans JP"/>
              </a:rPr>
              <a:t>月</a:t>
            </a:r>
            <a:r>
              <a:rPr lang="en-US" altLang="ja-JP" b="1" i="0" dirty="0">
                <a:solidFill>
                  <a:srgbClr val="333333"/>
                </a:solidFill>
                <a:effectLst/>
                <a:latin typeface="Noto Sans JP"/>
              </a:rPr>
              <a:t>27</a:t>
            </a:r>
            <a:r>
              <a:rPr lang="ja-JP" altLang="en-US" b="1" i="0" dirty="0">
                <a:solidFill>
                  <a:srgbClr val="333333"/>
                </a:solidFill>
                <a:effectLst/>
                <a:latin typeface="Noto Sans JP"/>
              </a:rPr>
              <a:t>日撮影</a:t>
            </a:r>
          </a:p>
          <a:p>
            <a:r>
              <a:rPr kumimoji="1" lang="en-US" altLang="ja-JP" dirty="0"/>
              <a:t>https://jda.jaxa.jp/result.php?lang=j&amp;id=9149816bbc5956d77c890a595f26a012</a:t>
            </a: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12</a:t>
            </a:fld>
            <a:endParaRPr kumimoji="1" lang="ja-JP" altLang="en-US"/>
          </a:p>
        </p:txBody>
      </p:sp>
    </p:spTree>
    <p:extLst>
      <p:ext uri="{BB962C8B-B14F-4D97-AF65-F5344CB8AC3E}">
        <p14:creationId xmlns:p14="http://schemas.microsoft.com/office/powerpoint/2010/main" val="3056765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地球から望遠鏡で月を見るだけではわからないことはとてもたくさんあります。月にできるだけ近くまで行きたい、月へ行きたい、月について全部知りたい！そんな多くの人たちの好奇心と冒険心が、地球を飛び出して月を調べに行く、月探査へ取り組み始めました。</a:t>
            </a:r>
            <a:endParaRPr kumimoji="1" lang="en-US" altLang="ja-JP" dirty="0"/>
          </a:p>
          <a:p>
            <a:br>
              <a:rPr kumimoji="1" lang="en-US" altLang="ja-JP" dirty="0"/>
            </a:br>
            <a:r>
              <a:rPr kumimoji="1" lang="ja-JP" altLang="en-US" dirty="0"/>
              <a:t>画像：</a:t>
            </a:r>
            <a:r>
              <a:rPr lang="en-US" altLang="ja-JP" b="0" i="0" dirty="0">
                <a:solidFill>
                  <a:srgbClr val="1B1B1B"/>
                </a:solidFill>
                <a:effectLst/>
                <a:latin typeface="Public Sans Web"/>
              </a:rPr>
              <a:t>Astronaut Alan B. Shepard Jr., Apollo 14 commander</a:t>
            </a:r>
            <a:endParaRPr kumimoji="1" lang="en-US" altLang="ja-JP" dirty="0"/>
          </a:p>
          <a:p>
            <a:r>
              <a:rPr kumimoji="1" lang="ja-JP" altLang="en-US" dirty="0"/>
              <a:t>画像出典：</a:t>
            </a:r>
            <a:r>
              <a:rPr kumimoji="1" lang="en-US" altLang="ja-JP" dirty="0"/>
              <a:t>https://science.nasa.gov/resource/apollo-14-astronaut-alan-shepard-on-the-moon/</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13</a:t>
            </a:fld>
            <a:endParaRPr kumimoji="1" lang="ja-JP" altLang="en-US"/>
          </a:p>
        </p:txBody>
      </p:sp>
    </p:spTree>
    <p:extLst>
      <p:ext uri="{BB962C8B-B14F-4D97-AF65-F5344CB8AC3E}">
        <p14:creationId xmlns:p14="http://schemas.microsoft.com/office/powerpoint/2010/main" val="1283769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宇宙のとびら</a:t>
            </a:r>
            <a:r>
              <a:rPr kumimoji="1" lang="en-US" altLang="ja-JP" dirty="0"/>
              <a:t>64</a:t>
            </a:r>
            <a:r>
              <a:rPr kumimoji="1" lang="ja-JP" altLang="en-US" dirty="0"/>
              <a:t>号</a:t>
            </a:r>
            <a:r>
              <a:rPr kumimoji="1" lang="en-US" altLang="ja-JP" dirty="0"/>
              <a:t>p.24</a:t>
            </a:r>
            <a:r>
              <a:rPr kumimoji="1" lang="ja-JP" altLang="en-US" dirty="0"/>
              <a:t>より引用</a:t>
            </a:r>
            <a:endParaRPr lang="en-US" altLang="ja-JP" dirty="0"/>
          </a:p>
          <a:p>
            <a:r>
              <a:rPr lang="ja-JP" altLang="en-US" dirty="0"/>
              <a:t>アメリカと旧ソ連の宇宙開発競争</a:t>
            </a:r>
            <a:endParaRPr lang="en-US" altLang="ja-JP" dirty="0"/>
          </a:p>
          <a:p>
            <a:r>
              <a:rPr lang="ja-JP" altLang="en-US" dirty="0"/>
              <a:t>第二次世界大戦 （</a:t>
            </a:r>
            <a:r>
              <a:rPr lang="en-US" altLang="ja-JP" dirty="0"/>
              <a:t>1939 〜 1945</a:t>
            </a:r>
            <a:r>
              <a:rPr lang="ja-JP" altLang="en-US" dirty="0"/>
              <a:t>年 ）を経て、ロケット技術が進歩し、 戦後の</a:t>
            </a:r>
            <a:r>
              <a:rPr lang="en-US" altLang="ja-JP" dirty="0"/>
              <a:t>2</a:t>
            </a:r>
            <a:r>
              <a:rPr lang="ja-JP" altLang="en-US" dirty="0"/>
              <a:t>大国 のアメリカと旧ソ連は、人工衛星の打ち上げをめざしていました。先に人工衛星打ち上げに成功したのは旧ソ連で、</a:t>
            </a:r>
            <a:r>
              <a:rPr lang="en-US" altLang="ja-JP" dirty="0"/>
              <a:t>1957</a:t>
            </a:r>
            <a:r>
              <a:rPr lang="ja-JP" altLang="en-US" dirty="0"/>
              <a:t>年</a:t>
            </a:r>
            <a:r>
              <a:rPr lang="en-US" altLang="ja-JP" dirty="0"/>
              <a:t>10</a:t>
            </a:r>
            <a:r>
              <a:rPr lang="ja-JP" altLang="en-US" dirty="0"/>
              <a:t>月、「スプートニク</a:t>
            </a:r>
            <a:r>
              <a:rPr lang="en-US" altLang="ja-JP" dirty="0"/>
              <a:t>1</a:t>
            </a:r>
            <a:r>
              <a:rPr lang="ja-JP" altLang="en-US" dirty="0"/>
              <a:t>号」を地球を周回する軌道に乗せました。このできごとはアメリカをおどろかせ、「スプートニク・ショック」と呼ばれました。そのアメリカも、</a:t>
            </a:r>
            <a:r>
              <a:rPr lang="en-US" altLang="ja-JP" dirty="0"/>
              <a:t>1958</a:t>
            </a:r>
            <a:r>
              <a:rPr lang="ja-JP" altLang="en-US" dirty="0"/>
              <a:t>年</a:t>
            </a:r>
            <a:r>
              <a:rPr lang="en-US" altLang="ja-JP" dirty="0"/>
              <a:t>1</a:t>
            </a:r>
            <a:r>
              <a:rPr lang="ja-JP" altLang="en-US" dirty="0"/>
              <a:t>月 に「エクスプローラー</a:t>
            </a:r>
            <a:r>
              <a:rPr lang="en-US" altLang="ja-JP" dirty="0"/>
              <a:t>1</a:t>
            </a:r>
            <a:r>
              <a:rPr lang="ja-JP" altLang="en-US" dirty="0"/>
              <a:t>号」の打上げに成功しました。</a:t>
            </a:r>
            <a:endParaRPr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14</a:t>
            </a:fld>
            <a:endParaRPr kumimoji="1" lang="ja-JP" altLang="en-US"/>
          </a:p>
        </p:txBody>
      </p:sp>
    </p:spTree>
    <p:extLst>
      <p:ext uri="{BB962C8B-B14F-4D97-AF65-F5344CB8AC3E}">
        <p14:creationId xmlns:p14="http://schemas.microsoft.com/office/powerpoint/2010/main" val="112311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宇宙のとびら</a:t>
            </a:r>
            <a:r>
              <a:rPr kumimoji="1" lang="en-US" altLang="ja-JP" dirty="0"/>
              <a:t>64</a:t>
            </a:r>
            <a:r>
              <a:rPr kumimoji="1" lang="ja-JP" altLang="en-US" dirty="0"/>
              <a:t>号</a:t>
            </a:r>
            <a:r>
              <a:rPr kumimoji="1" lang="en-US" altLang="ja-JP" dirty="0"/>
              <a:t>p.25</a:t>
            </a:r>
            <a:r>
              <a:rPr kumimoji="1" lang="ja-JP" altLang="en-US" dirty="0"/>
              <a:t>・</a:t>
            </a:r>
            <a:r>
              <a:rPr kumimoji="1" lang="en-US" altLang="ja-JP" dirty="0"/>
              <a:t>26</a:t>
            </a:r>
            <a:r>
              <a:rPr kumimoji="1" lang="ja-JP" altLang="en-US" dirty="0"/>
              <a:t>より引用</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1957</a:t>
            </a:r>
            <a:r>
              <a:rPr kumimoji="1" lang="ja-JP" altLang="en-US" dirty="0"/>
              <a:t>年、ソ連がスプートニク</a:t>
            </a:r>
            <a:r>
              <a:rPr kumimoji="1" lang="en-US" altLang="ja-JP" dirty="0"/>
              <a:t>1</a:t>
            </a:r>
            <a:r>
              <a:rPr kumimoji="1" lang="ja-JP" altLang="en-US" dirty="0"/>
              <a:t>号、</a:t>
            </a:r>
            <a:r>
              <a:rPr kumimoji="1" lang="en-US" altLang="ja-JP" dirty="0"/>
              <a:t>2</a:t>
            </a:r>
            <a:r>
              <a:rPr kumimoji="1" lang="ja-JP" altLang="en-US" dirty="0"/>
              <a:t>号（犬を乗せた）を打ち上げた頃、アメリカは宇宙開発分野で大きく後れを取っていました。</a:t>
            </a:r>
            <a:r>
              <a:rPr kumimoji="1" lang="en-US" altLang="ja-JP" dirty="0"/>
              <a:t>1961</a:t>
            </a:r>
            <a:r>
              <a:rPr kumimoji="1" lang="ja-JP" altLang="en-US" dirty="0"/>
              <a:t>年、旧ソ連は人類初の宇宙飛行を成功させました。ユーリ・ガガーリンはボストーク</a:t>
            </a:r>
            <a:r>
              <a:rPr kumimoji="1" lang="en-US" altLang="ja-JP" dirty="0"/>
              <a:t>1</a:t>
            </a:r>
            <a:r>
              <a:rPr kumimoji="1" lang="ja-JP" altLang="en-US" dirty="0"/>
              <a:t>号で大気圏外を飛行、</a:t>
            </a:r>
            <a:r>
              <a:rPr kumimoji="1" lang="en-US" altLang="ja-JP" dirty="0"/>
              <a:t>1</a:t>
            </a:r>
            <a:r>
              <a:rPr kumimoji="1" lang="ja-JP" altLang="en-US" dirty="0"/>
              <a:t>時間</a:t>
            </a:r>
            <a:r>
              <a:rPr kumimoji="1" lang="en-US" altLang="ja-JP" dirty="0"/>
              <a:t>48</a:t>
            </a:r>
            <a:r>
              <a:rPr kumimoji="1" lang="ja-JP" altLang="en-US" dirty="0"/>
              <a:t>分で地球を一周して着陸予定地に帰還しました。</a:t>
            </a:r>
            <a:endParaRPr kumimoji="1" lang="en-US" altLang="ja-JP" dirty="0"/>
          </a:p>
          <a:p>
            <a:endParaRPr kumimoji="1" lang="en-US" altLang="ja-JP" dirty="0"/>
          </a:p>
          <a:p>
            <a:r>
              <a:rPr kumimoji="1" lang="en-US" altLang="ja-JP" dirty="0"/>
              <a:t>1961</a:t>
            </a:r>
            <a:r>
              <a:rPr kumimoji="1" lang="ja-JP" altLang="en-US" dirty="0"/>
              <a:t>年</a:t>
            </a:r>
            <a:r>
              <a:rPr kumimoji="1" lang="en-US" altLang="ja-JP" dirty="0"/>
              <a:t>5</a:t>
            </a:r>
            <a:r>
              <a:rPr kumimoji="1" lang="ja-JP" altLang="en-US" dirty="0"/>
              <a:t>月、アメリカ大統領に就任したばかりのケネディは「</a:t>
            </a:r>
            <a:r>
              <a:rPr kumimoji="1" lang="en-US" altLang="ja-JP" dirty="0"/>
              <a:t>1960</a:t>
            </a:r>
            <a:r>
              <a:rPr kumimoji="1" lang="ja-JP" altLang="en-US" dirty="0"/>
              <a:t>年代の終わりまでに月面に人間を着陸させ、安全に地球に戻すこと」を国家最優先計画としました。こうして、人を地球周回軌道に送る「マーキュリー計画」、「ジェミニ計画」を経て、人類を月に送るという「アポロ計画」が始まりました。</a:t>
            </a:r>
          </a:p>
          <a:p>
            <a:endParaRPr kumimoji="1" lang="en-US" altLang="ja-JP" dirty="0"/>
          </a:p>
          <a:p>
            <a:r>
              <a:rPr kumimoji="1" lang="en-US" altLang="ja-JP" dirty="0"/>
              <a:t>※</a:t>
            </a:r>
            <a:r>
              <a:rPr kumimoji="1" lang="ja-JP" altLang="en-US" dirty="0"/>
              <a:t>ジェミニ計画はアポロ計画と同時期に並行して行われた基礎的な技術を習得するためのミッションです。</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15</a:t>
            </a:fld>
            <a:endParaRPr kumimoji="1" lang="ja-JP" altLang="en-US"/>
          </a:p>
        </p:txBody>
      </p:sp>
    </p:spTree>
    <p:extLst>
      <p:ext uri="{BB962C8B-B14F-4D97-AF65-F5344CB8AC3E}">
        <p14:creationId xmlns:p14="http://schemas.microsoft.com/office/powerpoint/2010/main" val="460008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宇宙のとびら</a:t>
            </a:r>
            <a:r>
              <a:rPr kumimoji="1" lang="en-US" altLang="ja-JP" dirty="0"/>
              <a:t>64</a:t>
            </a:r>
            <a:r>
              <a:rPr kumimoji="1" lang="ja-JP" altLang="en-US" dirty="0"/>
              <a:t>号</a:t>
            </a:r>
            <a:r>
              <a:rPr kumimoji="1" lang="en-US" altLang="ja-JP" dirty="0"/>
              <a:t>p.27</a:t>
            </a:r>
            <a:r>
              <a:rPr kumimoji="1" lang="ja-JP" altLang="en-US" dirty="0"/>
              <a:t>より引用</a:t>
            </a:r>
          </a:p>
          <a:p>
            <a:endParaRPr kumimoji="1" lang="en-US" altLang="ja-JP" dirty="0"/>
          </a:p>
          <a:p>
            <a:r>
              <a:rPr kumimoji="1" lang="ja-JP" altLang="en-US" dirty="0"/>
              <a:t>ケネディ大統領は亡くなってしまったが、アポロ計画は継続されました。</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16</a:t>
            </a:fld>
            <a:endParaRPr kumimoji="1" lang="ja-JP" altLang="en-US"/>
          </a:p>
        </p:txBody>
      </p:sp>
    </p:spTree>
    <p:extLst>
      <p:ext uri="{BB962C8B-B14F-4D97-AF65-F5344CB8AC3E}">
        <p14:creationId xmlns:p14="http://schemas.microsoft.com/office/powerpoint/2010/main" val="2028923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宇宙のとびら</a:t>
            </a:r>
            <a:r>
              <a:rPr kumimoji="1" lang="en-US" altLang="ja-JP" dirty="0"/>
              <a:t>65</a:t>
            </a:r>
            <a:r>
              <a:rPr kumimoji="1" lang="ja-JP" altLang="en-US" dirty="0"/>
              <a:t>号</a:t>
            </a:r>
            <a:r>
              <a:rPr kumimoji="1" lang="en-US" altLang="ja-JP" dirty="0"/>
              <a:t>p.24</a:t>
            </a:r>
            <a:r>
              <a:rPr kumimoji="1" lang="ja-JP" altLang="en-US" dirty="0"/>
              <a:t>より引用</a:t>
            </a:r>
          </a:p>
          <a:p>
            <a:endParaRPr kumimoji="1" lang="en-US" altLang="ja-JP" dirty="0"/>
          </a:p>
          <a:p>
            <a:r>
              <a:rPr kumimoji="1" lang="ja-JP" altLang="en-US" dirty="0"/>
              <a:t>アポロ計画は事故により尊い犠牲を出しながらも様々な技術改良を経て継続されていきました。</a:t>
            </a:r>
            <a:endParaRPr kumimoji="1" lang="en-US" altLang="ja-JP" dirty="0"/>
          </a:p>
          <a:p>
            <a:endParaRPr kumimoji="1" lang="en-US" altLang="ja-JP" dirty="0"/>
          </a:p>
          <a:p>
            <a:r>
              <a:rPr kumimoji="1" lang="en-US" altLang="ja-JP" dirty="0"/>
              <a:t>※1967</a:t>
            </a:r>
            <a:r>
              <a:rPr kumimoji="1" lang="ja-JP" altLang="en-US" dirty="0"/>
              <a:t>年はソ連（現ロシア）も</a:t>
            </a:r>
            <a:r>
              <a:rPr kumimoji="1" lang="en-US" altLang="ja-JP" dirty="0"/>
              <a:t>4</a:t>
            </a:r>
            <a:r>
              <a:rPr kumimoji="1" lang="ja-JP" altLang="en-US" dirty="0"/>
              <a:t>月にソユーズ</a:t>
            </a:r>
            <a:r>
              <a:rPr kumimoji="1" lang="en-US" altLang="ja-JP" dirty="0"/>
              <a:t>1</a:t>
            </a:r>
            <a:r>
              <a:rPr kumimoji="1" lang="ja-JP" altLang="en-US" dirty="0"/>
              <a:t>号の打ち上げが失敗し、コマロフ宇宙飛行士が亡くなっています。</a:t>
            </a:r>
            <a:endParaRPr kumimoji="1" lang="en-US" altLang="ja-JP" dirty="0"/>
          </a:p>
          <a:p>
            <a:r>
              <a:rPr kumimoji="1" lang="ja-JP" altLang="en-US" dirty="0"/>
              <a:t>宇宙開発に関わるすべての国が多くの失敗を乗り越えて先へ進んでいます。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17</a:t>
            </a:fld>
            <a:endParaRPr kumimoji="1" lang="ja-JP" altLang="en-US"/>
          </a:p>
        </p:txBody>
      </p:sp>
    </p:spTree>
    <p:extLst>
      <p:ext uri="{BB962C8B-B14F-4D97-AF65-F5344CB8AC3E}">
        <p14:creationId xmlns:p14="http://schemas.microsoft.com/office/powerpoint/2010/main" val="32729385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宇宙のとびら</a:t>
            </a:r>
            <a:r>
              <a:rPr kumimoji="1" lang="en-US" altLang="ja-JP" dirty="0"/>
              <a:t>65</a:t>
            </a:r>
            <a:r>
              <a:rPr kumimoji="1" lang="ja-JP" altLang="en-US" dirty="0"/>
              <a:t>号</a:t>
            </a:r>
            <a:r>
              <a:rPr kumimoji="1" lang="en-US" altLang="ja-JP" dirty="0"/>
              <a:t>p.25</a:t>
            </a:r>
            <a:r>
              <a:rPr kumimoji="1" lang="ja-JP" altLang="en-US" dirty="0"/>
              <a:t>より引用</a:t>
            </a:r>
          </a:p>
          <a:p>
            <a:endParaRPr kumimoji="1" lang="en-US" altLang="ja-JP" dirty="0"/>
          </a:p>
          <a:p>
            <a:r>
              <a:rPr kumimoji="1" lang="en-US" altLang="ja-JP" dirty="0"/>
              <a:t>1967</a:t>
            </a:r>
            <a:r>
              <a:rPr kumimoji="1" lang="ja-JP" altLang="en-US" dirty="0"/>
              <a:t>年にアポロ</a:t>
            </a:r>
            <a:r>
              <a:rPr kumimoji="1" lang="en-US" altLang="ja-JP" dirty="0"/>
              <a:t>4</a:t>
            </a:r>
            <a:r>
              <a:rPr kumimoji="1" lang="ja-JP" altLang="en-US" dirty="0"/>
              <a:t>号、</a:t>
            </a:r>
            <a:r>
              <a:rPr kumimoji="1" lang="en-US" altLang="ja-JP" dirty="0"/>
              <a:t>1968</a:t>
            </a:r>
            <a:r>
              <a:rPr kumimoji="1" lang="ja-JP" altLang="en-US" dirty="0"/>
              <a:t>年アポロ</a:t>
            </a:r>
            <a:r>
              <a:rPr kumimoji="1" lang="en-US" altLang="ja-JP" dirty="0"/>
              <a:t>5</a:t>
            </a:r>
            <a:r>
              <a:rPr kumimoji="1" lang="ja-JP" altLang="en-US" dirty="0"/>
              <a:t>の無人での打ち上げを経て、</a:t>
            </a:r>
            <a:r>
              <a:rPr kumimoji="1" lang="en-US" altLang="ja-JP" dirty="0"/>
              <a:t>1968</a:t>
            </a:r>
            <a:r>
              <a:rPr kumimoji="1" lang="ja-JP" altLang="en-US" dirty="0"/>
              <a:t>年アポロ</a:t>
            </a:r>
            <a:r>
              <a:rPr kumimoji="1" lang="en-US" altLang="ja-JP" dirty="0"/>
              <a:t>7</a:t>
            </a:r>
            <a:r>
              <a:rPr kumimoji="1" lang="ja-JP" altLang="en-US" dirty="0"/>
              <a:t>号で宇宙飛行士を乗せ、地球周回に成功しました。</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18</a:t>
            </a:fld>
            <a:endParaRPr kumimoji="1" lang="ja-JP" altLang="en-US"/>
          </a:p>
        </p:txBody>
      </p:sp>
    </p:spTree>
    <p:extLst>
      <p:ext uri="{BB962C8B-B14F-4D97-AF65-F5344CB8AC3E}">
        <p14:creationId xmlns:p14="http://schemas.microsoft.com/office/powerpoint/2010/main" val="32390699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1969</a:t>
            </a:r>
            <a:r>
              <a:rPr kumimoji="1" lang="ja-JP" altLang="en-US" dirty="0"/>
              <a:t>年</a:t>
            </a:r>
            <a:r>
              <a:rPr kumimoji="1" lang="en-US" altLang="ja-JP" dirty="0"/>
              <a:t>7</a:t>
            </a:r>
            <a:r>
              <a:rPr kumimoji="1" lang="ja-JP" altLang="en-US" dirty="0"/>
              <a:t>月</a:t>
            </a:r>
            <a:r>
              <a:rPr kumimoji="1" lang="en-US" altLang="ja-JP" dirty="0"/>
              <a:t>16</a:t>
            </a:r>
            <a:r>
              <a:rPr kumimoji="1" lang="ja-JP" altLang="en-US" dirty="0"/>
              <a:t>日，サターン</a:t>
            </a:r>
            <a:r>
              <a:rPr kumimoji="1" lang="en-US" altLang="ja-JP" dirty="0"/>
              <a:t>V(</a:t>
            </a:r>
            <a:r>
              <a:rPr kumimoji="1" lang="ja-JP" altLang="en-US" dirty="0"/>
              <a:t>ファイブ</a:t>
            </a:r>
            <a:r>
              <a:rPr kumimoji="1" lang="en-US" altLang="ja-JP" dirty="0"/>
              <a:t>)</a:t>
            </a:r>
            <a:r>
              <a:rPr kumimoji="1" lang="ja-JP" altLang="en-US" dirty="0"/>
              <a:t>ロケットで</a:t>
            </a:r>
            <a:r>
              <a:rPr kumimoji="1" lang="en-US" altLang="ja-JP" dirty="0"/>
              <a:t>3</a:t>
            </a:r>
            <a:r>
              <a:rPr kumimoji="1" lang="ja-JP" altLang="en-US" dirty="0"/>
              <a:t>人の宇宙飛行士が打ち上げられ、</a:t>
            </a:r>
            <a:r>
              <a:rPr kumimoji="1" lang="en-US" altLang="ja-JP" dirty="0"/>
              <a:t>7</a:t>
            </a:r>
            <a:r>
              <a:rPr kumimoji="1" lang="ja-JP" altLang="en-US" dirty="0"/>
              <a:t>月</a:t>
            </a:r>
            <a:r>
              <a:rPr kumimoji="1" lang="en-US" altLang="ja-JP" dirty="0"/>
              <a:t>20</a:t>
            </a:r>
            <a:r>
              <a:rPr kumimoji="1" lang="ja-JP" altLang="en-US" dirty="0"/>
              <a:t>日、</a:t>
            </a:r>
            <a:r>
              <a:rPr kumimoji="1" lang="en-US" altLang="ja-JP" dirty="0"/>
              <a:t>22</a:t>
            </a:r>
            <a:r>
              <a:rPr kumimoji="1" lang="ja-JP" altLang="en-US" dirty="0"/>
              <a:t>時</a:t>
            </a:r>
            <a:r>
              <a:rPr kumimoji="1" lang="en-US" altLang="ja-JP" dirty="0"/>
              <a:t>56</a:t>
            </a:r>
            <a:r>
              <a:rPr kumimoji="1" lang="ja-JP" altLang="en-US" dirty="0"/>
              <a:t>分</a:t>
            </a:r>
            <a:r>
              <a:rPr kumimoji="1" lang="en-US" altLang="ja-JP" dirty="0"/>
              <a:t>20</a:t>
            </a:r>
            <a:r>
              <a:rPr kumimoji="1" lang="ja-JP" altLang="en-US" dirty="0"/>
              <a:t>秒（</a:t>
            </a:r>
            <a:r>
              <a:rPr kumimoji="1" lang="en-US" altLang="ja-JP" dirty="0"/>
              <a:t>EST</a:t>
            </a:r>
            <a:r>
              <a:rPr kumimoji="1" lang="ja-JP" altLang="en-US" dirty="0"/>
              <a:t>、日本時間では</a:t>
            </a:r>
            <a:r>
              <a:rPr kumimoji="1" lang="en-US" altLang="ja-JP" dirty="0"/>
              <a:t>7</a:t>
            </a:r>
            <a:r>
              <a:rPr kumimoji="1" lang="ja-JP" altLang="en-US" dirty="0"/>
              <a:t>月</a:t>
            </a:r>
            <a:r>
              <a:rPr kumimoji="1" lang="en-US" altLang="ja-JP" dirty="0"/>
              <a:t>21</a:t>
            </a:r>
            <a:r>
              <a:rPr kumimoji="1" lang="ja-JP" altLang="en-US" dirty="0"/>
              <a:t>日早朝</a:t>
            </a:r>
            <a:r>
              <a:rPr kumimoji="1" lang="en-US" altLang="ja-JP" dirty="0"/>
              <a:t>)</a:t>
            </a:r>
            <a:r>
              <a:rPr kumimoji="1" lang="ja-JP" altLang="en-US" dirty="0"/>
              <a:t>に月面の「静かの海」のサビンロクレータ南西約</a:t>
            </a:r>
            <a:r>
              <a:rPr kumimoji="1" lang="en-US" altLang="ja-JP" dirty="0"/>
              <a:t>10㎞</a:t>
            </a:r>
            <a:r>
              <a:rPr kumimoji="1" lang="ja-JP" altLang="en-US" dirty="0"/>
              <a:t>に軟着陸。アームストロング船長が左足から月面に降り立ちました。まさに人類が初めて月に降り立った瞬間です。</a:t>
            </a:r>
            <a:r>
              <a:rPr kumimoji="1" lang="en-US" altLang="ja-JP" dirty="0"/>
              <a:t>2</a:t>
            </a:r>
            <a:r>
              <a:rPr kumimoji="1" lang="ja-JP" altLang="en-US" dirty="0"/>
              <a:t>時間半余りの月面滞在時間で科学観測装置の設置や月の岩石の採集を行い、月周回中の司令船に戻って、</a:t>
            </a:r>
            <a:r>
              <a:rPr kumimoji="1" lang="en-US" altLang="ja-JP" dirty="0"/>
              <a:t>7</a:t>
            </a:r>
            <a:r>
              <a:rPr kumimoji="1" lang="ja-JP" altLang="en-US" dirty="0"/>
              <a:t>月</a:t>
            </a:r>
            <a:r>
              <a:rPr kumimoji="1" lang="en-US" altLang="ja-JP" dirty="0"/>
              <a:t>24</a:t>
            </a:r>
            <a:r>
              <a:rPr kumimoji="1" lang="ja-JP" altLang="en-US" dirty="0"/>
              <a:t>日の午後</a:t>
            </a:r>
            <a:r>
              <a:rPr kumimoji="1" lang="en-US" altLang="ja-JP" dirty="0"/>
              <a:t>0</a:t>
            </a:r>
            <a:r>
              <a:rPr kumimoji="1" lang="ja-JP" altLang="en-US" dirty="0"/>
              <a:t>時</a:t>
            </a:r>
            <a:r>
              <a:rPr kumimoji="1" lang="en-US" altLang="ja-JP" dirty="0"/>
              <a:t>51</a:t>
            </a:r>
            <a:r>
              <a:rPr kumimoji="1" lang="ja-JP" altLang="en-US" dirty="0"/>
              <a:t>分に</a:t>
            </a:r>
            <a:r>
              <a:rPr kumimoji="1" lang="en-US" altLang="ja-JP" dirty="0"/>
              <a:t>3</a:t>
            </a:r>
            <a:r>
              <a:rPr kumimoji="1" lang="ja-JP" altLang="en-US" dirty="0"/>
              <a:t>人とも無事に地球に戻りました。</a:t>
            </a:r>
          </a:p>
          <a:p>
            <a:endParaRPr kumimoji="1" lang="en-US" altLang="ja-JP" dirty="0"/>
          </a:p>
          <a:p>
            <a:r>
              <a:rPr kumimoji="1" lang="ja-JP" altLang="en-US" dirty="0"/>
              <a:t>画像出典：</a:t>
            </a:r>
            <a:r>
              <a:rPr kumimoji="1" lang="en-US" altLang="ja-JP" dirty="0"/>
              <a:t>https://images.nasa.gov/details/as16-113-18339</a:t>
            </a:r>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19</a:t>
            </a:fld>
            <a:endParaRPr kumimoji="1" lang="ja-JP" altLang="en-US"/>
          </a:p>
        </p:txBody>
      </p:sp>
    </p:spTree>
    <p:extLst>
      <p:ext uri="{BB962C8B-B14F-4D97-AF65-F5344CB8AC3E}">
        <p14:creationId xmlns:p14="http://schemas.microsoft.com/office/powerpoint/2010/main" val="2790684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月面基地（植物栽培モジュールあり）２</a:t>
            </a:r>
          </a:p>
          <a:p>
            <a:r>
              <a:rPr kumimoji="1" lang="ja-JP" altLang="en-US" dirty="0"/>
              <a:t>素材番号</a:t>
            </a:r>
            <a:r>
              <a:rPr kumimoji="1" lang="en-US" altLang="ja-JP" dirty="0"/>
              <a:t>P100012534</a:t>
            </a:r>
          </a:p>
          <a:p>
            <a:r>
              <a:rPr kumimoji="1" lang="en-US" altLang="ja-JP" dirty="0"/>
              <a:t>https://jda.jaxa.jp/result.php?lang=j&amp;id=0c3b4771d57a00a1c6c99d5cb6ee2385</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a:t>
            </a:fld>
            <a:endParaRPr kumimoji="1" lang="ja-JP" altLang="en-US"/>
          </a:p>
        </p:txBody>
      </p:sp>
    </p:spTree>
    <p:extLst>
      <p:ext uri="{BB962C8B-B14F-4D97-AF65-F5344CB8AC3E}">
        <p14:creationId xmlns:p14="http://schemas.microsoft.com/office/powerpoint/2010/main" val="1756182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一方、日本の月探査の歴史はどうなっていたでしょうか。</a:t>
            </a:r>
            <a:endParaRPr kumimoji="1" lang="en-US" altLang="ja-JP" dirty="0"/>
          </a:p>
          <a:p>
            <a:r>
              <a:rPr kumimoji="1" lang="en-US" altLang="ja-JP" dirty="0"/>
              <a:t>1990</a:t>
            </a:r>
            <a:r>
              <a:rPr kumimoji="1" lang="ja-JP" altLang="en-US" dirty="0"/>
              <a:t>年に打ち上げられた「ひてん」は、月探査技術の実証のために開発された工学実験衛星です。月周回軌道への衛星投入や、１０回に及ぶ月スイングバイ実験、高度</a:t>
            </a:r>
            <a:r>
              <a:rPr kumimoji="1" lang="en-US" altLang="ja-JP" dirty="0"/>
              <a:t>120km</a:t>
            </a:r>
            <a:r>
              <a:rPr kumimoji="1" lang="ja-JP" altLang="en-US" dirty="0"/>
              <a:t>の地球大気によるエアロブレーキ実験に成功し、</a:t>
            </a:r>
            <a:r>
              <a:rPr kumimoji="1" lang="en-US" altLang="ja-JP" dirty="0"/>
              <a:t>1993</a:t>
            </a:r>
            <a:r>
              <a:rPr kumimoji="1" lang="ja-JP" altLang="en-US" dirty="0"/>
              <a:t>年</a:t>
            </a:r>
            <a:r>
              <a:rPr kumimoji="1" lang="en-US" altLang="ja-JP" dirty="0"/>
              <a:t>4</a:t>
            </a:r>
            <a:r>
              <a:rPr kumimoji="1" lang="ja-JP" altLang="en-US" dirty="0"/>
              <a:t>月</a:t>
            </a:r>
            <a:r>
              <a:rPr kumimoji="1" lang="en-US" altLang="ja-JP" dirty="0"/>
              <a:t>11</a:t>
            </a:r>
            <a:r>
              <a:rPr kumimoji="1" lang="ja-JP" altLang="en-US" dirty="0"/>
              <a:t>日に月のフレネリウス・クレーターに落下しました。（出典</a:t>
            </a:r>
            <a:r>
              <a:rPr kumimoji="1" lang="en-US" altLang="ja-JP" dirty="0"/>
              <a:t>:ISAS</a:t>
            </a:r>
            <a:r>
              <a:rPr kumimoji="1" lang="ja-JP" altLang="en-US" dirty="0"/>
              <a:t>科学衛星・探査機「ひてん」）</a:t>
            </a:r>
            <a:endParaRPr kumimoji="1" lang="en-US" altLang="ja-JP" dirty="0"/>
          </a:p>
          <a:p>
            <a:r>
              <a:rPr kumimoji="1" lang="ja-JP" altLang="en-US" dirty="0"/>
              <a:t>画像出典：</a:t>
            </a:r>
            <a:r>
              <a:rPr kumimoji="1" lang="en-US" altLang="ja-JP" dirty="0"/>
              <a:t>https://jda.jaxa.jp/result.php?lang=j&amp;id=9a8c83dd2498cc756579773cf3ed7cef</a:t>
            </a:r>
          </a:p>
          <a:p>
            <a:endParaRPr kumimoji="1" lang="en-US" altLang="ja-JP" dirty="0"/>
          </a:p>
          <a:p>
            <a:r>
              <a:rPr kumimoji="1" lang="ja-JP" altLang="en-US" dirty="0"/>
              <a:t>アメリカではアポロ計画は</a:t>
            </a:r>
            <a:r>
              <a:rPr kumimoji="1" lang="en-US" altLang="ja-JP" dirty="0"/>
              <a:t>1972</a:t>
            </a:r>
            <a:r>
              <a:rPr kumimoji="1" lang="ja-JP" altLang="en-US" dirty="0"/>
              <a:t>年に終わりましたが、その後</a:t>
            </a:r>
            <a:r>
              <a:rPr kumimoji="1" lang="en-US" altLang="ja-JP" dirty="0"/>
              <a:t>2</a:t>
            </a:r>
            <a:r>
              <a:rPr kumimoji="1" lang="ja-JP" altLang="en-US" dirty="0"/>
              <a:t>機の月探査機を打ち上げました。</a:t>
            </a:r>
            <a:r>
              <a:rPr kumimoji="1" lang="en-US" altLang="ja-JP" dirty="0"/>
              <a:t>1994</a:t>
            </a:r>
            <a:r>
              <a:rPr kumimoji="1" lang="ja-JP" altLang="en-US" dirty="0"/>
              <a:t>年のクレメンタイン、</a:t>
            </a:r>
            <a:r>
              <a:rPr kumimoji="1" lang="en-US" altLang="ja-JP" dirty="0"/>
              <a:t>1998</a:t>
            </a:r>
            <a:r>
              <a:rPr kumimoji="1" lang="ja-JP" altLang="en-US" dirty="0"/>
              <a:t>年のルナ・プロスペクターです。アポロ以前のミッションからルナ・プロスペクターまでのすべてのミッションによるデータを基に、月の地質構造図をはじめて作ることができました。私たちが現在知っている月の起源や進化に関する知識はこれらのデータによってわかってきたものです。</a:t>
            </a:r>
            <a:endParaRPr kumimoji="1" lang="en-US" altLang="ja-JP" dirty="0"/>
          </a:p>
          <a:p>
            <a:r>
              <a:rPr kumimoji="1" lang="ja-JP" altLang="en-US" dirty="0"/>
              <a:t>画像出典：</a:t>
            </a:r>
            <a:r>
              <a:rPr kumimoji="1" lang="en-US" altLang="ja-JP" dirty="0"/>
              <a:t>clementine</a:t>
            </a:r>
            <a:r>
              <a:rPr kumimoji="1" lang="ja-JP" altLang="en-US" dirty="0"/>
              <a:t>　</a:t>
            </a:r>
            <a:r>
              <a:rPr kumimoji="1" lang="en-US" altLang="ja-JP" dirty="0"/>
              <a:t>https://science.nasa.gov/resource/clementine-artists-concept/</a:t>
            </a:r>
          </a:p>
          <a:p>
            <a:r>
              <a:rPr kumimoji="1" lang="en-US" altLang="ja-JP" dirty="0"/>
              <a:t>Lunar Prospector https://science.nasa.gov/mission/lunar-prospector/</a:t>
            </a:r>
            <a:endParaRPr kumimoji="1" lang="ja-JP" altLang="en-US" dirty="0"/>
          </a:p>
          <a:p>
            <a:endParaRPr kumimoji="1" lang="en-US" altLang="ja-JP" dirty="0"/>
          </a:p>
          <a:p>
            <a:r>
              <a:rPr kumimoji="1" lang="ja-JP" altLang="en-US" dirty="0"/>
              <a:t>また、ヨーロッパでは</a:t>
            </a:r>
            <a:r>
              <a:rPr kumimoji="1" lang="en-US" altLang="ja-JP" dirty="0"/>
              <a:t>ESA(</a:t>
            </a:r>
            <a:r>
              <a:rPr kumimoji="1" lang="ja-JP" altLang="en-US" dirty="0"/>
              <a:t>欧州宇宙機関）がスマート１（初の月探査機）を、</a:t>
            </a:r>
            <a:r>
              <a:rPr kumimoji="1" lang="en-US" altLang="ja-JP" dirty="0"/>
              <a:t>2003</a:t>
            </a:r>
            <a:r>
              <a:rPr kumimoji="1" lang="ja-JP" altLang="en-US" dirty="0"/>
              <a:t>年</a:t>
            </a:r>
            <a:r>
              <a:rPr kumimoji="1" lang="en-US" altLang="ja-JP" dirty="0"/>
              <a:t>9</a:t>
            </a:r>
            <a:r>
              <a:rPr kumimoji="1" lang="ja-JP" altLang="en-US" dirty="0"/>
              <a:t>月に打ち上げ、将来の惑星間飛行のためのソーラー電気推進システムを含む新技術のテストの後、</a:t>
            </a:r>
            <a:r>
              <a:rPr kumimoji="1" lang="en-US" altLang="ja-JP" dirty="0"/>
              <a:t>2004</a:t>
            </a:r>
            <a:r>
              <a:rPr kumimoji="1" lang="ja-JP" altLang="en-US" dirty="0"/>
              <a:t>年</a:t>
            </a:r>
            <a:r>
              <a:rPr kumimoji="1" lang="en-US" altLang="ja-JP" dirty="0"/>
              <a:t>11</a:t>
            </a:r>
            <a:r>
              <a:rPr kumimoji="1" lang="ja-JP" altLang="en-US" dirty="0"/>
              <a:t>月</a:t>
            </a:r>
            <a:r>
              <a:rPr kumimoji="1" lang="en-US" altLang="ja-JP" dirty="0"/>
              <a:t>15</a:t>
            </a:r>
            <a:r>
              <a:rPr kumimoji="1" lang="ja-JP" altLang="en-US" dirty="0"/>
              <a:t>日に月に到着し、</a:t>
            </a:r>
            <a:r>
              <a:rPr kumimoji="1" lang="en-US" altLang="ja-JP" dirty="0"/>
              <a:t>2006</a:t>
            </a:r>
            <a:r>
              <a:rPr kumimoji="1" lang="ja-JP" altLang="en-US" dirty="0"/>
              <a:t>年</a:t>
            </a:r>
            <a:r>
              <a:rPr kumimoji="1" lang="en-US" altLang="ja-JP" dirty="0"/>
              <a:t>3</a:t>
            </a:r>
            <a:r>
              <a:rPr kumimoji="1" lang="ja-JP" altLang="en-US" dirty="0"/>
              <a:t>月にミッションを終了しました。</a:t>
            </a:r>
            <a:endParaRPr kumimoji="1" lang="en-US" altLang="ja-JP" dirty="0"/>
          </a:p>
          <a:p>
            <a:r>
              <a:rPr kumimoji="1" lang="ja-JP" altLang="en-US" dirty="0"/>
              <a:t>画像出典：</a:t>
            </a:r>
            <a:r>
              <a:rPr kumimoji="1" lang="en-US" altLang="ja-JP" dirty="0"/>
              <a:t>https://www.esa.int/ESA_Multimedia/Search/(offset)/150/(sortBy)/published?result_type=images&amp;SearchText=smart+1</a:t>
            </a: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20</a:t>
            </a:fld>
            <a:endParaRPr kumimoji="1" lang="ja-JP" altLang="en-US"/>
          </a:p>
        </p:txBody>
      </p:sp>
    </p:spTree>
    <p:extLst>
      <p:ext uri="{BB962C8B-B14F-4D97-AF65-F5344CB8AC3E}">
        <p14:creationId xmlns:p14="http://schemas.microsoft.com/office/powerpoint/2010/main" val="1696263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その後日本では、</a:t>
            </a:r>
            <a:r>
              <a:rPr kumimoji="1" lang="en-US" altLang="ja-JP" dirty="0"/>
              <a:t>2007</a:t>
            </a:r>
            <a:r>
              <a:rPr kumimoji="1" lang="ja-JP" altLang="en-US" dirty="0"/>
              <a:t>年に月周回衛星「かぐや」を打ち上げ、月の起源と進化を解明するためのさまざまな科学データを取得しました。この時、取得された月全球の正確な地形図はルナクラフトに使われています。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r>
              <a:rPr kumimoji="1" lang="en-US" altLang="ja-JP" dirty="0"/>
              <a:t>https://jda.jaxa.jp/result.php?lang=j&amp;id=c7fbe8a02b89f3855f62280c55b196d2</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21</a:t>
            </a:fld>
            <a:endParaRPr kumimoji="1" lang="ja-JP" altLang="en-US"/>
          </a:p>
        </p:txBody>
      </p:sp>
    </p:spTree>
    <p:extLst>
      <p:ext uri="{BB962C8B-B14F-4D97-AF65-F5344CB8AC3E}">
        <p14:creationId xmlns:p14="http://schemas.microsoft.com/office/powerpoint/2010/main" val="1459767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月面を眺めてみましょう。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（クリック）ルナクラフトで再現したのは神酒（みき）の海付近の黄色いポイント部分です。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r>
              <a:rPr kumimoji="1" lang="en-US" altLang="ja-JP" dirty="0"/>
              <a:t>https://www.planetary.org/space-images/the-moons-nearside-and-farside-2</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22</a:t>
            </a:fld>
            <a:endParaRPr kumimoji="1" lang="ja-JP" altLang="en-US"/>
          </a:p>
        </p:txBody>
      </p:sp>
    </p:spTree>
    <p:extLst>
      <p:ext uri="{BB962C8B-B14F-4D97-AF65-F5344CB8AC3E}">
        <p14:creationId xmlns:p14="http://schemas.microsoft.com/office/powerpoint/2010/main" val="933744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詳しく拡大していきましょう。（クリック）</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画像出展：</a:t>
            </a:r>
            <a:r>
              <a:rPr kumimoji="1" lang="en-US" altLang="ja-JP" dirty="0"/>
              <a:t>https://www.nao.ac.jp/gallery/moon.html</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23</a:t>
            </a:fld>
            <a:endParaRPr kumimoji="1" lang="ja-JP" altLang="en-US"/>
          </a:p>
        </p:txBody>
      </p:sp>
    </p:spTree>
    <p:extLst>
      <p:ext uri="{BB962C8B-B14F-4D97-AF65-F5344CB8AC3E}">
        <p14:creationId xmlns:p14="http://schemas.microsoft.com/office/powerpoint/2010/main" val="1636694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拡大した月、こちらはかぐやの取得したデータです。このあたりが神酒（みき）の海と呼ばれているところです。（クリック）さらに赤枠で囲まれたところを拡大しましょう。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　</a:t>
            </a:r>
            <a:r>
              <a:rPr kumimoji="1" lang="en-US" altLang="ja-JP" dirty="0"/>
              <a:t>https://kadias.selene.darts.isas.jaxa.jp/index_j.html</a:t>
            </a:r>
            <a:endParaRPr kumimoji="1" lang="ja-JP"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KADIAS</a:t>
            </a:r>
            <a:r>
              <a:rPr kumimoji="1" lang="ja-JP" altLang="en-US" dirty="0"/>
              <a:t>より引用</a:t>
            </a:r>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24</a:t>
            </a:fld>
            <a:endParaRPr kumimoji="1" lang="ja-JP" altLang="en-US"/>
          </a:p>
        </p:txBody>
      </p:sp>
    </p:spTree>
    <p:extLst>
      <p:ext uri="{BB962C8B-B14F-4D97-AF65-F5344CB8AC3E}">
        <p14:creationId xmlns:p14="http://schemas.microsoft.com/office/powerpoint/2010/main" val="38213268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ちらは「テオフィルスクレーター」という特徴的なクレーターです。クレーターの中の左上に小さいクレーターがあったり、中心が出っ張っていたり、左下にも山のようなところがあったり、と、色々気がつく特徴があると思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　</a:t>
            </a:r>
            <a:r>
              <a:rPr kumimoji="1" lang="en-US" altLang="ja-JP" dirty="0"/>
              <a:t>https://kadias.selene.darts.isas.jaxa.jp/index_j.html</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KADIAS</a:t>
            </a:r>
            <a:r>
              <a:rPr kumimoji="1" lang="ja-JP" altLang="en-US" dirty="0"/>
              <a:t>より引用</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参考</a:t>
            </a:r>
            <a:r>
              <a:rPr kumimoji="1" lang="en-US" altLang="ja-JP" dirty="0"/>
              <a:t>】</a:t>
            </a:r>
            <a:r>
              <a:rPr kumimoji="1" lang="ja-JP" altLang="en-US" dirty="0"/>
              <a:t>表示レイヤで「オルソ</a:t>
            </a:r>
            <a:r>
              <a:rPr kumimoji="1" lang="en-US" altLang="ja-JP" dirty="0"/>
              <a:t>-TC</a:t>
            </a:r>
            <a:r>
              <a:rPr kumimoji="1" lang="ja-JP" altLang="en-US" dirty="0"/>
              <a:t>」を選択すると図のような高画質な画像となります。</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25</a:t>
            </a:fld>
            <a:endParaRPr kumimoji="1" lang="ja-JP" altLang="en-US"/>
          </a:p>
        </p:txBody>
      </p:sp>
    </p:spTree>
    <p:extLst>
      <p:ext uri="{BB962C8B-B14F-4D97-AF65-F5344CB8AC3E}">
        <p14:creationId xmlns:p14="http://schemas.microsoft.com/office/powerpoint/2010/main" val="38897944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先ほどの写真をコンピューターで処理するとこんな画像に・・・（クリック）さらに赤枠の部分を拡大すると・・・</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26</a:t>
            </a:fld>
            <a:endParaRPr kumimoji="1" lang="ja-JP" altLang="en-US"/>
          </a:p>
        </p:txBody>
      </p:sp>
    </p:spTree>
    <p:extLst>
      <p:ext uri="{BB962C8B-B14F-4D97-AF65-F5344CB8AC3E}">
        <p14:creationId xmlns:p14="http://schemas.microsoft.com/office/powerpoint/2010/main" val="11166807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拡大するとこんな感じです。もうお気づきの方もいるかもしれませんが・・・</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27</a:t>
            </a:fld>
            <a:endParaRPr kumimoji="1" lang="ja-JP" altLang="en-US"/>
          </a:p>
        </p:txBody>
      </p:sp>
    </p:spTree>
    <p:extLst>
      <p:ext uri="{BB962C8B-B14F-4D97-AF65-F5344CB8AC3E}">
        <p14:creationId xmlns:p14="http://schemas.microsoft.com/office/powerpoint/2010/main" val="2661255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いつのまにか、マインクラフトのデータに代わっていました。かぐやのデータをつかって限りなく本物に近い月面ワールド「ルナクラフト」になりました。</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28</a:t>
            </a:fld>
            <a:endParaRPr kumimoji="1" lang="ja-JP" altLang="en-US"/>
          </a:p>
        </p:txBody>
      </p:sp>
    </p:spTree>
    <p:extLst>
      <p:ext uri="{BB962C8B-B14F-4D97-AF65-F5344CB8AC3E}">
        <p14:creationId xmlns:p14="http://schemas.microsoft.com/office/powerpoint/2010/main" val="15161717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別カット</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29</a:t>
            </a:fld>
            <a:endParaRPr kumimoji="1" lang="ja-JP" altLang="en-US"/>
          </a:p>
        </p:txBody>
      </p:sp>
    </p:spTree>
    <p:extLst>
      <p:ext uri="{BB962C8B-B14F-4D97-AF65-F5344CB8AC3E}">
        <p14:creationId xmlns:p14="http://schemas.microsoft.com/office/powerpoint/2010/main" val="3855840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司会や講師のお名前や写真、自己紹介文を入れる等、ご活用ください。</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a:t>
            </a:fld>
            <a:endParaRPr kumimoji="1" lang="ja-JP" altLang="en-US"/>
          </a:p>
        </p:txBody>
      </p:sp>
    </p:spTree>
    <p:extLst>
      <p:ext uri="{BB962C8B-B14F-4D97-AF65-F5344CB8AC3E}">
        <p14:creationId xmlns:p14="http://schemas.microsoft.com/office/powerpoint/2010/main" val="25692637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別カット</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30</a:t>
            </a:fld>
            <a:endParaRPr kumimoji="1" lang="ja-JP" altLang="en-US"/>
          </a:p>
        </p:txBody>
      </p:sp>
    </p:spTree>
    <p:extLst>
      <p:ext uri="{BB962C8B-B14F-4D97-AF65-F5344CB8AC3E}">
        <p14:creationId xmlns:p14="http://schemas.microsoft.com/office/powerpoint/2010/main" val="2015122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（クリック）では、ルナクラフトの世界に出かけてみましょう。</a:t>
            </a:r>
            <a:endParaRPr kumimoji="1" lang="en-US" altLang="ja-JP" dirty="0"/>
          </a:p>
          <a:p>
            <a:r>
              <a:rPr kumimoji="1" lang="ja-JP" altLang="en-US" dirty="0"/>
              <a:t>（クリック）でも、ちょっと待ってください。現在、実際に月にいくことはリアルにできるのでしょうか？</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31</a:t>
            </a:fld>
            <a:endParaRPr kumimoji="1" lang="ja-JP" altLang="en-US"/>
          </a:p>
        </p:txBody>
      </p:sp>
    </p:spTree>
    <p:extLst>
      <p:ext uri="{BB962C8B-B14F-4D97-AF65-F5344CB8AC3E}">
        <p14:creationId xmlns:p14="http://schemas.microsoft.com/office/powerpoint/2010/main" val="3730095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人類の月探査の歴史を簡単にまとめるとこのとおりです。</a:t>
            </a:r>
            <a:endParaRPr kumimoji="1" lang="en-US" altLang="ja-JP" dirty="0"/>
          </a:p>
          <a:p>
            <a:endParaRPr kumimoji="1" lang="en-US" altLang="ja-JP" dirty="0"/>
          </a:p>
          <a:p>
            <a:r>
              <a:rPr kumimoji="1" lang="ja-JP" altLang="en-US" dirty="0"/>
              <a:t>アメリカのアポロ計画では人類の月面着陸と地球への帰還を目指し、アポロ</a:t>
            </a:r>
            <a:r>
              <a:rPr kumimoji="1" lang="en-US" altLang="ja-JP" dirty="0"/>
              <a:t>11</a:t>
            </a:r>
            <a:r>
              <a:rPr kumimoji="1" lang="ja-JP" altLang="en-US" dirty="0"/>
              <a:t>号によってはじめて成し遂げられ、合計</a:t>
            </a:r>
            <a:r>
              <a:rPr kumimoji="1" lang="en-US" altLang="ja-JP" dirty="0"/>
              <a:t>6</a:t>
            </a:r>
            <a:r>
              <a:rPr kumimoji="1" lang="ja-JP" altLang="en-US" dirty="0"/>
              <a:t>回の有人月面着陸に成功しました。</a:t>
            </a:r>
            <a:endParaRPr kumimoji="1" lang="en-US" altLang="ja-JP" dirty="0"/>
          </a:p>
          <a:p>
            <a:r>
              <a:rPr kumimoji="1" lang="ja-JP" altLang="en-US" dirty="0"/>
              <a:t>日本では月周回衛星かぐやが月周回軌道上での観測と月探査の技術確立を行いました。</a:t>
            </a:r>
            <a:endParaRPr kumimoji="1" lang="en-US" altLang="ja-JP" dirty="0"/>
          </a:p>
          <a:p>
            <a:r>
              <a:rPr kumimoji="1" lang="ja-JP" altLang="en-US" dirty="0"/>
              <a:t>そして現在、世界各国共同でアルテミス計画が進行中です。</a:t>
            </a:r>
            <a:endParaRPr kumimoji="1" lang="en-US" altLang="ja-JP"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32</a:t>
            </a:fld>
            <a:endParaRPr kumimoji="1" lang="ja-JP" altLang="en-US"/>
          </a:p>
        </p:txBody>
      </p:sp>
    </p:spTree>
    <p:extLst>
      <p:ext uri="{BB962C8B-B14F-4D97-AF65-F5344CB8AC3E}">
        <p14:creationId xmlns:p14="http://schemas.microsoft.com/office/powerpoint/2010/main" val="2387201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「アルテミス計画」はアメリカ主導のもと国際協力でアポロ計画以来の月面有人着陸、長期滞在、月探査を目的としたプログラムです。ちなみに「アルテミス」はギリシャ神話のアポロの妹の名前です。</a:t>
            </a:r>
            <a:r>
              <a:rPr kumimoji="1" lang="en-US" altLang="ja-JP" dirty="0"/>
              <a:t>2019</a:t>
            </a:r>
            <a:r>
              <a:rPr kumimoji="1" lang="ja-JP" altLang="en-US" dirty="0"/>
              <a:t>年、</a:t>
            </a:r>
            <a:r>
              <a:rPr kumimoji="1" lang="en-US" altLang="ja-JP" dirty="0"/>
              <a:t>JAXA</a:t>
            </a:r>
            <a:r>
              <a:rPr kumimoji="1" lang="ja-JP" altLang="en-US" dirty="0"/>
              <a:t>は「アルテミス計画」に参加することになりました。</a:t>
            </a:r>
            <a:endParaRPr kumimoji="1" lang="en-US" altLang="ja-JP" dirty="0"/>
          </a:p>
          <a:p>
            <a:endParaRPr kumimoji="1" lang="en-US" altLang="ja-JP" dirty="0"/>
          </a:p>
          <a:p>
            <a:r>
              <a:rPr kumimoji="1" lang="ja-JP" altLang="en-US" dirty="0"/>
              <a:t>画像出典：</a:t>
            </a:r>
            <a:r>
              <a:rPr kumimoji="1" lang="en-US" altLang="ja-JP" dirty="0"/>
              <a:t>https://jda.jaxa.jp/result.php?lang=j&amp;id=0c3b4771d57a00a1c6c99d5cb6ee2385</a:t>
            </a:r>
          </a:p>
          <a:p>
            <a:r>
              <a:rPr kumimoji="1" lang="en-US" altLang="ja-JP" dirty="0"/>
              <a:t>HTV-X</a:t>
            </a:r>
            <a:r>
              <a:rPr kumimoji="1" lang="ja-JP" altLang="en-US" dirty="0"/>
              <a:t>：</a:t>
            </a:r>
            <a:r>
              <a:rPr kumimoji="1" lang="en-US" altLang="ja-JP" dirty="0"/>
              <a:t>https://jda.jaxa.jp/result.php?lang=j&amp;id=a88ed24d01e3e9fe9ade3c262f4b32ae</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33</a:t>
            </a:fld>
            <a:endParaRPr kumimoji="1" lang="ja-JP" altLang="en-US"/>
          </a:p>
        </p:txBody>
      </p:sp>
    </p:spTree>
    <p:extLst>
      <p:ext uri="{BB962C8B-B14F-4D97-AF65-F5344CB8AC3E}">
        <p14:creationId xmlns:p14="http://schemas.microsoft.com/office/powerpoint/2010/main" val="35641367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アルテミス計画では、月と火星の中継基地である</a:t>
            </a:r>
            <a:r>
              <a:rPr kumimoji="1" lang="en-US" altLang="ja-JP" dirty="0"/>
              <a:t>GATEWAY</a:t>
            </a:r>
            <a:r>
              <a:rPr kumimoji="1" lang="ja-JP" altLang="en-US" dirty="0"/>
              <a:t>（ゲートウェイ）を開発しています。また、日本では物資を運ぶ補給船</a:t>
            </a:r>
            <a:r>
              <a:rPr kumimoji="1" lang="en-US" altLang="ja-JP" dirty="0"/>
              <a:t>HTV-X</a:t>
            </a:r>
            <a:r>
              <a:rPr kumimoji="1" lang="ja-JP" altLang="en-US" dirty="0"/>
              <a:t>の開発等を担当しています。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補給船</a:t>
            </a:r>
            <a:r>
              <a:rPr kumimoji="1" lang="en-US" altLang="ja-JP" dirty="0"/>
              <a:t>HTV-X</a:t>
            </a:r>
            <a:r>
              <a:rPr kumimoji="1" lang="ja-JP" altLang="en-US" dirty="0"/>
              <a:t>は全長</a:t>
            </a:r>
            <a:r>
              <a:rPr kumimoji="1" lang="en-US" altLang="ja-JP" dirty="0"/>
              <a:t>8m</a:t>
            </a:r>
            <a:r>
              <a:rPr kumimoji="1" lang="ja-JP" altLang="en-US" dirty="0"/>
              <a:t>、直径約</a:t>
            </a:r>
            <a:r>
              <a:rPr kumimoji="1" lang="en-US" altLang="ja-JP" dirty="0"/>
              <a:t>4.4m</a:t>
            </a:r>
            <a:r>
              <a:rPr kumimoji="1" lang="ja-JP" altLang="en-US" dirty="0"/>
              <a:t>、打ち上げ時の重さ約</a:t>
            </a:r>
            <a:r>
              <a:rPr kumimoji="1" lang="en-US" altLang="ja-JP" dirty="0"/>
              <a:t>16</a:t>
            </a:r>
            <a:r>
              <a:rPr kumimoji="1" lang="ja-JP" altLang="en-US" dirty="0"/>
              <a:t>トンで、今までの補給船より多くのものを運べます。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endParaRPr kumimoji="1" lang="en-US" altLang="ja-JP" dirty="0"/>
          </a:p>
          <a:p>
            <a:pPr>
              <a:buNone/>
            </a:pPr>
            <a:r>
              <a:rPr lang="ja-JP" altLang="en-US" dirty="0"/>
              <a:t>・ゲートウェイとゲートウェイ補給機</a:t>
            </a:r>
            <a:br>
              <a:rPr lang="ja-JP" altLang="en-US" dirty="0"/>
            </a:br>
            <a:r>
              <a:rPr lang="ja-JP" altLang="en-US" dirty="0"/>
              <a:t>素材番号 </a:t>
            </a:r>
            <a:r>
              <a:rPr lang="en-US" altLang="ja-JP" dirty="0">
                <a:effectLst/>
              </a:rPr>
              <a:t>50P2023002960</a:t>
            </a:r>
            <a:endParaRPr lang="ja-JP" altLang="en-US" dirty="0"/>
          </a:p>
          <a:p>
            <a:r>
              <a:rPr lang="en-US" altLang="ja-JP" dirty="0">
                <a:hlinkClick r:id="rId3" tooltip="https://jda.jaxa.jp/result.php?lang=j&amp;id=333a818dbf71a509f924e54006a41fb6"/>
              </a:rPr>
              <a:t>https://jda.jaxa.jp/result.php?lang=j&amp;id=333a818dbf71a509f924e54006a41fb6</a:t>
            </a:r>
            <a:endParaRPr lang="ja-JP"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34</a:t>
            </a:fld>
            <a:endParaRPr kumimoji="1" lang="ja-JP" altLang="en-US"/>
          </a:p>
        </p:txBody>
      </p:sp>
    </p:spTree>
    <p:extLst>
      <p:ext uri="{BB962C8B-B14F-4D97-AF65-F5344CB8AC3E}">
        <p14:creationId xmlns:p14="http://schemas.microsoft.com/office/powerpoint/2010/main" val="22728799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r>
              <a:rPr lang="ja-JP" altLang="en-US" b="0" i="0" dirty="0">
                <a:solidFill>
                  <a:srgbClr val="333333"/>
                </a:solidFill>
                <a:effectLst/>
                <a:latin typeface="Noto Sans JP"/>
              </a:rPr>
              <a:t>その他の日本の月探査ですが、最近では、小型月着陸実証機</a:t>
            </a:r>
            <a:r>
              <a:rPr lang="en-US" altLang="ja-JP" b="0" i="0" dirty="0">
                <a:solidFill>
                  <a:srgbClr val="333333"/>
                </a:solidFill>
                <a:effectLst/>
                <a:latin typeface="Noto Sans JP"/>
              </a:rPr>
              <a:t>SLIM</a:t>
            </a:r>
            <a:r>
              <a:rPr lang="ja-JP" altLang="en-US" b="0" i="0" dirty="0">
                <a:solidFill>
                  <a:srgbClr val="333333"/>
                </a:solidFill>
                <a:effectLst/>
                <a:latin typeface="Noto Sans JP"/>
              </a:rPr>
              <a:t>（スリム）が</a:t>
            </a:r>
            <a:r>
              <a:rPr lang="en-US" altLang="ja-JP" b="0" i="0" dirty="0">
                <a:solidFill>
                  <a:srgbClr val="333333"/>
                </a:solidFill>
                <a:effectLst/>
                <a:latin typeface="Noto Sans JP"/>
              </a:rPr>
              <a:t>2024</a:t>
            </a:r>
            <a:r>
              <a:rPr lang="ja-JP" altLang="en-US" b="0" i="0" dirty="0">
                <a:solidFill>
                  <a:srgbClr val="333333"/>
                </a:solidFill>
                <a:effectLst/>
                <a:latin typeface="Noto Sans JP"/>
              </a:rPr>
              <a:t>年</a:t>
            </a:r>
            <a:r>
              <a:rPr lang="en-US" altLang="ja-JP" b="0" i="0" dirty="0">
                <a:solidFill>
                  <a:srgbClr val="333333"/>
                </a:solidFill>
                <a:effectLst/>
                <a:latin typeface="Noto Sans JP"/>
              </a:rPr>
              <a:t>1</a:t>
            </a:r>
            <a:r>
              <a:rPr lang="ja-JP" altLang="en-US" b="0" i="0" dirty="0">
                <a:solidFill>
                  <a:srgbClr val="333333"/>
                </a:solidFill>
                <a:effectLst/>
                <a:latin typeface="Noto Sans JP"/>
              </a:rPr>
              <a:t>月</a:t>
            </a:r>
            <a:r>
              <a:rPr lang="en-US" altLang="ja-JP" b="0" i="0" dirty="0">
                <a:solidFill>
                  <a:srgbClr val="333333"/>
                </a:solidFill>
                <a:effectLst/>
                <a:latin typeface="Noto Sans JP"/>
              </a:rPr>
              <a:t>20</a:t>
            </a:r>
            <a:r>
              <a:rPr lang="ja-JP" altLang="en-US" b="0" i="0" dirty="0">
                <a:solidFill>
                  <a:srgbClr val="333333"/>
                </a:solidFill>
                <a:effectLst/>
                <a:latin typeface="Noto Sans JP"/>
              </a:rPr>
              <a:t>日に月面に着陸しました。</a:t>
            </a:r>
            <a:r>
              <a:rPr lang="en-US" altLang="ja-JP" b="0" i="0" dirty="0">
                <a:solidFill>
                  <a:srgbClr val="333333"/>
                </a:solidFill>
                <a:effectLst/>
                <a:latin typeface="Noto Sans JP"/>
              </a:rPr>
              <a:t>SLIM</a:t>
            </a:r>
            <a:r>
              <a:rPr lang="ja-JP" altLang="en-US" b="0" i="0" dirty="0">
                <a:solidFill>
                  <a:srgbClr val="333333"/>
                </a:solidFill>
                <a:effectLst/>
                <a:latin typeface="Noto Sans JP"/>
              </a:rPr>
              <a:t>は高精度な着陸技術を実証し、これまでの「降りやすい所に降りる探査」から「降りたいところに降りる探査」へ転換を果たすことができました。</a:t>
            </a:r>
            <a:endParaRPr lang="en-US" altLang="ja-JP" b="0" i="0" dirty="0">
              <a:solidFill>
                <a:srgbClr val="333333"/>
              </a:solidFill>
              <a:effectLst/>
              <a:latin typeface="Noto Sans JP"/>
            </a:endParaRPr>
          </a:p>
          <a:p>
            <a:pPr algn="l"/>
            <a:endParaRPr lang="en-US" altLang="ja-JP" b="1" i="0" dirty="0">
              <a:solidFill>
                <a:srgbClr val="333333"/>
              </a:solidFill>
              <a:effectLst/>
              <a:latin typeface="Noto Sans JP"/>
            </a:endParaRPr>
          </a:p>
          <a:p>
            <a:pPr algn="l"/>
            <a:r>
              <a:rPr lang="ja-JP" altLang="en-US" b="1" i="0" dirty="0">
                <a:solidFill>
                  <a:srgbClr val="333333"/>
                </a:solidFill>
                <a:effectLst/>
                <a:latin typeface="Noto Sans JP"/>
              </a:rPr>
              <a:t>画像出典：</a:t>
            </a:r>
            <a:endParaRPr lang="en-US" altLang="ja-JP" b="1" i="0" dirty="0">
              <a:solidFill>
                <a:srgbClr val="333333"/>
              </a:solidFill>
              <a:effectLst/>
              <a:latin typeface="Noto Sans JP"/>
            </a:endParaRPr>
          </a:p>
          <a:p>
            <a:pPr algn="l"/>
            <a:r>
              <a:rPr lang="ja-JP" altLang="en-US" b="0" i="0" dirty="0">
                <a:solidFill>
                  <a:srgbClr val="333333"/>
                </a:solidFill>
                <a:effectLst/>
                <a:latin typeface="Noto Sans JP"/>
              </a:rPr>
              <a:t>素材番号</a:t>
            </a:r>
            <a:r>
              <a:rPr lang="en-US" altLang="ja-JP" b="0" i="0" dirty="0">
                <a:solidFill>
                  <a:srgbClr val="333333"/>
                </a:solidFill>
                <a:effectLst/>
                <a:latin typeface="Noto Sans JP"/>
              </a:rPr>
              <a:t>P100014066</a:t>
            </a:r>
            <a:r>
              <a:rPr kumimoji="1" lang="ja-JP" altLang="en-US" b="0" i="0" dirty="0">
                <a:solidFill>
                  <a:srgbClr val="333333"/>
                </a:solidFill>
                <a:effectLst/>
                <a:latin typeface="Noto Sans JP"/>
              </a:rPr>
              <a:t>（</a:t>
            </a:r>
            <a:r>
              <a:rPr kumimoji="1" lang="en-US" altLang="ja-JP" b="0" i="0" dirty="0">
                <a:solidFill>
                  <a:srgbClr val="333333"/>
                </a:solidFill>
                <a:effectLst/>
                <a:latin typeface="Noto Sans JP"/>
              </a:rPr>
              <a:t>SLIM</a:t>
            </a:r>
            <a:r>
              <a:rPr kumimoji="1" lang="ja-JP" altLang="en-US" b="0" i="0" dirty="0">
                <a:solidFill>
                  <a:srgbClr val="333333"/>
                </a:solidFill>
                <a:effectLst/>
                <a:latin typeface="Noto Sans JP"/>
              </a:rPr>
              <a:t>ミッションマーク）</a:t>
            </a:r>
            <a:endParaRPr kumimoji="1" lang="en-US" altLang="ja-JP" b="0" i="0" dirty="0">
              <a:solidFill>
                <a:srgbClr val="333333"/>
              </a:solidFill>
              <a:effectLst/>
              <a:latin typeface="Noto Sans JP"/>
            </a:endParaRPr>
          </a:p>
          <a:p>
            <a:pPr algn="l"/>
            <a:r>
              <a:rPr lang="en-US" altLang="ja-JP" dirty="0">
                <a:hlinkClick r:id="rId3" tooltip="https://jda.jaxa.jp/result.php?lang=j&amp;id=23be2fef141527273acabb30d492f05e"/>
              </a:rPr>
              <a:t>https://jda.jaxa.jp/result.php?lang=j&amp;id=23be2fef141527273acabb30d492f05e</a:t>
            </a:r>
            <a:endParaRPr kumimoji="1" lang="en-US" altLang="ja-JP" b="0" i="0" dirty="0">
              <a:solidFill>
                <a:srgbClr val="333333"/>
              </a:solidFill>
              <a:effectLst/>
              <a:latin typeface="Noto Sans JP"/>
            </a:endParaRPr>
          </a:p>
          <a:p>
            <a:pPr algn="l"/>
            <a:r>
              <a:rPr lang="ja-JP" altLang="en-US" dirty="0"/>
              <a:t>素材番号 </a:t>
            </a:r>
            <a:r>
              <a:rPr lang="en-US" altLang="ja-JP" dirty="0"/>
              <a:t>P100014173</a:t>
            </a:r>
            <a:r>
              <a:rPr lang="ja-JP" altLang="en-US" dirty="0"/>
              <a:t>（</a:t>
            </a:r>
            <a:r>
              <a:rPr lang="en-US" altLang="ja-JP" dirty="0"/>
              <a:t>SLIM/</a:t>
            </a:r>
            <a:r>
              <a:rPr lang="ja-JP" altLang="en-US" dirty="0"/>
              <a:t>月面着陸）</a:t>
            </a:r>
            <a:endParaRPr lang="en-US" altLang="ja-JP" dirty="0"/>
          </a:p>
          <a:p>
            <a:r>
              <a:rPr lang="en-US" altLang="ja-JP" dirty="0">
                <a:hlinkClick r:id="rId4" tooltip="https://jda.jaxa.jp/result.php?lang=j&amp;id=dba0c34f06ad4143b7b19b0babcbf889"/>
              </a:rPr>
              <a:t>https://jda.jaxa.jp/result.php?lang=j&amp;id=dba0c34f06ad4143b7b19b0babcbf889</a:t>
            </a:r>
            <a:endParaRPr lang="ja-JP" altLang="en-US" dirty="0"/>
          </a:p>
          <a:p>
            <a:pPr algn="l"/>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35</a:t>
            </a:fld>
            <a:endParaRPr kumimoji="1" lang="ja-JP" altLang="en-US"/>
          </a:p>
        </p:txBody>
      </p:sp>
    </p:spTree>
    <p:extLst>
      <p:ext uri="{BB962C8B-B14F-4D97-AF65-F5344CB8AC3E}">
        <p14:creationId xmlns:p14="http://schemas.microsoft.com/office/powerpoint/2010/main" val="15640109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右の写真は</a:t>
            </a:r>
            <a:r>
              <a:rPr kumimoji="1" lang="en-US" altLang="ja-JP" dirty="0"/>
              <a:t>2024</a:t>
            </a:r>
            <a:r>
              <a:rPr kumimoji="1" lang="ja-JP" altLang="en-US" dirty="0"/>
              <a:t>年</a:t>
            </a:r>
            <a:r>
              <a:rPr kumimoji="1" lang="en-US" altLang="ja-JP" dirty="0"/>
              <a:t>1</a:t>
            </a:r>
            <a:r>
              <a:rPr kumimoji="1" lang="ja-JP" altLang="en-US" dirty="0"/>
              <a:t>月</a:t>
            </a:r>
            <a:r>
              <a:rPr kumimoji="1" lang="en-US" altLang="ja-JP" dirty="0"/>
              <a:t>20</a:t>
            </a:r>
            <a:r>
              <a:rPr kumimoji="1" lang="ja-JP" altLang="en-US" dirty="0"/>
              <a:t>日に月に着陸した</a:t>
            </a:r>
            <a:r>
              <a:rPr kumimoji="1" lang="en-US" altLang="ja-JP" dirty="0"/>
              <a:t>SLIM</a:t>
            </a:r>
            <a:r>
              <a:rPr kumimoji="1" lang="ja-JP" altLang="en-US" dirty="0"/>
              <a:t>（スリム）で、一緒に行った小型ロボットの</a:t>
            </a:r>
            <a:r>
              <a:rPr kumimoji="1" lang="en-US" altLang="ja-JP" dirty="0"/>
              <a:t>SORA-Q</a:t>
            </a:r>
            <a:r>
              <a:rPr kumimoji="1" lang="ja-JP" altLang="en-US" dirty="0"/>
              <a:t>（ソラキュー）が撮影して（クリック）</a:t>
            </a:r>
            <a:r>
              <a:rPr kumimoji="1" lang="en-US" altLang="ja-JP" dirty="0"/>
              <a:t>LEV-1</a:t>
            </a:r>
            <a:r>
              <a:rPr kumimoji="1" lang="ja-JP" altLang="en-US" dirty="0"/>
              <a:t>に転送（クリック）、</a:t>
            </a:r>
            <a:r>
              <a:rPr kumimoji="1" lang="en-US" altLang="ja-JP" dirty="0"/>
              <a:t>LEV-1</a:t>
            </a:r>
            <a:r>
              <a:rPr kumimoji="1" lang="ja-JP" altLang="en-US" dirty="0"/>
              <a:t>が地球に送った（クリック）写真です。</a:t>
            </a:r>
            <a:br>
              <a:rPr kumimoji="1" lang="en-US" altLang="ja-JP" dirty="0"/>
            </a:br>
            <a:r>
              <a:rPr kumimoji="1" lang="ja-JP" altLang="en-US" dirty="0"/>
              <a:t>この</a:t>
            </a:r>
            <a:r>
              <a:rPr kumimoji="1" lang="en-US" altLang="ja-JP" dirty="0"/>
              <a:t>2</a:t>
            </a:r>
            <a:r>
              <a:rPr kumimoji="1" lang="ja-JP" altLang="en-US" dirty="0"/>
              <a:t>つのロボットは世界初の完全自立ロボットによる月面探査と複数ロボットによる同時月面探査を成し遂げました。</a:t>
            </a:r>
            <a:endParaRPr kumimoji="1" lang="en-US" altLang="ja-JP" dirty="0"/>
          </a:p>
          <a:p>
            <a:r>
              <a:rPr kumimoji="1" lang="ja-JP" altLang="en-US" dirty="0"/>
              <a:t>ということで、先ほどの「実際に月に行くことはリアルなのか」、という問いへの回答ですが、「現在はいくつかの探査機が月で探査を行ったり、人が月に向かうための宇宙機の開発を進めたりしているところ」というのが答えです。</a:t>
            </a:r>
            <a:endParaRPr kumimoji="1" lang="en-US" altLang="ja-JP" dirty="0"/>
          </a:p>
          <a:p>
            <a:endParaRPr kumimoji="1" lang="en-US" altLang="ja-JP" dirty="0"/>
          </a:p>
          <a:p>
            <a:r>
              <a:rPr kumimoji="1" lang="ja-JP" altLang="en-US" dirty="0"/>
              <a:t>画像出典：</a:t>
            </a:r>
            <a:br>
              <a:rPr kumimoji="1" lang="en-US" altLang="ja-JP" dirty="0"/>
            </a:br>
            <a:r>
              <a:rPr kumimoji="1" lang="en-US" altLang="ja-JP" dirty="0"/>
              <a:t>https://jda.jaxa.jp/result.php?lang=j&amp;id=904532fb9d216264b2366fde33c95c9d</a:t>
            </a:r>
          </a:p>
          <a:p>
            <a:r>
              <a:rPr kumimoji="1" lang="en-US" altLang="ja-JP" dirty="0"/>
              <a:t>https://jda.jaxa.jp/result.php?lang=j&amp;id=7d79efc21ee6b298e9cc2f9a4aa3eb65</a:t>
            </a:r>
          </a:p>
          <a:p>
            <a:r>
              <a:rPr kumimoji="1" lang="en-US" altLang="ja-JP" dirty="0"/>
              <a:t>https://jda.jaxa.jp/result.php?lang=j&amp;id=9092e8eac6cca962f2e8a71bb37f9482</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36</a:t>
            </a:fld>
            <a:endParaRPr kumimoji="1" lang="ja-JP" altLang="en-US"/>
          </a:p>
        </p:txBody>
      </p:sp>
    </p:spTree>
    <p:extLst>
      <p:ext uri="{BB962C8B-B14F-4D97-AF65-F5344CB8AC3E}">
        <p14:creationId xmlns:p14="http://schemas.microsoft.com/office/powerpoint/2010/main" val="1769833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さて、月面に戻ってみましょう。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月の表面をもっと近くから見るとこんな感じです。左はアポロ</a:t>
            </a:r>
            <a:r>
              <a:rPr kumimoji="1" lang="en-US" altLang="ja-JP" dirty="0"/>
              <a:t>11</a:t>
            </a:r>
            <a:r>
              <a:rPr kumimoji="1" lang="ja-JP" altLang="en-US" dirty="0"/>
              <a:t>号のクルーが荷物を持って歩いているところです。足が沈んでいるのがわかります。月の重力は地球の約</a:t>
            </a:r>
            <a:r>
              <a:rPr kumimoji="1" lang="en-US" altLang="ja-JP" dirty="0"/>
              <a:t>1/6</a:t>
            </a:r>
            <a:r>
              <a:rPr kumimoji="1" lang="ja-JP" altLang="en-US" dirty="0"/>
              <a:t>なので、重さは軽くなったはずなのですが、それでもこんなに沈みます。右は同じアポロ</a:t>
            </a:r>
            <a:r>
              <a:rPr kumimoji="1" lang="en-US" altLang="ja-JP" dirty="0"/>
              <a:t>11</a:t>
            </a:r>
            <a:r>
              <a:rPr kumimoji="1" lang="ja-JP" altLang="en-US" dirty="0"/>
              <a:t>号の時の写真で、月の表面についた宇宙飛行士が履いているブーツの跡です。非常に砂粒が細かいのがわかります。月の砂を「レゴリス」と言い、岩石からできた粒子やかけら、小さな天体が衝突してできたガラス成分、粉末などでできています。月面には液体の水や空気が無い為、レゴリスが風化することがなく、粒子がとがっているため、吸い込むと体に害があ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a:buNone/>
            </a:pPr>
            <a:r>
              <a:rPr kumimoji="1" lang="ja-JP" altLang="en-US" dirty="0"/>
              <a:t>画像出典：</a:t>
            </a:r>
            <a:endParaRPr kumimoji="1" lang="en-US" altLang="ja-JP" dirty="0"/>
          </a:p>
          <a:p>
            <a:pPr>
              <a:buNone/>
            </a:pPr>
            <a:r>
              <a:rPr lang="en-US" altLang="ja-JP" dirty="0">
                <a:hlinkClick r:id="rId3" tooltip="https://images.nasa.gov/details/as11-40-5942"/>
              </a:rPr>
              <a:t>https://images.nasa.gov/details/as11-40-5942</a:t>
            </a:r>
            <a:endParaRPr lang="en-US" altLang="ja-JP" dirty="0"/>
          </a:p>
          <a:p>
            <a:r>
              <a:rPr lang="en-US" altLang="ja-JP" dirty="0">
                <a:hlinkClick r:id="rId4" tooltip="https://images.nasa.gov/details/as11-40-5878"/>
              </a:rPr>
              <a:t>https://images.nasa.gov/details/as11-40-5878</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37</a:t>
            </a:fld>
            <a:endParaRPr kumimoji="1" lang="ja-JP" altLang="en-US"/>
          </a:p>
        </p:txBody>
      </p:sp>
    </p:spTree>
    <p:extLst>
      <p:ext uri="{BB962C8B-B14F-4D97-AF65-F5344CB8AC3E}">
        <p14:creationId xmlns:p14="http://schemas.microsoft.com/office/powerpoint/2010/main" val="30372966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では、レゴリスのほか、月にはどんな資源があるのでしょうか。主な資源はこちらです。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まず、岩石は主に黒っぽい玄武岩と白っぽい斜長岩があります。月に模様があるように見えるのは、そのためです。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レゴリスは主に岩石からなる粒子で輝石や斜長石、カンラン石など様々な物質からできています。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そして月にも水はあるといわれています。ただし、液体の水はなく、すべて氷の状態で、月の南極や北極に存在すると言われています。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38</a:t>
            </a:fld>
            <a:endParaRPr kumimoji="1" lang="ja-JP" altLang="en-US"/>
          </a:p>
        </p:txBody>
      </p:sp>
    </p:spTree>
    <p:extLst>
      <p:ext uri="{BB962C8B-B14F-4D97-AF65-F5344CB8AC3E}">
        <p14:creationId xmlns:p14="http://schemas.microsoft.com/office/powerpoint/2010/main" val="37713397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参考動画一覧です。必要に応じて、</a:t>
            </a:r>
            <a:r>
              <a:rPr kumimoji="1" lang="en-US" altLang="ja-JP" dirty="0"/>
              <a:t>1/6</a:t>
            </a:r>
            <a:r>
              <a:rPr kumimoji="1" lang="ja-JP" altLang="en-US" dirty="0"/>
              <a:t>重力、レゴリスの舞う様子、ローバーが走行している様子などを選んで再生してください。</a:t>
            </a:r>
          </a:p>
          <a:p>
            <a:endParaRPr kumimoji="1" lang="en-US" altLang="ja-JP" dirty="0"/>
          </a:p>
          <a:p>
            <a:r>
              <a:rPr kumimoji="1" lang="ja-JP" altLang="en-US" dirty="0"/>
              <a:t>１つ目の動画： 月面を走るローバー　レゴリスを巻き上げる様子もみられます。（無音）</a:t>
            </a:r>
            <a:endParaRPr kumimoji="1" lang="en-US" altLang="ja-JP" dirty="0"/>
          </a:p>
          <a:p>
            <a:endParaRPr kumimoji="1" lang="en-US" altLang="ja-JP" dirty="0"/>
          </a:p>
          <a:p>
            <a:r>
              <a:rPr kumimoji="1" lang="ja-JP" altLang="en-US" dirty="0"/>
              <a:t>２つ目の動画：ロケット打ち上げ、ローバー、月面を歩く様子などが分かります。（英語解説付き）</a:t>
            </a:r>
            <a:endParaRPr kumimoji="1" lang="en-US" altLang="ja-JP" dirty="0"/>
          </a:p>
          <a:p>
            <a:endParaRPr kumimoji="1" lang="en-US" altLang="ja-JP" dirty="0"/>
          </a:p>
          <a:p>
            <a:r>
              <a:rPr kumimoji="1" lang="ja-JP" altLang="en-US" dirty="0"/>
              <a:t>３つ目の動画：長尺ですが、日本語での解説付きです。</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39</a:t>
            </a:fld>
            <a:endParaRPr kumimoji="1" lang="ja-JP" altLang="en-US"/>
          </a:p>
        </p:txBody>
      </p:sp>
    </p:spTree>
    <p:extLst>
      <p:ext uri="{BB962C8B-B14F-4D97-AF65-F5344CB8AC3E}">
        <p14:creationId xmlns:p14="http://schemas.microsoft.com/office/powerpoint/2010/main" val="3874213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みなさん、マインクラフトは好きですか？</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a:t>
            </a:fld>
            <a:endParaRPr kumimoji="1" lang="ja-JP" altLang="en-US"/>
          </a:p>
        </p:txBody>
      </p:sp>
    </p:spTree>
    <p:extLst>
      <p:ext uri="{BB962C8B-B14F-4D97-AF65-F5344CB8AC3E}">
        <p14:creationId xmlns:p14="http://schemas.microsoft.com/office/powerpoint/2010/main" val="3494816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動画で、宇宙飛行士がローバーを操縦する様子が見られましたね。</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実はルナクラフトの中にも、ある場所に置いてあり、実際に乗ることができます！探してみてください。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40</a:t>
            </a:fld>
            <a:endParaRPr kumimoji="1" lang="ja-JP" altLang="en-US"/>
          </a:p>
        </p:txBody>
      </p:sp>
    </p:spTree>
    <p:extLst>
      <p:ext uri="{BB962C8B-B14F-4D97-AF65-F5344CB8AC3E}">
        <p14:creationId xmlns:p14="http://schemas.microsoft.com/office/powerpoint/2010/main" val="34001713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それでは、皆さんに月に旅立っていただきますが、その前に、今日のミッションを達成させる上で、</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人間が生きていくために必要なものを考えてみましょう。</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画像出典：将来の月面基地（イメージ図）</a:t>
            </a:r>
            <a:r>
              <a:rPr lang="en-US" altLang="ja-JP" dirty="0"/>
              <a:t>2</a:t>
            </a:r>
            <a:br>
              <a:rPr lang="en-US" altLang="ja-JP" dirty="0"/>
            </a:br>
            <a:r>
              <a:rPr lang="ja-JP" altLang="en-US" dirty="0"/>
              <a:t>素材番号 </a:t>
            </a:r>
            <a:r>
              <a:rPr lang="en-US" altLang="ja-JP" dirty="0"/>
              <a:t>P100014044</a:t>
            </a:r>
            <a:br>
              <a:rPr lang="en-US" altLang="ja-JP" dirty="0"/>
            </a:br>
            <a:r>
              <a:rPr lang="en-US" altLang="ja-JP" dirty="0">
                <a:hlinkClick r:id="rId3" tooltip="https://jda.jaxa.jp/result.php?lang=j&amp;id=479bb3dc6242358d257dca1910f29829"/>
              </a:rPr>
              <a:t>https://jda.jaxa.jp/result.php?lang=j&amp;id=479bb3dc6242358d257dca1910f29829</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41</a:t>
            </a:fld>
            <a:endParaRPr kumimoji="1" lang="ja-JP" altLang="en-US"/>
          </a:p>
        </p:txBody>
      </p:sp>
    </p:spTree>
    <p:extLst>
      <p:ext uri="{BB962C8B-B14F-4D97-AF65-F5344CB8AC3E}">
        <p14:creationId xmlns:p14="http://schemas.microsoft.com/office/powerpoint/2010/main" val="28433295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D9CBA-2048-29FB-BA25-3F984DB2F23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CC0274A-B3E4-DA2B-14E0-88D51F8E44D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8BF4D99-2751-5FCA-90EE-47B8024FD629}"/>
              </a:ext>
            </a:extLst>
          </p:cNvPr>
          <p:cNvSpPr>
            <a:spLocks noGrp="1"/>
          </p:cNvSpPr>
          <p:nvPr>
            <p:ph type="body" idx="1"/>
          </p:nvPr>
        </p:nvSpPr>
        <p:spPr/>
        <p:txBody>
          <a:bodyPr/>
          <a:lstStyle/>
          <a:p>
            <a:r>
              <a:rPr kumimoji="1" lang="ja-JP" altLang="en-US" dirty="0"/>
              <a:t>人間が生きるのに必要なものは、簡単にまとめると水、空気、食べ物、家や服などがあります。</a:t>
            </a:r>
            <a:endParaRPr kumimoji="1" lang="en-US" altLang="ja-JP" dirty="0"/>
          </a:p>
          <a:p>
            <a:r>
              <a:rPr kumimoji="1" lang="ja-JP" altLang="en-US" dirty="0"/>
              <a:t>月は太陽が当たっている時とそうでないときとでの気温差が激しいので、家や服も重要になってきそうですね。</a:t>
            </a:r>
          </a:p>
        </p:txBody>
      </p:sp>
      <p:sp>
        <p:nvSpPr>
          <p:cNvPr id="4" name="スライド番号プレースホルダー 3">
            <a:extLst>
              <a:ext uri="{FF2B5EF4-FFF2-40B4-BE49-F238E27FC236}">
                <a16:creationId xmlns:a16="http://schemas.microsoft.com/office/drawing/2014/main" id="{41B7BC56-DC88-CCDA-954E-099A556B1F05}"/>
              </a:ext>
            </a:extLst>
          </p:cNvPr>
          <p:cNvSpPr>
            <a:spLocks noGrp="1"/>
          </p:cNvSpPr>
          <p:nvPr>
            <p:ph type="sldNum" sz="quarter" idx="5"/>
          </p:nvPr>
        </p:nvSpPr>
        <p:spPr/>
        <p:txBody>
          <a:bodyPr/>
          <a:lstStyle/>
          <a:p>
            <a:fld id="{76486037-CF38-4991-B430-7CFEE27C2130}" type="slidenum">
              <a:rPr kumimoji="1" lang="ja-JP" altLang="en-US" smtClean="0"/>
              <a:t>42</a:t>
            </a:fld>
            <a:endParaRPr kumimoji="1" lang="ja-JP" altLang="en-US"/>
          </a:p>
        </p:txBody>
      </p:sp>
    </p:spTree>
    <p:extLst>
      <p:ext uri="{BB962C8B-B14F-4D97-AF65-F5344CB8AC3E}">
        <p14:creationId xmlns:p14="http://schemas.microsoft.com/office/powerpoint/2010/main" val="20851524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まず、水についてです。人間の身体の</a:t>
            </a:r>
            <a:r>
              <a:rPr kumimoji="1" lang="en-US" altLang="ja-JP" dirty="0"/>
              <a:t>60</a:t>
            </a:r>
            <a:r>
              <a:rPr kumimoji="1" lang="ja-JP" altLang="en-US" dirty="0"/>
              <a:t>％は水でできています。水がないと人間は生きていけないですよね。</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43</a:t>
            </a:fld>
            <a:endParaRPr kumimoji="1" lang="ja-JP" altLang="en-US"/>
          </a:p>
        </p:txBody>
      </p:sp>
    </p:spTree>
    <p:extLst>
      <p:ext uri="{BB962C8B-B14F-4D97-AF65-F5344CB8AC3E}">
        <p14:creationId xmlns:p14="http://schemas.microsoft.com/office/powerpoint/2010/main" val="18202127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続いて、空気。人間は呼吸をしないと生きていけません。空気を吸って酸素を取り入れ、吐いて二酸化炭素を出します。酸素を使って栄養素からエネルギーを作っています。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44</a:t>
            </a:fld>
            <a:endParaRPr kumimoji="1" lang="ja-JP" altLang="en-US"/>
          </a:p>
        </p:txBody>
      </p:sp>
    </p:spTree>
    <p:extLst>
      <p:ext uri="{BB962C8B-B14F-4D97-AF65-F5344CB8AC3E}">
        <p14:creationId xmlns:p14="http://schemas.microsoft.com/office/powerpoint/2010/main" val="15213346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そして、食べ物。生きていくための栄養やエネルギーを補給するのに食べ物も不可欠です。</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45</a:t>
            </a:fld>
            <a:endParaRPr kumimoji="1" lang="ja-JP" altLang="en-US"/>
          </a:p>
        </p:txBody>
      </p:sp>
    </p:spTree>
    <p:extLst>
      <p:ext uri="{BB962C8B-B14F-4D97-AF65-F5344CB8AC3E}">
        <p14:creationId xmlns:p14="http://schemas.microsoft.com/office/powerpoint/2010/main" val="4841930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そして、家や服。人間の体温はだいたい</a:t>
            </a:r>
            <a:r>
              <a:rPr kumimoji="1" lang="en-US" altLang="ja-JP" dirty="0"/>
              <a:t>36℃</a:t>
            </a:r>
            <a:r>
              <a:rPr kumimoji="1" lang="ja-JP" altLang="en-US" dirty="0"/>
              <a:t>～</a:t>
            </a:r>
            <a:r>
              <a:rPr kumimoji="1" lang="en-US" altLang="ja-JP" dirty="0"/>
              <a:t>37℃</a:t>
            </a:r>
            <a:r>
              <a:rPr kumimoji="1" lang="ja-JP" altLang="en-US" dirty="0"/>
              <a:t>。これより高かったり低かったりすると正常な活動はできなくなります。</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46</a:t>
            </a:fld>
            <a:endParaRPr kumimoji="1" lang="ja-JP" altLang="en-US"/>
          </a:p>
        </p:txBody>
      </p:sp>
    </p:spTree>
    <p:extLst>
      <p:ext uri="{BB962C8B-B14F-4D97-AF65-F5344CB8AC3E}">
        <p14:creationId xmlns:p14="http://schemas.microsoft.com/office/powerpoint/2010/main" val="3704008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solidFill>
                  <a:srgbClr val="0070C0"/>
                </a:solidFill>
                <a:latin typeface="Meiryo UI" panose="020B0604030504040204" pitchFamily="34" charset="-128"/>
                <a:ea typeface="Meiryo UI" panose="020B0604030504040204" pitchFamily="34" charset="-128"/>
              </a:rPr>
              <a:t>次に、月の環境について学んでみましょう。まず、月は半径で比べると地球の</a:t>
            </a:r>
            <a:r>
              <a:rPr kumimoji="1" lang="en-US" altLang="ja-JP" sz="1200" dirty="0">
                <a:solidFill>
                  <a:srgbClr val="0070C0"/>
                </a:solidFill>
                <a:latin typeface="Meiryo UI" panose="020B0604030504040204" pitchFamily="34" charset="-128"/>
                <a:ea typeface="Meiryo UI" panose="020B0604030504040204" pitchFamily="34" charset="-128"/>
              </a:rPr>
              <a:t>1/4</a:t>
            </a:r>
            <a:r>
              <a:rPr kumimoji="1" lang="ja-JP" altLang="en-US" sz="1200" dirty="0">
                <a:solidFill>
                  <a:srgbClr val="0070C0"/>
                </a:solidFill>
                <a:latin typeface="Meiryo UI" panose="020B0604030504040204" pitchFamily="34" charset="-128"/>
                <a:ea typeface="Meiryo UI" panose="020B0604030504040204" pitchFamily="34" charset="-128"/>
              </a:rPr>
              <a:t>しかありません。重力は地球の</a:t>
            </a:r>
            <a:r>
              <a:rPr kumimoji="1" lang="en-US" altLang="ja-JP" sz="1200" dirty="0">
                <a:solidFill>
                  <a:srgbClr val="0070C0"/>
                </a:solidFill>
                <a:latin typeface="Meiryo UI" panose="020B0604030504040204" pitchFamily="34" charset="-128"/>
                <a:ea typeface="Meiryo UI" panose="020B0604030504040204" pitchFamily="34" charset="-128"/>
              </a:rPr>
              <a:t>1/6</a:t>
            </a:r>
            <a:r>
              <a:rPr kumimoji="1" lang="ja-JP" altLang="en-US" sz="1200" dirty="0">
                <a:solidFill>
                  <a:srgbClr val="0070C0"/>
                </a:solidFill>
                <a:latin typeface="Meiryo UI" panose="020B0604030504040204" pitchFamily="34" charset="-128"/>
                <a:ea typeface="Meiryo UI" panose="020B0604030504040204" pitchFamily="34" charset="-128"/>
              </a:rPr>
              <a:t>しかありません。ルナクラフトの中ではジャンプすると、通常の</a:t>
            </a:r>
            <a:r>
              <a:rPr kumimoji="1" lang="en-US" altLang="ja-JP" sz="1200" dirty="0">
                <a:solidFill>
                  <a:srgbClr val="0070C0"/>
                </a:solidFill>
                <a:latin typeface="Meiryo UI" panose="020B0604030504040204" pitchFamily="34" charset="-128"/>
                <a:ea typeface="Meiryo UI" panose="020B0604030504040204" pitchFamily="34" charset="-128"/>
              </a:rPr>
              <a:t>6</a:t>
            </a:r>
            <a:r>
              <a:rPr kumimoji="1" lang="ja-JP" altLang="en-US" sz="1200" dirty="0">
                <a:solidFill>
                  <a:srgbClr val="0070C0"/>
                </a:solidFill>
                <a:latin typeface="Meiryo UI" panose="020B0604030504040204" pitchFamily="34" charset="-128"/>
                <a:ea typeface="Meiryo UI" panose="020B0604030504040204" pitchFamily="34" charset="-128"/>
              </a:rPr>
              <a:t>倍高くとぶことができます。</a:t>
            </a:r>
            <a:endParaRPr kumimoji="1" lang="en-US" altLang="ja-JP" sz="1200" dirty="0">
              <a:solidFill>
                <a:srgbClr val="0070C0"/>
              </a:solidFill>
              <a:latin typeface="Meiryo UI" panose="020B0604030504040204" pitchFamily="34" charset="-128"/>
              <a:ea typeface="Meiryo UI" panose="020B0604030504040204" pitchFamily="34" charset="-128"/>
            </a:endParaRPr>
          </a:p>
          <a:p>
            <a:r>
              <a:rPr kumimoji="1" lang="ja-JP" altLang="en-US" sz="1200" dirty="0">
                <a:solidFill>
                  <a:srgbClr val="0070C0"/>
                </a:solidFill>
                <a:latin typeface="Meiryo UI" panose="020B0604030504040204" pitchFamily="34" charset="-128"/>
                <a:ea typeface="Meiryo UI" panose="020B0604030504040204" pitchFamily="34" charset="-128"/>
              </a:rPr>
              <a:t>月には空気がありません。温度差も大きく、</a:t>
            </a:r>
            <a:r>
              <a:rPr kumimoji="1" lang="en-US" altLang="ja-JP" sz="1200" dirty="0">
                <a:solidFill>
                  <a:srgbClr val="0070C0"/>
                </a:solidFill>
                <a:latin typeface="Meiryo UI" panose="020B0604030504040204" pitchFamily="34" charset="-128"/>
                <a:ea typeface="Meiryo UI" panose="020B0604030504040204" pitchFamily="34" charset="-128"/>
              </a:rPr>
              <a:t>-180</a:t>
            </a:r>
            <a:r>
              <a:rPr kumimoji="1" lang="ja-JP" altLang="en-US" sz="1200" dirty="0">
                <a:solidFill>
                  <a:srgbClr val="0070C0"/>
                </a:solidFill>
                <a:latin typeface="Meiryo UI" panose="020B0604030504040204" pitchFamily="34" charset="-128"/>
                <a:ea typeface="Meiryo UI" panose="020B0604030504040204" pitchFamily="34" charset="-128"/>
              </a:rPr>
              <a:t>℃から</a:t>
            </a:r>
            <a:r>
              <a:rPr kumimoji="1" lang="en-US" altLang="ja-JP" sz="1200" dirty="0">
                <a:solidFill>
                  <a:srgbClr val="0070C0"/>
                </a:solidFill>
                <a:latin typeface="Meiryo UI" panose="020B0604030504040204" pitchFamily="34" charset="-128"/>
                <a:ea typeface="Meiryo UI" panose="020B0604030504040204" pitchFamily="34" charset="-128"/>
              </a:rPr>
              <a:t>120</a:t>
            </a:r>
            <a:r>
              <a:rPr kumimoji="1" lang="ja-JP" altLang="en-US" sz="1200" dirty="0">
                <a:solidFill>
                  <a:srgbClr val="0070C0"/>
                </a:solidFill>
                <a:latin typeface="Meiryo UI" panose="020B0604030504040204" pitchFamily="34" charset="-128"/>
                <a:ea typeface="Meiryo UI" panose="020B0604030504040204" pitchFamily="34" charset="-128"/>
              </a:rPr>
              <a:t>℃までとなります。昼と夜が約</a:t>
            </a:r>
            <a:r>
              <a:rPr kumimoji="1" lang="en-US" altLang="ja-JP" sz="1200" dirty="0">
                <a:solidFill>
                  <a:srgbClr val="0070C0"/>
                </a:solidFill>
                <a:latin typeface="Meiryo UI" panose="020B0604030504040204" pitchFamily="34" charset="-128"/>
                <a:ea typeface="Meiryo UI" panose="020B0604030504040204" pitchFamily="34" charset="-128"/>
              </a:rPr>
              <a:t>14</a:t>
            </a:r>
            <a:r>
              <a:rPr kumimoji="1" lang="ja-JP" altLang="en-US" sz="1200" dirty="0">
                <a:solidFill>
                  <a:srgbClr val="0070C0"/>
                </a:solidFill>
                <a:latin typeface="Meiryo UI" panose="020B0604030504040204" pitchFamily="34" charset="-128"/>
                <a:ea typeface="Meiryo UI" panose="020B0604030504040204" pitchFamily="34" charset="-128"/>
              </a:rPr>
              <a:t>日ずつ続きます。そして、降り注ぐ放射線の量は、地球の地上の約</a:t>
            </a:r>
            <a:r>
              <a:rPr kumimoji="1" lang="en-US" altLang="ja-JP" sz="1200" dirty="0">
                <a:solidFill>
                  <a:srgbClr val="0070C0"/>
                </a:solidFill>
                <a:latin typeface="Meiryo UI" panose="020B0604030504040204" pitchFamily="34" charset="-128"/>
                <a:ea typeface="Meiryo UI" panose="020B0604030504040204" pitchFamily="34" charset="-128"/>
              </a:rPr>
              <a:t>300~1400</a:t>
            </a:r>
            <a:r>
              <a:rPr kumimoji="1" lang="ja-JP" altLang="en-US" sz="1200" dirty="0">
                <a:solidFill>
                  <a:srgbClr val="0070C0"/>
                </a:solidFill>
                <a:latin typeface="Meiryo UI" panose="020B0604030504040204" pitchFamily="34" charset="-128"/>
                <a:ea typeface="Meiryo UI" panose="020B0604030504040204" pitchFamily="34" charset="-128"/>
              </a:rPr>
              <a:t>倍です。</a:t>
            </a:r>
            <a:endParaRPr kumimoji="1" lang="en-US" altLang="ja-JP" sz="1200" dirty="0">
              <a:solidFill>
                <a:srgbClr val="0070C0"/>
              </a:solidFill>
              <a:latin typeface="Meiryo UI" panose="020B0604030504040204" pitchFamily="34" charset="-128"/>
              <a:ea typeface="Meiryo UI" panose="020B0604030504040204" pitchFamily="34" charset="-128"/>
            </a:endParaRPr>
          </a:p>
          <a:p>
            <a:endParaRPr kumimoji="1" lang="en-US" altLang="ja-JP" sz="1200" dirty="0">
              <a:solidFill>
                <a:srgbClr val="0070C0"/>
              </a:solidFill>
              <a:latin typeface="Meiryo UI" panose="020B0604030504040204" pitchFamily="34" charset="-128"/>
              <a:ea typeface="Meiryo UI" panose="020B0604030504040204" pitchFamily="34" charset="-128"/>
            </a:endParaRPr>
          </a:p>
          <a:p>
            <a:r>
              <a:rPr kumimoji="1" lang="ja-JP" altLang="en-US" sz="1200" dirty="0">
                <a:solidFill>
                  <a:srgbClr val="0070C0"/>
                </a:solidFill>
                <a:latin typeface="Meiryo UI" panose="020B0604030504040204" pitchFamily="34" charset="-128"/>
                <a:ea typeface="Meiryo UI" panose="020B0604030504040204" pitchFamily="34" charset="-128"/>
              </a:rPr>
              <a:t>参考：</a:t>
            </a:r>
            <a:endParaRPr kumimoji="1" lang="en-US" altLang="ja-JP" sz="1200" dirty="0">
              <a:solidFill>
                <a:srgbClr val="0070C0"/>
              </a:solidFill>
              <a:latin typeface="Meiryo UI" panose="020B0604030504040204" pitchFamily="34" charset="-128"/>
              <a:ea typeface="Meiryo UI" panose="020B0604030504040204" pitchFamily="34" charset="-128"/>
            </a:endParaRPr>
          </a:p>
          <a:p>
            <a:r>
              <a:rPr kumimoji="1" lang="ja-JP" altLang="en-US" sz="1200" dirty="0">
                <a:solidFill>
                  <a:srgbClr val="0070C0"/>
                </a:solidFill>
                <a:latin typeface="Meiryo UI" panose="020B0604030504040204" pitchFamily="34" charset="-128"/>
                <a:ea typeface="Meiryo UI" panose="020B0604030504040204" pitchFamily="34" charset="-128"/>
              </a:rPr>
              <a:t>宇宙放射線（宇宙線）：宇宙空間からやってくる高エネルギーの放射線</a:t>
            </a:r>
            <a:endParaRPr lang="en-US" altLang="ja-JP" sz="1200" dirty="0">
              <a:solidFill>
                <a:srgbClr val="0070C0"/>
              </a:solidFill>
              <a:latin typeface="Meiryo UI" panose="020B0604030504040204" pitchFamily="34" charset="-128"/>
              <a:ea typeface="Meiryo UI" panose="020B0604030504040204" pitchFamily="34" charset="-128"/>
            </a:endParaRPr>
          </a:p>
          <a:p>
            <a:r>
              <a:rPr lang="ja-JP" altLang="en-US" sz="1200" dirty="0">
                <a:solidFill>
                  <a:srgbClr val="0070C0"/>
                </a:solidFill>
                <a:latin typeface="Meiryo UI" panose="020B0604030504040204" pitchFamily="34" charset="-128"/>
                <a:ea typeface="Meiryo UI" panose="020B0604030504040204" pitchFamily="34" charset="-128"/>
              </a:rPr>
              <a:t>・地球では地球の磁場・大気によって大部分が遮られており、地上まではあまり届かない。</a:t>
            </a:r>
            <a:endParaRPr lang="en-US" altLang="ja-JP" sz="1200" dirty="0">
              <a:solidFill>
                <a:srgbClr val="0070C0"/>
              </a:solidFill>
              <a:latin typeface="Meiryo UI" panose="020B0604030504040204" pitchFamily="34" charset="-128"/>
              <a:ea typeface="Meiryo UI" panose="020B0604030504040204" pitchFamily="34" charset="-128"/>
            </a:endParaRPr>
          </a:p>
          <a:p>
            <a:r>
              <a:rPr kumimoji="1" lang="ja-JP" altLang="en-US" sz="1200" dirty="0">
                <a:solidFill>
                  <a:srgbClr val="0070C0"/>
                </a:solidFill>
                <a:latin typeface="Meiryo UI" panose="020B0604030504040204" pitchFamily="34" charset="-128"/>
                <a:ea typeface="Meiryo UI" panose="020B0604030504040204" pitchFamily="34" charset="-128"/>
              </a:rPr>
              <a:t>・月には大気がないため、宇宙放射線がたくさん降ってくる。</a:t>
            </a:r>
            <a:endParaRPr kumimoji="1" lang="en-US" altLang="ja-JP" sz="1200" dirty="0">
              <a:solidFill>
                <a:srgbClr val="0070C0"/>
              </a:solidFill>
              <a:latin typeface="Meiryo UI" panose="020B0604030504040204" pitchFamily="34" charset="-128"/>
              <a:ea typeface="Meiryo UI" panose="020B0604030504040204" pitchFamily="34" charset="-128"/>
            </a:endParaRPr>
          </a:p>
          <a:p>
            <a:endParaRPr kumimoji="1" lang="en-US" altLang="ja-JP" sz="1200" dirty="0">
              <a:solidFill>
                <a:srgbClr val="0070C0"/>
              </a:solidFill>
              <a:latin typeface="Meiryo UI" panose="020B0604030504040204" pitchFamily="34" charset="-128"/>
              <a:ea typeface="Meiryo UI" panose="020B0604030504040204" pitchFamily="34" charset="-128"/>
            </a:endParaRPr>
          </a:p>
          <a:p>
            <a:r>
              <a:rPr kumimoji="1" lang="ja-JP" altLang="en-US" dirty="0">
                <a:solidFill>
                  <a:srgbClr val="0070C0"/>
                </a:solidFill>
                <a:latin typeface="Meiryo UI" panose="020B0604030504040204" pitchFamily="34" charset="-128"/>
                <a:ea typeface="Meiryo UI" panose="020B0604030504040204" pitchFamily="34" charset="-128"/>
              </a:rPr>
              <a:t>▼日常生活で浴びる放射線の量</a:t>
            </a:r>
            <a:endParaRPr kumimoji="1" lang="en-US" altLang="ja-JP" sz="800" dirty="0">
              <a:solidFill>
                <a:srgbClr val="0070C0"/>
              </a:solidFill>
              <a:latin typeface="Meiryo UI" panose="020B0604030504040204" pitchFamily="34" charset="-128"/>
              <a:ea typeface="Meiryo UI" panose="020B0604030504040204" pitchFamily="34" charset="-128"/>
            </a:endParaRPr>
          </a:p>
          <a:p>
            <a:r>
              <a:rPr kumimoji="1" lang="ja-JP" altLang="en-US" dirty="0">
                <a:solidFill>
                  <a:srgbClr val="0070C0"/>
                </a:solidFill>
                <a:latin typeface="Meiryo UI" panose="020B0604030504040204" pitchFamily="34" charset="-128"/>
                <a:ea typeface="Meiryo UI" panose="020B0604030504040204" pitchFamily="34" charset="-128"/>
              </a:rPr>
              <a:t>地上で受ける放射線：</a:t>
            </a:r>
            <a:r>
              <a:rPr kumimoji="1" lang="en-US" altLang="ja-JP" dirty="0">
                <a:solidFill>
                  <a:srgbClr val="0070C0"/>
                </a:solidFill>
                <a:latin typeface="Meiryo UI" panose="020B0604030504040204" pitchFamily="34" charset="-128"/>
                <a:ea typeface="Meiryo UI" panose="020B0604030504040204" pitchFamily="34" charset="-128"/>
              </a:rPr>
              <a:t>0.35</a:t>
            </a:r>
            <a:r>
              <a:rPr kumimoji="1" lang="en" altLang="ja-JP" dirty="0">
                <a:solidFill>
                  <a:srgbClr val="0070C0"/>
                </a:solidFill>
                <a:latin typeface="Meiryo UI" panose="020B0604030504040204" pitchFamily="34" charset="-128"/>
                <a:ea typeface="Meiryo UI" panose="020B0604030504040204" pitchFamily="34" charset="-128"/>
              </a:rPr>
              <a:t>mSv/</a:t>
            </a:r>
            <a:r>
              <a:rPr kumimoji="1" lang="ja-JP" altLang="en-US" dirty="0">
                <a:solidFill>
                  <a:srgbClr val="0070C0"/>
                </a:solidFill>
                <a:latin typeface="Meiryo UI" panose="020B0604030504040204" pitchFamily="34" charset="-128"/>
                <a:ea typeface="Meiryo UI" panose="020B0604030504040204" pitchFamily="34" charset="-128"/>
              </a:rPr>
              <a:t>年</a:t>
            </a:r>
          </a:p>
          <a:p>
            <a:r>
              <a:rPr kumimoji="1" lang="ja-JP" altLang="en-US" dirty="0">
                <a:solidFill>
                  <a:srgbClr val="0070C0"/>
                </a:solidFill>
                <a:latin typeface="Meiryo UI" panose="020B0604030504040204" pitchFamily="34" charset="-128"/>
                <a:ea typeface="Meiryo UI" panose="020B0604030504040204" pitchFamily="34" charset="-128"/>
              </a:rPr>
              <a:t>岩石から受ける放射線：</a:t>
            </a:r>
            <a:r>
              <a:rPr kumimoji="1" lang="en-US" altLang="ja-JP" dirty="0">
                <a:solidFill>
                  <a:srgbClr val="0070C0"/>
                </a:solidFill>
                <a:latin typeface="Meiryo UI" panose="020B0604030504040204" pitchFamily="34" charset="-128"/>
                <a:ea typeface="Meiryo UI" panose="020B0604030504040204" pitchFamily="34" charset="-128"/>
              </a:rPr>
              <a:t>0.40</a:t>
            </a:r>
            <a:r>
              <a:rPr kumimoji="1" lang="en" altLang="ja-JP" dirty="0">
                <a:solidFill>
                  <a:srgbClr val="0070C0"/>
                </a:solidFill>
                <a:latin typeface="Meiryo UI" panose="020B0604030504040204" pitchFamily="34" charset="-128"/>
                <a:ea typeface="Meiryo UI" panose="020B0604030504040204" pitchFamily="34" charset="-128"/>
              </a:rPr>
              <a:t>mSv/</a:t>
            </a:r>
            <a:r>
              <a:rPr kumimoji="1" lang="ja-JP" altLang="en-US" dirty="0">
                <a:solidFill>
                  <a:srgbClr val="0070C0"/>
                </a:solidFill>
                <a:latin typeface="Meiryo UI" panose="020B0604030504040204" pitchFamily="34" charset="-128"/>
                <a:ea typeface="Meiryo UI" panose="020B0604030504040204" pitchFamily="34" charset="-128"/>
              </a:rPr>
              <a:t>年</a:t>
            </a:r>
          </a:p>
          <a:p>
            <a:r>
              <a:rPr kumimoji="1" lang="ja-JP" altLang="en-US" dirty="0">
                <a:solidFill>
                  <a:srgbClr val="0070C0"/>
                </a:solidFill>
                <a:latin typeface="Meiryo UI" panose="020B0604030504040204" pitchFamily="34" charset="-128"/>
                <a:ea typeface="Meiryo UI" panose="020B0604030504040204" pitchFamily="34" charset="-128"/>
              </a:rPr>
              <a:t>食物から受ける放射線：</a:t>
            </a:r>
            <a:r>
              <a:rPr kumimoji="1" lang="en-US" altLang="ja-JP" dirty="0">
                <a:solidFill>
                  <a:srgbClr val="0070C0"/>
                </a:solidFill>
                <a:latin typeface="Meiryo UI" panose="020B0604030504040204" pitchFamily="34" charset="-128"/>
                <a:ea typeface="Meiryo UI" panose="020B0604030504040204" pitchFamily="34" charset="-128"/>
              </a:rPr>
              <a:t>0.35</a:t>
            </a:r>
            <a:r>
              <a:rPr kumimoji="1" lang="en" altLang="ja-JP" dirty="0">
                <a:solidFill>
                  <a:srgbClr val="0070C0"/>
                </a:solidFill>
                <a:latin typeface="Meiryo UI" panose="020B0604030504040204" pitchFamily="34" charset="-128"/>
                <a:ea typeface="Meiryo UI" panose="020B0604030504040204" pitchFamily="34" charset="-128"/>
              </a:rPr>
              <a:t>mSv/</a:t>
            </a:r>
            <a:r>
              <a:rPr kumimoji="1" lang="ja-JP" altLang="en-US" dirty="0">
                <a:solidFill>
                  <a:srgbClr val="0070C0"/>
                </a:solidFill>
                <a:latin typeface="Meiryo UI" panose="020B0604030504040204" pitchFamily="34" charset="-128"/>
                <a:ea typeface="Meiryo UI" panose="020B0604030504040204" pitchFamily="34" charset="-128"/>
              </a:rPr>
              <a:t>年</a:t>
            </a:r>
          </a:p>
          <a:p>
            <a:r>
              <a:rPr kumimoji="1" lang="ja-JP" altLang="en-US" dirty="0">
                <a:solidFill>
                  <a:srgbClr val="0070C0"/>
                </a:solidFill>
                <a:latin typeface="Meiryo UI" panose="020B0604030504040204" pitchFamily="34" charset="-128"/>
                <a:ea typeface="Meiryo UI" panose="020B0604030504040204" pitchFamily="34" charset="-128"/>
              </a:rPr>
              <a:t>空気中のラドンなどから：</a:t>
            </a:r>
            <a:r>
              <a:rPr kumimoji="1" lang="en-US" altLang="ja-JP" dirty="0">
                <a:solidFill>
                  <a:srgbClr val="0070C0"/>
                </a:solidFill>
                <a:latin typeface="Meiryo UI" panose="020B0604030504040204" pitchFamily="34" charset="-128"/>
                <a:ea typeface="Meiryo UI" panose="020B0604030504040204" pitchFamily="34" charset="-128"/>
              </a:rPr>
              <a:t>1.3</a:t>
            </a:r>
            <a:r>
              <a:rPr kumimoji="1" lang="en" altLang="ja-JP" dirty="0">
                <a:solidFill>
                  <a:srgbClr val="0070C0"/>
                </a:solidFill>
                <a:latin typeface="Meiryo UI" panose="020B0604030504040204" pitchFamily="34" charset="-128"/>
                <a:ea typeface="Meiryo UI" panose="020B0604030504040204" pitchFamily="34" charset="-128"/>
              </a:rPr>
              <a:t>mSv/</a:t>
            </a:r>
            <a:r>
              <a:rPr kumimoji="1" lang="ja-JP" altLang="en-US" dirty="0">
                <a:solidFill>
                  <a:srgbClr val="0070C0"/>
                </a:solidFill>
                <a:latin typeface="Meiryo UI" panose="020B0604030504040204" pitchFamily="34" charset="-128"/>
                <a:ea typeface="Meiryo UI" panose="020B0604030504040204" pitchFamily="34" charset="-128"/>
              </a:rPr>
              <a:t>年</a:t>
            </a:r>
          </a:p>
          <a:p>
            <a:r>
              <a:rPr kumimoji="1" lang="ja-JP" altLang="en-US" dirty="0">
                <a:solidFill>
                  <a:srgbClr val="0070C0"/>
                </a:solidFill>
                <a:latin typeface="Meiryo UI" panose="020B0604030504040204" pitchFamily="34" charset="-128"/>
                <a:ea typeface="Meiryo UI" panose="020B0604030504040204" pitchFamily="34" charset="-128"/>
              </a:rPr>
              <a:t>　　　　　　　　　</a:t>
            </a:r>
            <a:r>
              <a:rPr kumimoji="1" lang="en-US" altLang="ja-JP" sz="1050" dirty="0">
                <a:solidFill>
                  <a:srgbClr val="0070C0"/>
                </a:solidFill>
                <a:latin typeface="Meiryo UI" panose="020B0604030504040204" pitchFamily="34" charset="-128"/>
                <a:ea typeface="Meiryo UI" panose="020B0604030504040204" pitchFamily="34" charset="-128"/>
              </a:rPr>
              <a:t>(</a:t>
            </a:r>
            <a:r>
              <a:rPr kumimoji="1" lang="en" altLang="ja-JP" sz="1050" dirty="0">
                <a:solidFill>
                  <a:srgbClr val="0070C0"/>
                </a:solidFill>
                <a:latin typeface="Meiryo UI" panose="020B0604030504040204" pitchFamily="34" charset="-128"/>
                <a:ea typeface="Meiryo UI" panose="020B0604030504040204" pitchFamily="34" charset="-128"/>
              </a:rPr>
              <a:t>mSv</a:t>
            </a:r>
            <a:r>
              <a:rPr kumimoji="1" lang="ja-JP" altLang="en-US" sz="1050" dirty="0">
                <a:solidFill>
                  <a:srgbClr val="0070C0"/>
                </a:solidFill>
                <a:latin typeface="Meiryo UI" panose="020B0604030504040204" pitchFamily="34" charset="-128"/>
                <a:ea typeface="Meiryo UI" panose="020B0604030504040204" pitchFamily="34" charset="-128"/>
              </a:rPr>
              <a:t>はミリシーベルト</a:t>
            </a:r>
            <a:r>
              <a:rPr kumimoji="1" lang="en" altLang="ja-JP" sz="1050" dirty="0">
                <a:solidFill>
                  <a:srgbClr val="0070C0"/>
                </a:solidFill>
                <a:latin typeface="Meiryo UI" panose="020B0604030504040204" pitchFamily="34" charset="-128"/>
                <a:ea typeface="Meiryo UI" panose="020B0604030504040204" pitchFamily="34" charset="-128"/>
              </a:rPr>
              <a:t>)</a:t>
            </a:r>
          </a:p>
          <a:p>
            <a:endParaRPr kumimoji="1" lang="en" altLang="ja-JP" dirty="0">
              <a:solidFill>
                <a:srgbClr val="0070C0"/>
              </a:solidFill>
              <a:latin typeface="Meiryo UI" panose="020B0604030504040204" pitchFamily="34" charset="-128"/>
              <a:ea typeface="Meiryo UI" panose="020B0604030504040204" pitchFamily="34" charset="-128"/>
            </a:endParaRPr>
          </a:p>
          <a:p>
            <a:r>
              <a:rPr kumimoji="1" lang="ja-JP" altLang="en-US" dirty="0">
                <a:solidFill>
                  <a:srgbClr val="0070C0"/>
                </a:solidFill>
                <a:latin typeface="Meiryo UI" panose="020B0604030504040204" pitchFamily="34" charset="-128"/>
                <a:ea typeface="Meiryo UI" panose="020B0604030504040204" pitchFamily="34" charset="-128"/>
              </a:rPr>
              <a:t>▼宇宙における平均的な放射線の量</a:t>
            </a:r>
            <a:endParaRPr kumimoji="1" lang="ja-JP" altLang="en-US" sz="800" dirty="0">
              <a:solidFill>
                <a:srgbClr val="0070C0"/>
              </a:solidFill>
              <a:latin typeface="Meiryo UI" panose="020B0604030504040204" pitchFamily="34" charset="-128"/>
              <a:ea typeface="Meiryo UI" panose="020B0604030504040204" pitchFamily="34" charset="-128"/>
            </a:endParaRPr>
          </a:p>
          <a:p>
            <a:r>
              <a:rPr kumimoji="1" lang="ja-JP" altLang="en-US" dirty="0">
                <a:solidFill>
                  <a:srgbClr val="0070C0"/>
                </a:solidFill>
                <a:latin typeface="Meiryo UI" panose="020B0604030504040204" pitchFamily="34" charset="-128"/>
                <a:ea typeface="Meiryo UI" panose="020B0604030504040204" pitchFamily="34" charset="-128"/>
              </a:rPr>
              <a:t>地球周辺の軌道</a:t>
            </a:r>
            <a:r>
              <a:rPr kumimoji="1" lang="en-US" altLang="ja-JP" dirty="0">
                <a:solidFill>
                  <a:srgbClr val="0070C0"/>
                </a:solidFill>
                <a:latin typeface="Meiryo UI" panose="020B0604030504040204" pitchFamily="34" charset="-128"/>
                <a:ea typeface="Meiryo UI" panose="020B0604030504040204" pitchFamily="34" charset="-128"/>
              </a:rPr>
              <a:t>(ISS</a:t>
            </a:r>
            <a:r>
              <a:rPr kumimoji="1" lang="ja-JP" altLang="en-US" dirty="0">
                <a:solidFill>
                  <a:srgbClr val="0070C0"/>
                </a:solidFill>
                <a:latin typeface="Meiryo UI" panose="020B0604030504040204" pitchFamily="34" charset="-128"/>
                <a:ea typeface="Meiryo UI" panose="020B0604030504040204" pitchFamily="34" charset="-128"/>
              </a:rPr>
              <a:t>など、高さ＝</a:t>
            </a:r>
            <a:r>
              <a:rPr kumimoji="1" lang="en-US" altLang="ja-JP" dirty="0">
                <a:solidFill>
                  <a:srgbClr val="0070C0"/>
                </a:solidFill>
                <a:latin typeface="Meiryo UI" panose="020B0604030504040204" pitchFamily="34" charset="-128"/>
                <a:ea typeface="Meiryo UI" panose="020B0604030504040204" pitchFamily="34" charset="-128"/>
              </a:rPr>
              <a:t>400km</a:t>
            </a:r>
            <a:r>
              <a:rPr kumimoji="1" lang="ja-JP" altLang="en-US" dirty="0">
                <a:solidFill>
                  <a:srgbClr val="0070C0"/>
                </a:solidFill>
                <a:latin typeface="Meiryo UI" panose="020B0604030504040204" pitchFamily="34" charset="-128"/>
                <a:ea typeface="Meiryo UI" panose="020B0604030504040204" pitchFamily="34" charset="-128"/>
              </a:rPr>
              <a:t>くらい</a:t>
            </a:r>
            <a:r>
              <a:rPr kumimoji="1" lang="en-US" altLang="ja-JP" dirty="0">
                <a:solidFill>
                  <a:srgbClr val="0070C0"/>
                </a:solidFill>
                <a:latin typeface="Meiryo UI" panose="020B0604030504040204" pitchFamily="34" charset="-128"/>
                <a:ea typeface="Meiryo UI" panose="020B0604030504040204" pitchFamily="34" charset="-128"/>
              </a:rPr>
              <a:t>)</a:t>
            </a:r>
            <a:r>
              <a:rPr lang="ja-JP" altLang="en-US" dirty="0">
                <a:solidFill>
                  <a:srgbClr val="0070C0"/>
                </a:solidFill>
                <a:latin typeface="Meiryo UI" panose="020B0604030504040204" pitchFamily="34" charset="-128"/>
                <a:ea typeface="Meiryo UI" panose="020B0604030504040204" pitchFamily="34" charset="-128"/>
              </a:rPr>
              <a:t>：</a:t>
            </a:r>
            <a:r>
              <a:rPr kumimoji="1" lang="en-US" altLang="ja-JP" dirty="0">
                <a:solidFill>
                  <a:srgbClr val="0070C0"/>
                </a:solidFill>
                <a:latin typeface="Meiryo UI" panose="020B0604030504040204" pitchFamily="34" charset="-128"/>
                <a:ea typeface="Meiryo UI" panose="020B0604030504040204" pitchFamily="34" charset="-128"/>
              </a:rPr>
              <a:t>180〜360</a:t>
            </a:r>
            <a:r>
              <a:rPr kumimoji="1" lang="en" altLang="ja-JP" dirty="0">
                <a:solidFill>
                  <a:srgbClr val="0070C0"/>
                </a:solidFill>
                <a:latin typeface="Meiryo UI" panose="020B0604030504040204" pitchFamily="34" charset="-128"/>
                <a:ea typeface="Meiryo UI" panose="020B0604030504040204" pitchFamily="34" charset="-128"/>
              </a:rPr>
              <a:t>mSv/</a:t>
            </a:r>
            <a:r>
              <a:rPr kumimoji="1" lang="ja-JP" altLang="en-US" dirty="0">
                <a:solidFill>
                  <a:srgbClr val="0070C0"/>
                </a:solidFill>
                <a:latin typeface="Meiryo UI" panose="020B0604030504040204" pitchFamily="34" charset="-128"/>
                <a:ea typeface="Meiryo UI" panose="020B0604030504040204" pitchFamily="34" charset="-128"/>
              </a:rPr>
              <a:t>年</a:t>
            </a:r>
          </a:p>
          <a:p>
            <a:r>
              <a:rPr kumimoji="1" lang="ja-JP" altLang="en-US" dirty="0">
                <a:solidFill>
                  <a:srgbClr val="0070C0"/>
                </a:solidFill>
                <a:latin typeface="Meiryo UI" panose="020B0604030504040204" pitchFamily="34" charset="-128"/>
                <a:ea typeface="Meiryo UI" panose="020B0604030504040204" pitchFamily="34" charset="-128"/>
              </a:rPr>
              <a:t>月</a:t>
            </a:r>
            <a:r>
              <a:rPr kumimoji="1" lang="en-US" altLang="ja-JP" dirty="0">
                <a:solidFill>
                  <a:srgbClr val="0070C0"/>
                </a:solidFill>
                <a:latin typeface="Meiryo UI" panose="020B0604030504040204" pitchFamily="34" charset="-128"/>
                <a:ea typeface="Meiryo UI" panose="020B0604030504040204" pitchFamily="34" charset="-128"/>
              </a:rPr>
              <a:t>:100〜500</a:t>
            </a:r>
            <a:r>
              <a:rPr kumimoji="1" lang="en" altLang="ja-JP" dirty="0">
                <a:solidFill>
                  <a:srgbClr val="0070C0"/>
                </a:solidFill>
                <a:latin typeface="Meiryo UI" panose="020B0604030504040204" pitchFamily="34" charset="-128"/>
                <a:ea typeface="Meiryo UI" panose="020B0604030504040204" pitchFamily="34" charset="-128"/>
              </a:rPr>
              <a:t>mSv/</a:t>
            </a:r>
            <a:r>
              <a:rPr kumimoji="1" lang="ja-JP" altLang="en-US" dirty="0">
                <a:solidFill>
                  <a:srgbClr val="0070C0"/>
                </a:solidFill>
                <a:latin typeface="Meiryo UI" panose="020B0604030504040204" pitchFamily="34" charset="-128"/>
                <a:ea typeface="Meiryo UI" panose="020B0604030504040204" pitchFamily="34" charset="-128"/>
              </a:rPr>
              <a:t>年</a:t>
            </a:r>
          </a:p>
          <a:p>
            <a:r>
              <a:rPr kumimoji="1" lang="ja-JP" altLang="en-US" dirty="0">
                <a:solidFill>
                  <a:srgbClr val="0070C0"/>
                </a:solidFill>
                <a:latin typeface="Meiryo UI" panose="020B0604030504040204" pitchFamily="34" charset="-128"/>
                <a:ea typeface="Meiryo UI" panose="020B0604030504040204" pitchFamily="34" charset="-128"/>
              </a:rPr>
              <a:t>火星</a:t>
            </a:r>
            <a:r>
              <a:rPr kumimoji="1" lang="en-US" altLang="ja-JP" dirty="0">
                <a:solidFill>
                  <a:srgbClr val="0070C0"/>
                </a:solidFill>
                <a:latin typeface="Meiryo UI" panose="020B0604030504040204" pitchFamily="34" charset="-128"/>
                <a:ea typeface="Meiryo UI" panose="020B0604030504040204" pitchFamily="34" charset="-128"/>
              </a:rPr>
              <a:t>:70〜300</a:t>
            </a:r>
            <a:r>
              <a:rPr kumimoji="1" lang="en" altLang="ja-JP" dirty="0">
                <a:solidFill>
                  <a:srgbClr val="0070C0"/>
                </a:solidFill>
                <a:latin typeface="Meiryo UI" panose="020B0604030504040204" pitchFamily="34" charset="-128"/>
                <a:ea typeface="Meiryo UI" panose="020B0604030504040204" pitchFamily="34" charset="-128"/>
              </a:rPr>
              <a:t>mSv/</a:t>
            </a:r>
            <a:r>
              <a:rPr kumimoji="1" lang="ja-JP" altLang="en-US" dirty="0">
                <a:solidFill>
                  <a:srgbClr val="0070C0"/>
                </a:solidFill>
                <a:latin typeface="Meiryo UI" panose="020B0604030504040204" pitchFamily="34" charset="-128"/>
                <a:ea typeface="Meiryo UI" panose="020B0604030504040204" pitchFamily="34" charset="-128"/>
              </a:rPr>
              <a:t>年</a:t>
            </a:r>
            <a:endParaRPr kumimoji="1" lang="en-US" altLang="ja-JP" dirty="0">
              <a:solidFill>
                <a:srgbClr val="0070C0"/>
              </a:solidFill>
              <a:latin typeface="Meiryo UI" panose="020B0604030504040204" pitchFamily="34" charset="-128"/>
              <a:ea typeface="Meiryo UI" panose="020B0604030504040204" pitchFamily="34" charset="-128"/>
            </a:endParaRPr>
          </a:p>
          <a:p>
            <a:endParaRPr kumimoji="1" lang="en-US" altLang="ja-JP" sz="1200" dirty="0">
              <a:solidFill>
                <a:srgbClr val="0070C0"/>
              </a:solidFill>
              <a:latin typeface="Meiryo UI" panose="020B0604030504040204" pitchFamily="34" charset="-128"/>
              <a:ea typeface="Meiryo UI" panose="020B0604030504040204" pitchFamily="34" charset="-128"/>
            </a:endParaRPr>
          </a:p>
          <a:p>
            <a:r>
              <a:rPr kumimoji="1" lang="ja-JP" altLang="en-US" sz="1200" dirty="0">
                <a:solidFill>
                  <a:srgbClr val="0070C0"/>
                </a:solidFill>
                <a:latin typeface="Meiryo UI" panose="020B0604030504040204" pitchFamily="34" charset="-128"/>
                <a:ea typeface="Meiryo UI" panose="020B0604030504040204" pitchFamily="34" charset="-128"/>
              </a:rPr>
              <a:t>画像出典：</a:t>
            </a:r>
            <a:endParaRPr kumimoji="1" lang="en-US" altLang="ja-JP" sz="1200" dirty="0">
              <a:solidFill>
                <a:srgbClr val="0070C0"/>
              </a:solidFill>
              <a:latin typeface="Meiryo UI" panose="020B0604030504040204" pitchFamily="34" charset="-128"/>
              <a:ea typeface="Meiryo UI" panose="020B0604030504040204" pitchFamily="34" charset="-128"/>
            </a:endParaRPr>
          </a:p>
          <a:p>
            <a:r>
              <a:rPr kumimoji="1" lang="en-US" altLang="ja-JP" sz="1200" dirty="0">
                <a:solidFill>
                  <a:srgbClr val="0070C0"/>
                </a:solidFill>
                <a:latin typeface="Meiryo UI" panose="020B0604030504040204" pitchFamily="34" charset="-128"/>
                <a:ea typeface="Meiryo UI" panose="020B0604030504040204" pitchFamily="34" charset="-128"/>
              </a:rPr>
              <a:t>https://science.nasa.gov/learn/observe-the-moon-night-for-educators-and-learners/</a:t>
            </a:r>
          </a:p>
          <a:p>
            <a:r>
              <a:rPr kumimoji="1" lang="en-US" altLang="ja-JP" sz="1200" dirty="0">
                <a:solidFill>
                  <a:srgbClr val="0070C0"/>
                </a:solidFill>
                <a:latin typeface="Meiryo UI" panose="020B0604030504040204" pitchFamily="34" charset="-128"/>
                <a:ea typeface="Meiryo UI" panose="020B0604030504040204" pitchFamily="34" charset="-128"/>
              </a:rPr>
              <a:t>https://svs.gsfc.nasa.gov/30763</a:t>
            </a:r>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47</a:t>
            </a:fld>
            <a:endParaRPr kumimoji="1" lang="ja-JP" altLang="en-US"/>
          </a:p>
        </p:txBody>
      </p:sp>
    </p:spTree>
    <p:extLst>
      <p:ext uri="{BB962C8B-B14F-4D97-AF65-F5344CB8AC3E}">
        <p14:creationId xmlns:p14="http://schemas.microsoft.com/office/powerpoint/2010/main" val="32379131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AB66B-5BE6-1B26-7F7E-9C5B9B67674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F043314-372B-085E-EA34-812CBE28C68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420E88-0DDC-D1FF-C8F3-51DB8CBD9DF4}"/>
              </a:ext>
            </a:extLst>
          </p:cNvPr>
          <p:cNvSpPr>
            <a:spLocks noGrp="1"/>
          </p:cNvSpPr>
          <p:nvPr>
            <p:ph type="body" idx="1"/>
          </p:nvPr>
        </p:nvSpPr>
        <p:spPr/>
        <p:txBody>
          <a:bodyPr/>
          <a:lstStyle/>
          <a:p>
            <a:r>
              <a:rPr kumimoji="1" lang="en-US" altLang="ja-JP" dirty="0"/>
              <a:t>NASA</a:t>
            </a:r>
            <a:r>
              <a:rPr kumimoji="1" lang="ja-JP" altLang="en-US" dirty="0"/>
              <a:t>により宇宙放射線について、浴びる量の制限についてこのように定義されています。</a:t>
            </a:r>
            <a:endParaRPr kumimoji="1" lang="en-US" altLang="ja-JP" dirty="0"/>
          </a:p>
          <a:p>
            <a:endParaRPr kumimoji="1" lang="en-US" altLang="ja-JP" dirty="0"/>
          </a:p>
          <a:p>
            <a:r>
              <a:rPr kumimoji="1" lang="ja-JP" altLang="en-US" dirty="0"/>
              <a:t>地球よりはるかに多い月面に降り注ぐ放射線から身を守るためには、遮蔽（しゃへい）＝さえぎることも考える必要があります。</a:t>
            </a:r>
          </a:p>
        </p:txBody>
      </p:sp>
      <p:sp>
        <p:nvSpPr>
          <p:cNvPr id="4" name="スライド番号プレースホルダー 3">
            <a:extLst>
              <a:ext uri="{FF2B5EF4-FFF2-40B4-BE49-F238E27FC236}">
                <a16:creationId xmlns:a16="http://schemas.microsoft.com/office/drawing/2014/main" id="{8B791C3E-E5FC-50E7-4BC7-EC56A318A0EF}"/>
              </a:ext>
            </a:extLst>
          </p:cNvPr>
          <p:cNvSpPr>
            <a:spLocks noGrp="1"/>
          </p:cNvSpPr>
          <p:nvPr>
            <p:ph type="sldNum" sz="quarter" idx="5"/>
          </p:nvPr>
        </p:nvSpPr>
        <p:spPr/>
        <p:txBody>
          <a:bodyPr/>
          <a:lstStyle/>
          <a:p>
            <a:fld id="{76486037-CF38-4991-B430-7CFEE27C2130}" type="slidenum">
              <a:rPr kumimoji="1" lang="ja-JP" altLang="en-US" smtClean="0"/>
              <a:t>48</a:t>
            </a:fld>
            <a:endParaRPr kumimoji="1" lang="ja-JP" altLang="en-US"/>
          </a:p>
        </p:txBody>
      </p:sp>
    </p:spTree>
    <p:extLst>
      <p:ext uri="{BB962C8B-B14F-4D97-AF65-F5344CB8AC3E}">
        <p14:creationId xmlns:p14="http://schemas.microsoft.com/office/powerpoint/2010/main" val="11145287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それでは、続いて、月面で生活するには何が必要か、考えてみましょう。</a:t>
            </a:r>
            <a:endParaRPr kumimoji="1" lang="en-US" altLang="ja-JP" dirty="0"/>
          </a:p>
          <a:p>
            <a:endParaRPr kumimoji="1" lang="en-US" altLang="ja-JP" dirty="0"/>
          </a:p>
          <a:p>
            <a:r>
              <a:rPr lang="ja-JP" altLang="en-US" dirty="0"/>
              <a:t>画像出典：将来の月面基地（イメージ図）</a:t>
            </a:r>
            <a:r>
              <a:rPr lang="en-US" altLang="ja-JP" dirty="0"/>
              <a:t>2</a:t>
            </a:r>
            <a:br>
              <a:rPr lang="en-US" altLang="ja-JP" dirty="0"/>
            </a:br>
            <a:r>
              <a:rPr lang="ja-JP" altLang="en-US" dirty="0"/>
              <a:t>素材番号 </a:t>
            </a:r>
            <a:r>
              <a:rPr lang="en-US" altLang="ja-JP" dirty="0"/>
              <a:t>P100014044</a:t>
            </a:r>
            <a:br>
              <a:rPr lang="en-US" altLang="ja-JP" dirty="0"/>
            </a:br>
            <a:r>
              <a:rPr lang="en-US" altLang="ja-JP" dirty="0">
                <a:hlinkClick r:id="rId3" tooltip="https://jda.jaxa.jp/result.php?lang=j&amp;id=479bb3dc6242358d257dca1910f29829"/>
              </a:rPr>
              <a:t>https://jda.jaxa.jp/result.php?lang=j&amp;id=479bb3dc6242358d257dca1910f29829</a:t>
            </a:r>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49</a:t>
            </a:fld>
            <a:endParaRPr kumimoji="1" lang="ja-JP" altLang="en-US"/>
          </a:p>
        </p:txBody>
      </p:sp>
    </p:spTree>
    <p:extLst>
      <p:ext uri="{BB962C8B-B14F-4D97-AF65-F5344CB8AC3E}">
        <p14:creationId xmlns:p14="http://schemas.microsoft.com/office/powerpoint/2010/main" val="4074240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みなさん、宇宙は好きですか？</a:t>
            </a:r>
            <a:endParaRPr kumimoji="1" lang="en-US" altLang="ja-JP" dirty="0"/>
          </a:p>
          <a:p>
            <a:endParaRPr kumimoji="1" lang="en-US" altLang="ja-JP" dirty="0"/>
          </a:p>
          <a:p>
            <a:r>
              <a:rPr kumimoji="1" lang="ja-JP" altLang="en-US" dirty="0"/>
              <a:t>画像出典：</a:t>
            </a:r>
            <a:endParaRPr kumimoji="1" lang="en-US" altLang="ja-JP" dirty="0"/>
          </a:p>
          <a:p>
            <a:r>
              <a:rPr kumimoji="1" lang="en-US" altLang="ja-JP" dirty="0"/>
              <a:t>ISS</a:t>
            </a:r>
            <a:r>
              <a:rPr kumimoji="1" lang="ja-JP" altLang="en-US" dirty="0"/>
              <a:t>から撮影された月</a:t>
            </a:r>
          </a:p>
          <a:p>
            <a:r>
              <a:rPr kumimoji="1" lang="ja-JP" altLang="en-US" dirty="0"/>
              <a:t>素材番号</a:t>
            </a:r>
            <a:r>
              <a:rPr kumimoji="1" lang="en-US" altLang="ja-JP" dirty="0"/>
              <a:t>50P2024000570</a:t>
            </a:r>
          </a:p>
          <a:p>
            <a:r>
              <a:rPr kumimoji="1" lang="en-US" altLang="ja-JP" dirty="0"/>
              <a:t>https://jda.jaxa.jp/result.php?lang=j&amp;id=945fdeff5533d323981cee3436eeabd9</a:t>
            </a:r>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5</a:t>
            </a:fld>
            <a:endParaRPr kumimoji="1" lang="ja-JP" altLang="en-US"/>
          </a:p>
        </p:txBody>
      </p:sp>
    </p:spTree>
    <p:extLst>
      <p:ext uri="{BB962C8B-B14F-4D97-AF65-F5344CB8AC3E}">
        <p14:creationId xmlns:p14="http://schemas.microsoft.com/office/powerpoint/2010/main" val="40747392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生きていくために必要なものは、大きく分けて３つに分けられると思います。①最低限、生きるのに必要なもの　②長期間生活するのに必要なもの　③あると生活が豊かになるもの　の３つです。</a:t>
            </a:r>
          </a:p>
          <a:p>
            <a:endParaRPr kumimoji="1" lang="en-US" altLang="ja-JP" dirty="0"/>
          </a:p>
          <a:p>
            <a:endParaRPr kumimoji="1" lang="en-US" altLang="ja-JP" dirty="0"/>
          </a:p>
          <a:p>
            <a:r>
              <a:rPr lang="ja-JP" altLang="en-US" dirty="0"/>
              <a:t>画像出典：国際宇宙ステーションイメージ</a:t>
            </a:r>
            <a:r>
              <a:rPr lang="en-US" altLang="ja-JP" dirty="0"/>
              <a:t>CG01</a:t>
            </a:r>
            <a:br>
              <a:rPr lang="en-US" altLang="ja-JP" dirty="0"/>
            </a:br>
            <a:r>
              <a:rPr lang="ja-JP" altLang="en-US" dirty="0"/>
              <a:t>素材番号 </a:t>
            </a:r>
            <a:r>
              <a:rPr lang="en-US" altLang="ja-JP" dirty="0"/>
              <a:t>50P2012000397</a:t>
            </a:r>
            <a:br>
              <a:rPr lang="en-US" altLang="ja-JP" dirty="0"/>
            </a:br>
            <a:r>
              <a:rPr lang="en-US" altLang="ja-JP" dirty="0">
                <a:hlinkClick r:id="rId3" tooltip="https://jda.jaxa.jp/result.php?lang=j&amp;id=cdbc545a1014f3811c62a7864f45d06b"/>
              </a:rPr>
              <a:t>https://jda.jaxa.jp/result.php?lang=j&amp;id=cdbc545a1014f3811c62a7864f45d06b</a:t>
            </a:r>
            <a:endParaRPr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50</a:t>
            </a:fld>
            <a:endParaRPr kumimoji="1" lang="ja-JP" altLang="en-US"/>
          </a:p>
        </p:txBody>
      </p:sp>
    </p:spTree>
    <p:extLst>
      <p:ext uri="{BB962C8B-B14F-4D97-AF65-F5344CB8AC3E}">
        <p14:creationId xmlns:p14="http://schemas.microsoft.com/office/powerpoint/2010/main" val="3728001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13724-81A1-209A-DB18-C5D0134F15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DABA549-40FD-575A-A376-06B82BAD39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8C4FF96-F703-9DFB-5894-97AF57BD4678}"/>
              </a:ext>
            </a:extLst>
          </p:cNvPr>
          <p:cNvSpPr>
            <a:spLocks noGrp="1"/>
          </p:cNvSpPr>
          <p:nvPr>
            <p:ph type="body" idx="1"/>
          </p:nvPr>
        </p:nvSpPr>
        <p:spPr/>
        <p:txBody>
          <a:bodyPr/>
          <a:lstStyle/>
          <a:p>
            <a:r>
              <a:rPr kumimoji="1" lang="ja-JP" altLang="en-US" dirty="0"/>
              <a:t>まず、１つ目に最低限生きるのに必要なものです。食料であったり衣類であったり、住居が必要ですよね。</a:t>
            </a:r>
            <a:endParaRPr kumimoji="1" lang="en-US" altLang="ja-JP" dirty="0"/>
          </a:p>
          <a:p>
            <a:endParaRPr kumimoji="1" lang="en-US" altLang="ja-JP" dirty="0"/>
          </a:p>
          <a:p>
            <a:endParaRPr kumimoji="1" lang="en-US" altLang="ja-JP" dirty="0"/>
          </a:p>
          <a:p>
            <a:r>
              <a:rPr kumimoji="1" lang="ja-JP" altLang="en-US" dirty="0"/>
              <a:t>画像出典：</a:t>
            </a:r>
            <a:endParaRPr kumimoji="1" lang="en-US" altLang="ja-JP" dirty="0"/>
          </a:p>
          <a:p>
            <a:r>
              <a:rPr kumimoji="1" lang="ja-JP" altLang="en-US" dirty="0"/>
              <a:t>宇宙日本食のわかめスープ</a:t>
            </a:r>
          </a:p>
          <a:p>
            <a:r>
              <a:rPr kumimoji="1" lang="ja-JP" altLang="en-US" dirty="0"/>
              <a:t>素材番号　</a:t>
            </a:r>
            <a:r>
              <a:rPr kumimoji="1" lang="en-US" altLang="ja-JP" dirty="0"/>
              <a:t>50P2019001762</a:t>
            </a:r>
          </a:p>
          <a:p>
            <a:r>
              <a:rPr kumimoji="1" lang="en-US" altLang="ja-JP" dirty="0"/>
              <a:t>https://jda.jaxa.jp/result.php?lang=j&amp;id=75ac960dc68b5ac8cecb891c0517bb50</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国際宇宙ステーションイメージ</a:t>
            </a:r>
            <a:r>
              <a:rPr lang="en-US" altLang="ja-JP" dirty="0"/>
              <a:t>CG01</a:t>
            </a:r>
            <a:br>
              <a:rPr lang="en-US" altLang="ja-JP" dirty="0"/>
            </a:br>
            <a:r>
              <a:rPr lang="ja-JP" altLang="en-US" dirty="0"/>
              <a:t>素材番号 </a:t>
            </a:r>
            <a:r>
              <a:rPr lang="en-US" altLang="ja-JP" dirty="0"/>
              <a:t>50P2012000397</a:t>
            </a:r>
            <a:br>
              <a:rPr lang="en-US" altLang="ja-JP" dirty="0"/>
            </a:br>
            <a:r>
              <a:rPr lang="en-US" altLang="ja-JP" dirty="0">
                <a:hlinkClick r:id="rId3" tooltip="https://jda.jaxa.jp/result.php?lang=j&amp;id=cdbc545a1014f3811c62a7864f45d06b"/>
              </a:rPr>
              <a:t>https://jda.jaxa.jp/result.php?lang=j&amp;id=cdbc545a1014f3811c62a7864f45d06b</a:t>
            </a:r>
            <a:endParaRPr lang="ja-JP" altLang="en-US" dirty="0"/>
          </a:p>
          <a:p>
            <a:endParaRPr kumimoji="1" lang="ja-JP" altLang="en-US" dirty="0"/>
          </a:p>
        </p:txBody>
      </p:sp>
      <p:sp>
        <p:nvSpPr>
          <p:cNvPr id="4" name="スライド番号プレースホルダー 3">
            <a:extLst>
              <a:ext uri="{FF2B5EF4-FFF2-40B4-BE49-F238E27FC236}">
                <a16:creationId xmlns:a16="http://schemas.microsoft.com/office/drawing/2014/main" id="{0239B297-368C-C1E7-BCEA-E657A0B75EEE}"/>
              </a:ext>
            </a:extLst>
          </p:cNvPr>
          <p:cNvSpPr>
            <a:spLocks noGrp="1"/>
          </p:cNvSpPr>
          <p:nvPr>
            <p:ph type="sldNum" sz="quarter" idx="5"/>
          </p:nvPr>
        </p:nvSpPr>
        <p:spPr/>
        <p:txBody>
          <a:bodyPr/>
          <a:lstStyle/>
          <a:p>
            <a:fld id="{76486037-CF38-4991-B430-7CFEE27C2130}" type="slidenum">
              <a:rPr kumimoji="1" lang="ja-JP" altLang="en-US" smtClean="0"/>
              <a:t>51</a:t>
            </a:fld>
            <a:endParaRPr kumimoji="1" lang="ja-JP" altLang="en-US"/>
          </a:p>
        </p:txBody>
      </p:sp>
    </p:spTree>
    <p:extLst>
      <p:ext uri="{BB962C8B-B14F-4D97-AF65-F5344CB8AC3E}">
        <p14:creationId xmlns:p14="http://schemas.microsoft.com/office/powerpoint/2010/main" val="26891852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E1D40-2228-07F3-39D6-812598FC27A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624E056-C35A-0FCC-9EB5-7E7640CBCA0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C8F9416-085F-26CF-504E-6C05EF1BE964}"/>
              </a:ext>
            </a:extLst>
          </p:cNvPr>
          <p:cNvSpPr>
            <a:spLocks noGrp="1"/>
          </p:cNvSpPr>
          <p:nvPr>
            <p:ph type="body" idx="1"/>
          </p:nvPr>
        </p:nvSpPr>
        <p:spPr/>
        <p:txBody>
          <a:bodyPr/>
          <a:lstStyle/>
          <a:p>
            <a:r>
              <a:rPr kumimoji="1" lang="ja-JP" altLang="en-US" dirty="0"/>
              <a:t>次に、長期間生活するのに必要なものを考えてみましょう。病院や学校・お店などの施設や、電気・水道などの生活に必要なインフラ設備、衛生面を維持するもの例えばごみを処理する仕組みや体を清潔にする設備、限られた資源を活用する方法などです。</a:t>
            </a:r>
            <a:endParaRPr kumimoji="1" lang="en-US" altLang="ja-JP" dirty="0"/>
          </a:p>
          <a:p>
            <a:endParaRPr kumimoji="1" lang="en-US" altLang="ja-JP" dirty="0"/>
          </a:p>
          <a:p>
            <a:r>
              <a:rPr kumimoji="1" lang="ja-JP" altLang="en-US" dirty="0"/>
              <a:t>参考：</a:t>
            </a:r>
            <a:endParaRPr kumimoji="1" lang="en-US" altLang="ja-JP" dirty="0"/>
          </a:p>
          <a:p>
            <a:r>
              <a:rPr kumimoji="1" lang="ja-JP" altLang="en-US" dirty="0"/>
              <a:t>・施設：病院・学校・お店など。</a:t>
            </a:r>
            <a:endParaRPr kumimoji="1" lang="en-US" altLang="ja-JP" dirty="0"/>
          </a:p>
          <a:p>
            <a:r>
              <a:rPr kumimoji="1" lang="ja-JP" altLang="en-US" dirty="0"/>
              <a:t>・インフラ：電気・水道・道路・交通・通信など</a:t>
            </a:r>
            <a:endParaRPr kumimoji="1" lang="en-US" altLang="ja-JP" dirty="0"/>
          </a:p>
          <a:p>
            <a:r>
              <a:rPr kumimoji="1" lang="ja-JP" altLang="en-US" dirty="0"/>
              <a:t>・衛生：ごみ処理場・お風呂・体を清潔にするもの・クリーニング・理容など</a:t>
            </a:r>
            <a:endParaRPr kumimoji="1" lang="en-US" altLang="ja-JP" dirty="0"/>
          </a:p>
          <a:p>
            <a:r>
              <a:rPr kumimoji="1" lang="ja-JP" altLang="en-US" dirty="0"/>
              <a:t>　ちなみに、</a:t>
            </a:r>
            <a:r>
              <a:rPr kumimoji="1" lang="en-US" altLang="ja-JP" dirty="0"/>
              <a:t>ISS</a:t>
            </a:r>
            <a:r>
              <a:rPr kumimoji="1" lang="ja-JP" altLang="en-US" dirty="0"/>
              <a:t>にはお風呂はありません。ごみは大気圏に突入させて燃やしています。</a:t>
            </a:r>
            <a:endParaRPr kumimoji="1" lang="en-US" altLang="ja-JP" dirty="0"/>
          </a:p>
          <a:p>
            <a:r>
              <a:rPr kumimoji="1" lang="ja-JP" altLang="en-US" dirty="0"/>
              <a:t>・資源の活用：リサイクル・太陽光発電・資源採掘など</a:t>
            </a:r>
            <a:endParaRPr kumimoji="1" lang="en-US" altLang="ja-JP" dirty="0"/>
          </a:p>
          <a:p>
            <a:r>
              <a:rPr kumimoji="1" lang="ja-JP" altLang="en-US" dirty="0"/>
              <a:t>　ちなみに、</a:t>
            </a:r>
            <a:r>
              <a:rPr kumimoji="1" lang="en-US" altLang="ja-JP" dirty="0"/>
              <a:t>ISS</a:t>
            </a:r>
            <a:r>
              <a:rPr kumimoji="1" lang="ja-JP" altLang="en-US" dirty="0"/>
              <a:t>では貴重な水はリサイクルして使っています。</a:t>
            </a:r>
          </a:p>
          <a:p>
            <a:endParaRPr kumimoji="1" lang="ja-JP" altLang="en-US" dirty="0"/>
          </a:p>
          <a:p>
            <a:endParaRPr kumimoji="1" lang="ja-JP" altLang="en-US" dirty="0"/>
          </a:p>
        </p:txBody>
      </p:sp>
      <p:sp>
        <p:nvSpPr>
          <p:cNvPr id="4" name="スライド番号プレースホルダー 3">
            <a:extLst>
              <a:ext uri="{FF2B5EF4-FFF2-40B4-BE49-F238E27FC236}">
                <a16:creationId xmlns:a16="http://schemas.microsoft.com/office/drawing/2014/main" id="{FA09FD19-0AEF-F1F8-03C6-4B47885B847B}"/>
              </a:ext>
            </a:extLst>
          </p:cNvPr>
          <p:cNvSpPr>
            <a:spLocks noGrp="1"/>
          </p:cNvSpPr>
          <p:nvPr>
            <p:ph type="sldNum" sz="quarter" idx="5"/>
          </p:nvPr>
        </p:nvSpPr>
        <p:spPr/>
        <p:txBody>
          <a:bodyPr/>
          <a:lstStyle/>
          <a:p>
            <a:fld id="{76486037-CF38-4991-B430-7CFEE27C2130}" type="slidenum">
              <a:rPr kumimoji="1" lang="ja-JP" altLang="en-US" smtClean="0"/>
              <a:t>52</a:t>
            </a:fld>
            <a:endParaRPr kumimoji="1" lang="ja-JP" altLang="en-US"/>
          </a:p>
        </p:txBody>
      </p:sp>
    </p:spTree>
    <p:extLst>
      <p:ext uri="{BB962C8B-B14F-4D97-AF65-F5344CB8AC3E}">
        <p14:creationId xmlns:p14="http://schemas.microsoft.com/office/powerpoint/2010/main" val="24667681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7425E-56D1-1998-8A10-CA4F1E415E9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C494539-929E-8F2A-1FE7-1FD438CE28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7EBA138-8460-E43C-1686-3FE97ACF02BE}"/>
              </a:ext>
            </a:extLst>
          </p:cNvPr>
          <p:cNvSpPr>
            <a:spLocks noGrp="1"/>
          </p:cNvSpPr>
          <p:nvPr>
            <p:ph type="body" idx="1"/>
          </p:nvPr>
        </p:nvSpPr>
        <p:spPr/>
        <p:txBody>
          <a:bodyPr/>
          <a:lstStyle/>
          <a:p>
            <a:r>
              <a:rPr kumimoji="1" lang="ja-JP" altLang="en-US" dirty="0"/>
              <a:t>最後に、あると生活が豊かになるものです。長期間、何もないところに滞在すると、飽きてしまいますよね。体と心の健康の為にも、漫画やゲーム、音楽などのコンテンツを充実させることも必要そうですね。</a:t>
            </a:r>
            <a:endParaRPr kumimoji="1" lang="en-US" altLang="ja-JP" dirty="0"/>
          </a:p>
          <a:p>
            <a:r>
              <a:rPr kumimoji="1" lang="ja-JP" altLang="en-US" dirty="0"/>
              <a:t>また、せっかく月に行くので観光したくなりますよね。そのほかにもアミューズメント施設やスポーツができる場所があると毎日が楽しいですよね。</a:t>
            </a:r>
            <a:endParaRPr kumimoji="1" lang="en-US" altLang="ja-JP" dirty="0"/>
          </a:p>
          <a:p>
            <a:endParaRPr kumimoji="1" lang="en-US" altLang="ja-JP" dirty="0"/>
          </a:p>
          <a:p>
            <a:r>
              <a:rPr kumimoji="1" lang="ja-JP" altLang="en-US" dirty="0"/>
              <a:t>参考：</a:t>
            </a:r>
            <a:endParaRPr kumimoji="1" lang="en-US" altLang="ja-JP" dirty="0"/>
          </a:p>
          <a:p>
            <a:r>
              <a:rPr kumimoji="1" lang="ja-JP" altLang="en-US" dirty="0"/>
              <a:t>コンテンツ：ゲーム・読書・音楽など</a:t>
            </a:r>
            <a:endParaRPr kumimoji="1" lang="en-US" altLang="ja-JP" dirty="0"/>
          </a:p>
          <a:p>
            <a:r>
              <a:rPr kumimoji="1" lang="ja-JP" altLang="en-US" dirty="0"/>
              <a:t>観光産業：ホテル・遺跡など</a:t>
            </a:r>
            <a:endParaRPr kumimoji="1" lang="en-US" altLang="ja-JP" dirty="0"/>
          </a:p>
          <a:p>
            <a:r>
              <a:rPr kumimoji="1" lang="ja-JP" altLang="en-US" dirty="0"/>
              <a:t>遊興施設：公園・スポーツ場・遊園地・レストラン・映画館など</a:t>
            </a:r>
            <a:endParaRPr kumimoji="1" lang="en-US" altLang="ja-JP" dirty="0"/>
          </a:p>
          <a:p>
            <a:endParaRPr kumimoji="1" lang="en-US" altLang="ja-JP" dirty="0"/>
          </a:p>
          <a:p>
            <a:r>
              <a:rPr kumimoji="1" lang="en-US" altLang="ja-JP" dirty="0"/>
              <a:t>ISS</a:t>
            </a:r>
            <a:r>
              <a:rPr kumimoji="1" lang="ja-JP" altLang="en-US" dirty="0"/>
              <a:t>での娯楽としては、窓から地球を撮影したり、動画を見たり、楽器を弾いたり、機材でトレーニングしたりなどがあります。</a:t>
            </a:r>
            <a:endParaRPr kumimoji="1" lang="en-US" altLang="ja-JP" dirty="0"/>
          </a:p>
          <a:p>
            <a:r>
              <a:rPr kumimoji="1" lang="ja-JP" altLang="en-US" dirty="0"/>
              <a:t>月でスポーツを行うとしたら、月では高くジャンプできる？？動きが遅くなる？？物を投げると遠くまで飛ぶ？？などを考える必要がありそうですね。</a:t>
            </a:r>
            <a:endParaRPr kumimoji="1" lang="en-US" altLang="ja-JP" dirty="0"/>
          </a:p>
          <a:p>
            <a:r>
              <a:rPr kumimoji="1" lang="ja-JP" altLang="en-US" dirty="0"/>
              <a:t>月の観光地として考えられるものは、アポロ遺跡ツアー、絶景ツアー、クレーター巡り、地下洞窟ツアーなどが考えられます。</a:t>
            </a:r>
            <a:endParaRPr kumimoji="1" lang="en-US" altLang="ja-JP" dirty="0"/>
          </a:p>
        </p:txBody>
      </p:sp>
      <p:sp>
        <p:nvSpPr>
          <p:cNvPr id="4" name="スライド番号プレースホルダー 3">
            <a:extLst>
              <a:ext uri="{FF2B5EF4-FFF2-40B4-BE49-F238E27FC236}">
                <a16:creationId xmlns:a16="http://schemas.microsoft.com/office/drawing/2014/main" id="{FBA0C47B-8207-6F99-34E4-9B161A52756B}"/>
              </a:ext>
            </a:extLst>
          </p:cNvPr>
          <p:cNvSpPr>
            <a:spLocks noGrp="1"/>
          </p:cNvSpPr>
          <p:nvPr>
            <p:ph type="sldNum" sz="quarter" idx="5"/>
          </p:nvPr>
        </p:nvSpPr>
        <p:spPr/>
        <p:txBody>
          <a:bodyPr/>
          <a:lstStyle/>
          <a:p>
            <a:fld id="{76486037-CF38-4991-B430-7CFEE27C2130}" type="slidenum">
              <a:rPr kumimoji="1" lang="ja-JP" altLang="en-US" smtClean="0"/>
              <a:t>53</a:t>
            </a:fld>
            <a:endParaRPr kumimoji="1" lang="ja-JP" altLang="en-US"/>
          </a:p>
        </p:txBody>
      </p:sp>
    </p:spTree>
    <p:extLst>
      <p:ext uri="{BB962C8B-B14F-4D97-AF65-F5344CB8AC3E}">
        <p14:creationId xmlns:p14="http://schemas.microsoft.com/office/powerpoint/2010/main" val="2240629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それでは運命のくじ引きタイムです。皆さんにはグループごとに、月でのミッションに挑戦してもらいます。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（ミッションカードを印刷しておく準備推奨）</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各グループの代表者１名は前に出てきてミッションカードを引いてください。</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（引いた後に）それでは各グループに戻って、何のミッションになったかを皆に伝えてください。</a:t>
            </a:r>
            <a:endParaRPr kumimoji="1" lang="en-US" altLang="ja-JP"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54</a:t>
            </a:fld>
            <a:endParaRPr kumimoji="1" lang="ja-JP" altLang="en-US"/>
          </a:p>
        </p:txBody>
      </p:sp>
    </p:spTree>
    <p:extLst>
      <p:ext uri="{BB962C8B-B14F-4D97-AF65-F5344CB8AC3E}">
        <p14:creationId xmlns:p14="http://schemas.microsoft.com/office/powerpoint/2010/main" val="9741707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月に旅立つ前に、大事な注意点です！</a:t>
            </a:r>
            <a:endParaRPr kumimoji="1" lang="en-US" altLang="ja-JP" dirty="0"/>
          </a:p>
          <a:p>
            <a:r>
              <a:rPr kumimoji="1" lang="ja-JP" altLang="en-US" dirty="0"/>
              <a:t>他人が作ったものを勝手に壊さないでください。</a:t>
            </a:r>
            <a:endParaRPr kumimoji="1" lang="en-US" altLang="ja-JP" dirty="0"/>
          </a:p>
          <a:p>
            <a:endParaRPr kumimoji="1" lang="en-US" altLang="ja-JP" dirty="0"/>
          </a:p>
          <a:p>
            <a:r>
              <a:rPr kumimoji="1" lang="en-US" altLang="ja-JP" dirty="0"/>
              <a:t>TNT</a:t>
            </a:r>
            <a:r>
              <a:rPr kumimoji="1" lang="ja-JP" altLang="en-US" dirty="0"/>
              <a:t>（爆弾）は使用しない事。</a:t>
            </a:r>
            <a:endParaRPr kumimoji="1" lang="en-US" altLang="ja-JP" dirty="0"/>
          </a:p>
          <a:p>
            <a:r>
              <a:rPr kumimoji="1" lang="en-US" altLang="ja-JP" dirty="0"/>
              <a:t>Mob</a:t>
            </a:r>
            <a:r>
              <a:rPr kumimoji="1" lang="ja-JP" altLang="en-US" dirty="0"/>
              <a:t>を大量に出すとワールドがフリーズしてしまうなどの原因になるので、それもやめましょう。</a:t>
            </a:r>
            <a:endParaRPr kumimoji="1" lang="en-US" altLang="ja-JP" dirty="0"/>
          </a:p>
          <a:p>
            <a:r>
              <a:rPr kumimoji="1" lang="ja-JP" altLang="en-US" dirty="0"/>
              <a:t>現実世界と同じマナーを守るようにしてください。</a:t>
            </a:r>
            <a:endParaRPr kumimoji="1" lang="en-US" altLang="ja-JP"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55</a:t>
            </a:fld>
            <a:endParaRPr kumimoji="1" lang="ja-JP" altLang="en-US"/>
          </a:p>
        </p:txBody>
      </p:sp>
    </p:spTree>
    <p:extLst>
      <p:ext uri="{BB962C8B-B14F-4D97-AF65-F5344CB8AC3E}">
        <p14:creationId xmlns:p14="http://schemas.microsoft.com/office/powerpoint/2010/main" val="42216954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月に降り立ったら、まずは</a:t>
            </a:r>
            <a:r>
              <a:rPr kumimoji="1" lang="en-US" altLang="ja-JP" dirty="0"/>
              <a:t>10</a:t>
            </a:r>
            <a:r>
              <a:rPr kumimoji="1" lang="ja-JP" altLang="en-US" dirty="0"/>
              <a:t>分間、ミッションに関連する場所を訪れ、なんとなく何をするか、月を体感しながらアイデアを考えましょう。</a:t>
            </a:r>
            <a:endParaRPr kumimoji="1" lang="en-US" altLang="ja-JP" dirty="0"/>
          </a:p>
          <a:p>
            <a:endParaRPr kumimoji="1" lang="en-US" altLang="ja-JP" dirty="0"/>
          </a:p>
          <a:p>
            <a:r>
              <a:rPr kumimoji="1" lang="ja-JP" altLang="en-US" dirty="0"/>
              <a:t>１つ約束です。終了の合図を出したら、一旦手を止めてください。</a:t>
            </a:r>
            <a:endParaRPr kumimoji="1" lang="en-US" altLang="ja-JP"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56</a:t>
            </a:fld>
            <a:endParaRPr kumimoji="1" lang="ja-JP" altLang="en-US"/>
          </a:p>
        </p:txBody>
      </p:sp>
    </p:spTree>
    <p:extLst>
      <p:ext uri="{BB962C8B-B14F-4D97-AF65-F5344CB8AC3E}">
        <p14:creationId xmlns:p14="http://schemas.microsoft.com/office/powerpoint/2010/main" val="28616923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それでは、皆さん、</a:t>
            </a:r>
            <a:r>
              <a:rPr kumimoji="1" lang="en-US" altLang="ja-JP" dirty="0"/>
              <a:t>PC</a:t>
            </a:r>
            <a:r>
              <a:rPr kumimoji="1" lang="ja-JP" altLang="en-US" dirty="0"/>
              <a:t>画面を開いてください。</a:t>
            </a:r>
            <a:endParaRPr kumimoji="1" lang="en-US" altLang="ja-JP" dirty="0"/>
          </a:p>
          <a:p>
            <a:r>
              <a:rPr kumimoji="1" lang="ja-JP" altLang="en-US" dirty="0"/>
              <a:t>（ルナクラフトのワールドが起動し、マルチプレイの設定になっている状態とします）</a:t>
            </a:r>
            <a:endParaRPr kumimoji="1" lang="en-US" altLang="ja-JP" dirty="0"/>
          </a:p>
          <a:p>
            <a:endParaRPr kumimoji="1" lang="en-US" altLang="ja-JP" dirty="0"/>
          </a:p>
          <a:p>
            <a:r>
              <a:rPr kumimoji="1" lang="ja-JP" altLang="en-US" dirty="0"/>
              <a:t>最初は地球を出発した宇宙船の中、まもなく月面に着陸します。</a:t>
            </a:r>
            <a:endParaRPr kumimoji="1" lang="en-US" altLang="ja-JP" dirty="0"/>
          </a:p>
          <a:p>
            <a:endParaRPr kumimoji="1" lang="en-US" altLang="ja-JP" dirty="0"/>
          </a:p>
          <a:p>
            <a:r>
              <a:rPr kumimoji="1" lang="ja-JP" altLang="en-US" dirty="0"/>
              <a:t>正面のパネルに集合して、代表者がクリックしてスライドを読んでいってください。全部めくると月に着陸します！</a:t>
            </a:r>
            <a:endParaRPr kumimoji="1" lang="en-US" altLang="ja-JP" dirty="0"/>
          </a:p>
          <a:p>
            <a:endParaRPr kumimoji="1" lang="en-US" altLang="ja-JP" dirty="0"/>
          </a:p>
          <a:p>
            <a:r>
              <a:rPr kumimoji="1" lang="ja-JP" altLang="en-US" dirty="0"/>
              <a:t>それでは、いってらっしゃい！</a:t>
            </a:r>
            <a:endParaRPr kumimoji="1" lang="en-US" altLang="ja-JP" dirty="0"/>
          </a:p>
          <a:p>
            <a:r>
              <a:rPr kumimoji="1" lang="ja-JP" altLang="en-US" dirty="0"/>
              <a:t>（各グループごと、月に着陸、調査）</a:t>
            </a:r>
            <a:endParaRPr kumimoji="1" lang="en-US" altLang="ja-JP"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57</a:t>
            </a:fld>
            <a:endParaRPr kumimoji="1" lang="ja-JP" altLang="en-US"/>
          </a:p>
        </p:txBody>
      </p:sp>
    </p:spTree>
    <p:extLst>
      <p:ext uri="{BB962C8B-B14F-4D97-AF65-F5344CB8AC3E}">
        <p14:creationId xmlns:p14="http://schemas.microsoft.com/office/powerpoint/2010/main" val="10674910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EBB51-4078-E9B1-4EC6-DB79916DCD0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E94301-7960-1930-6851-69784F4150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8DDB223-30D7-A445-9DE9-3105CED328F4}"/>
              </a:ext>
            </a:extLst>
          </p:cNvPr>
          <p:cNvSpPr>
            <a:spLocks noGrp="1"/>
          </p:cNvSpPr>
          <p:nvPr>
            <p:ph type="body" idx="1"/>
          </p:nvPr>
        </p:nvSpPr>
        <p:spPr/>
        <p:txBody>
          <a:bodyPr/>
          <a:lstStyle/>
          <a:p>
            <a:r>
              <a:rPr kumimoji="1" lang="en-US" altLang="ja-JP" dirty="0"/>
              <a:t>※10</a:t>
            </a:r>
            <a:r>
              <a:rPr kumimoji="1" lang="ja-JP" altLang="en-US" dirty="0"/>
              <a:t>分間、調査中にこのスライドを表示。</a:t>
            </a:r>
            <a:endParaRPr kumimoji="1" lang="en-US" altLang="ja-JP" dirty="0"/>
          </a:p>
          <a:p>
            <a:r>
              <a:rPr kumimoji="1" lang="ja-JP" altLang="en-US" dirty="0"/>
              <a:t>あと〇〇分などは適宜アナウンスしてください。</a:t>
            </a:r>
            <a:endParaRPr kumimoji="1" lang="en-US" altLang="ja-JP" dirty="0"/>
          </a:p>
        </p:txBody>
      </p:sp>
      <p:sp>
        <p:nvSpPr>
          <p:cNvPr id="4" name="スライド番号プレースホルダー 3">
            <a:extLst>
              <a:ext uri="{FF2B5EF4-FFF2-40B4-BE49-F238E27FC236}">
                <a16:creationId xmlns:a16="http://schemas.microsoft.com/office/drawing/2014/main" id="{5A9C3D46-2705-F081-CC2E-7B5F678EFFA1}"/>
              </a:ext>
            </a:extLst>
          </p:cNvPr>
          <p:cNvSpPr>
            <a:spLocks noGrp="1"/>
          </p:cNvSpPr>
          <p:nvPr>
            <p:ph type="sldNum" sz="quarter" idx="5"/>
          </p:nvPr>
        </p:nvSpPr>
        <p:spPr/>
        <p:txBody>
          <a:bodyPr/>
          <a:lstStyle/>
          <a:p>
            <a:fld id="{76486037-CF38-4991-B430-7CFEE27C2130}" type="slidenum">
              <a:rPr kumimoji="1" lang="ja-JP" altLang="en-US" smtClean="0"/>
              <a:t>58</a:t>
            </a:fld>
            <a:endParaRPr kumimoji="1" lang="ja-JP" altLang="en-US"/>
          </a:p>
        </p:txBody>
      </p:sp>
    </p:spTree>
    <p:extLst>
      <p:ext uri="{BB962C8B-B14F-4D97-AF65-F5344CB8AC3E}">
        <p14:creationId xmlns:p14="http://schemas.microsoft.com/office/powerpoint/2010/main" val="17296018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調査終了です！一旦</a:t>
            </a:r>
            <a:r>
              <a:rPr kumimoji="1" lang="en-US" altLang="ja-JP" dirty="0"/>
              <a:t>PC</a:t>
            </a:r>
            <a:r>
              <a:rPr kumimoji="1" lang="ja-JP" altLang="en-US" dirty="0"/>
              <a:t>から手をはなしてください。</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それでは、まずは</a:t>
            </a:r>
            <a:r>
              <a:rPr kumimoji="1" lang="en-US" altLang="ja-JP" dirty="0"/>
              <a:t>10</a:t>
            </a:r>
            <a:r>
              <a:rPr kumimoji="1" lang="ja-JP" altLang="en-US" dirty="0"/>
              <a:t>分間で、役割分担と、くじ引きで当たったミッションカードをもとに、アイデアシートを完成させ、チームで何を行う（制作する）のか、方向性を決めましょう。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（役割分担表とアイデアシートを事前に印刷して準備しておく）</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59</a:t>
            </a:fld>
            <a:endParaRPr kumimoji="1" lang="ja-JP" altLang="en-US"/>
          </a:p>
        </p:txBody>
      </p:sp>
    </p:spTree>
    <p:extLst>
      <p:ext uri="{BB962C8B-B14F-4D97-AF65-F5344CB8AC3E}">
        <p14:creationId xmlns:p14="http://schemas.microsoft.com/office/powerpoint/2010/main" val="1761865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今日はみなさんにその両方を楽しんでもらいます！</a:t>
            </a:r>
            <a:endParaRPr kumimoji="1" lang="en-US" altLang="ja-JP" dirty="0"/>
          </a:p>
          <a:p>
            <a:endParaRPr kumimoji="1" lang="en-US" altLang="ja-JP" dirty="0"/>
          </a:p>
          <a:p>
            <a:r>
              <a:rPr kumimoji="1" lang="ja-JP" altLang="en-US" dirty="0"/>
              <a:t>画像出典：</a:t>
            </a:r>
            <a:endParaRPr kumimoji="1" lang="en-US" altLang="ja-JP" dirty="0"/>
          </a:p>
          <a:p>
            <a:r>
              <a:rPr kumimoji="1" lang="en-US" altLang="ja-JP" dirty="0"/>
              <a:t>ISS</a:t>
            </a:r>
            <a:r>
              <a:rPr kumimoji="1" lang="ja-JP" altLang="en-US" dirty="0"/>
              <a:t>から撮影された月</a:t>
            </a:r>
          </a:p>
          <a:p>
            <a:r>
              <a:rPr kumimoji="1" lang="ja-JP" altLang="en-US" dirty="0"/>
              <a:t>素材番号</a:t>
            </a:r>
            <a:r>
              <a:rPr kumimoji="1" lang="en-US" altLang="ja-JP" dirty="0"/>
              <a:t>50P2024000570</a:t>
            </a:r>
          </a:p>
          <a:p>
            <a:r>
              <a:rPr kumimoji="1" lang="en-US" altLang="ja-JP" dirty="0"/>
              <a:t>https://jda.jaxa.jp/result.php?lang=j&amp;id=945fdeff5533d323981cee3436eeabd9</a:t>
            </a:r>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a:t>
            </a:fld>
            <a:endParaRPr kumimoji="1" lang="ja-JP" altLang="en-US"/>
          </a:p>
        </p:txBody>
      </p:sp>
    </p:spTree>
    <p:extLst>
      <p:ext uri="{BB962C8B-B14F-4D97-AF65-F5344CB8AC3E}">
        <p14:creationId xmlns:p14="http://schemas.microsoft.com/office/powerpoint/2010/main" val="3820835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それでは次に、</a:t>
            </a:r>
            <a:r>
              <a:rPr kumimoji="1" lang="en-US" altLang="ja-JP" dirty="0"/>
              <a:t>45</a:t>
            </a:r>
            <a:r>
              <a:rPr kumimoji="1" lang="ja-JP" altLang="en-US" dirty="0"/>
              <a:t>分間でグループごとに協力して建築や探索を行ってください。</a:t>
            </a:r>
            <a:endParaRPr kumimoji="1" lang="en-US" altLang="ja-JP" dirty="0"/>
          </a:p>
          <a:p>
            <a:r>
              <a:rPr kumimoji="1" lang="ja-JP" altLang="en-US" dirty="0"/>
              <a:t>もう一度、大事な注意点を確認しましょう。他人が作ったものを勝手に壊さないでください。</a:t>
            </a:r>
            <a:endParaRPr kumimoji="1" lang="en-US" altLang="ja-JP" dirty="0"/>
          </a:p>
          <a:p>
            <a:endParaRPr kumimoji="1" lang="en-US" altLang="ja-JP" dirty="0"/>
          </a:p>
          <a:p>
            <a:r>
              <a:rPr kumimoji="1" lang="ja-JP" altLang="en-US" dirty="0"/>
              <a:t>それでは、もう一度いってらっしゃい！</a:t>
            </a:r>
            <a:endParaRPr kumimoji="1" lang="en-US" altLang="ja-JP" dirty="0"/>
          </a:p>
          <a:p>
            <a:endParaRPr kumimoji="1" lang="en-US" altLang="ja-JP" dirty="0"/>
          </a:p>
          <a:p>
            <a:r>
              <a:rPr kumimoji="1" lang="en-US" altLang="ja-JP" dirty="0"/>
              <a:t>※</a:t>
            </a:r>
            <a:r>
              <a:rPr kumimoji="1" lang="ja-JP" altLang="en-US" dirty="0"/>
              <a:t>再び</a:t>
            </a:r>
            <a:r>
              <a:rPr kumimoji="1" lang="en-US" altLang="ja-JP" dirty="0"/>
              <a:t>PC</a:t>
            </a:r>
            <a:r>
              <a:rPr kumimoji="1" lang="ja-JP" altLang="en-US" dirty="0"/>
              <a:t>で作業、以降作業中はこのスライドを表示しておく</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マインクラフト</a:t>
            </a:r>
            <a:r>
              <a:rPr kumimoji="1" lang="en-US" altLang="ja-JP" dirty="0"/>
              <a:t>education</a:t>
            </a:r>
            <a:r>
              <a:rPr kumimoji="1" lang="ja-JP" altLang="en-US" dirty="0"/>
              <a:t>版の場合は最初に「</a:t>
            </a:r>
            <a:r>
              <a:rPr kumimoji="1" lang="en-US" altLang="ja-JP" dirty="0"/>
              <a:t>/</a:t>
            </a:r>
            <a:r>
              <a:rPr kumimoji="1" lang="en-US" altLang="ja-JP" dirty="0" err="1"/>
              <a:t>wb</a:t>
            </a:r>
            <a:r>
              <a:rPr kumimoji="1" lang="ja-JP" altLang="en-US" dirty="0"/>
              <a:t>」とチャットボックスに入力することでブロックを置いたり、壊したりができるようになります。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※10</a:t>
            </a:r>
            <a:r>
              <a:rPr kumimoji="1" lang="ja-JP" altLang="en-US" dirty="0"/>
              <a:t>分前になったら発表メモを書き始める指示を出してください。</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60</a:t>
            </a:fld>
            <a:endParaRPr kumimoji="1" lang="ja-JP" altLang="en-US"/>
          </a:p>
        </p:txBody>
      </p:sp>
    </p:spTree>
    <p:extLst>
      <p:ext uri="{BB962C8B-B14F-4D97-AF65-F5344CB8AC3E}">
        <p14:creationId xmlns:p14="http://schemas.microsoft.com/office/powerpoint/2010/main" val="38698029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適宜あと何分かお知らせする時間は調整しながら提示してください</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61</a:t>
            </a:fld>
            <a:endParaRPr kumimoji="1" lang="ja-JP" altLang="en-US"/>
          </a:p>
        </p:txBody>
      </p:sp>
    </p:spTree>
    <p:extLst>
      <p:ext uri="{BB962C8B-B14F-4D97-AF65-F5344CB8AC3E}">
        <p14:creationId xmlns:p14="http://schemas.microsoft.com/office/powerpoint/2010/main" val="38220078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残り時間</a:t>
            </a:r>
            <a:r>
              <a:rPr kumimoji="1" lang="en-US" altLang="ja-JP" dirty="0"/>
              <a:t>10</a:t>
            </a:r>
            <a:r>
              <a:rPr kumimoji="1" lang="ja-JP" altLang="en-US" dirty="0"/>
              <a:t>分です。プレゼンターと書記の方は発表メモを書き始めてください。</a:t>
            </a:r>
            <a:endParaRPr kumimoji="1" lang="en-US" altLang="ja-JP" dirty="0"/>
          </a:p>
          <a:p>
            <a:r>
              <a:rPr kumimoji="1" lang="ja-JP" altLang="en-US" dirty="0"/>
              <a:t>デモンストレーターも発表時の操作の練習をしておいてください。</a:t>
            </a:r>
            <a:endParaRPr kumimoji="1" lang="en-US" altLang="ja-JP" dirty="0"/>
          </a:p>
          <a:p>
            <a:endParaRPr kumimoji="1" lang="en-US" altLang="ja-JP" dirty="0"/>
          </a:p>
          <a:p>
            <a:r>
              <a:rPr kumimoji="1" lang="ja-JP" altLang="en-US" dirty="0"/>
              <a:t>他のメンバーは発表メモを手伝うか、引き続きルナクラフトで作業を続けてください。</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62</a:t>
            </a:fld>
            <a:endParaRPr kumimoji="1" lang="ja-JP" altLang="en-US"/>
          </a:p>
        </p:txBody>
      </p:sp>
    </p:spTree>
    <p:extLst>
      <p:ext uri="{BB962C8B-B14F-4D97-AF65-F5344CB8AC3E}">
        <p14:creationId xmlns:p14="http://schemas.microsoft.com/office/powerpoint/2010/main" val="14820203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時間になりました。作業、お疲れ様でした！</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63</a:t>
            </a:fld>
            <a:endParaRPr kumimoji="1" lang="ja-JP" altLang="en-US"/>
          </a:p>
        </p:txBody>
      </p:sp>
    </p:spTree>
    <p:extLst>
      <p:ext uri="{BB962C8B-B14F-4D97-AF65-F5344CB8AC3E}">
        <p14:creationId xmlns:p14="http://schemas.microsoft.com/office/powerpoint/2010/main" val="15800237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それでは発表タイムにうつります。各グループ２分程度で、デモンストレーターの方が作った作品を投影しながら、プレゼンターの方が説明をしてください。</a:t>
            </a:r>
            <a:endParaRPr kumimoji="1" lang="en-US" altLang="ja-JP" dirty="0"/>
          </a:p>
          <a:p>
            <a:r>
              <a:rPr kumimoji="1" lang="ja-JP" altLang="en-US" dirty="0"/>
              <a:t>それぞれ〇〇さんに講評コメントをいただきます。</a:t>
            </a:r>
            <a:endParaRPr kumimoji="1" lang="en-US" altLang="ja-JP" dirty="0"/>
          </a:p>
          <a:p>
            <a:endParaRPr kumimoji="1" lang="en-US" altLang="ja-JP" dirty="0"/>
          </a:p>
          <a:p>
            <a:r>
              <a:rPr kumimoji="1" lang="en-US" altLang="ja-JP" dirty="0"/>
              <a:t>※</a:t>
            </a:r>
            <a:r>
              <a:rPr kumimoji="1" lang="ja-JP" altLang="en-US" dirty="0"/>
              <a:t>時間配分は適宜調整してください。</a:t>
            </a:r>
            <a:r>
              <a:rPr kumimoji="1" lang="en-US" altLang="ja-JP" dirty="0"/>
              <a:t>PC</a:t>
            </a:r>
            <a:r>
              <a:rPr kumimoji="1" lang="ja-JP" altLang="en-US" dirty="0"/>
              <a:t>を移設する作業は安全のため、なるべく大人の方が行ってください。</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r>
              <a:rPr kumimoji="1" lang="en-US" altLang="ja-JP" dirty="0"/>
              <a:t>https://jda.jaxa.jp/result.php?lang=j&amp;id=0c3b4771d57a00a1c6c99d5cb6ee2385</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64</a:t>
            </a:fld>
            <a:endParaRPr kumimoji="1" lang="ja-JP" altLang="en-US"/>
          </a:p>
        </p:txBody>
      </p:sp>
    </p:spTree>
    <p:extLst>
      <p:ext uri="{BB962C8B-B14F-4D97-AF65-F5344CB8AC3E}">
        <p14:creationId xmlns:p14="http://schemas.microsoft.com/office/powerpoint/2010/main" val="31567370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講評される方を紹介する場合はこのスライドを使用してください。</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65</a:t>
            </a:fld>
            <a:endParaRPr kumimoji="1" lang="ja-JP" altLang="en-US"/>
          </a:p>
        </p:txBody>
      </p:sp>
    </p:spTree>
    <p:extLst>
      <p:ext uri="{BB962C8B-B14F-4D97-AF65-F5344CB8AC3E}">
        <p14:creationId xmlns:p14="http://schemas.microsoft.com/office/powerpoint/2010/main" val="13797741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発表中に任意で投影</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発表時には、各グループのデモンストレーターの端末を投影してください。</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r>
              <a:rPr kumimoji="1" lang="en-US" altLang="ja-JP" dirty="0"/>
              <a:t>https://jda.jaxa.jp/result.php?lang=j&amp;id=0c3b4771d57a00a1c6c99d5cb6ee2385</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66</a:t>
            </a:fld>
            <a:endParaRPr kumimoji="1" lang="ja-JP" altLang="en-US"/>
          </a:p>
        </p:txBody>
      </p:sp>
    </p:spTree>
    <p:extLst>
      <p:ext uri="{BB962C8B-B14F-4D97-AF65-F5344CB8AC3E}">
        <p14:creationId xmlns:p14="http://schemas.microsoft.com/office/powerpoint/2010/main" val="29596451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333333"/>
                </a:solidFill>
                <a:effectLst/>
                <a:latin typeface="Noto Sans JP"/>
              </a:rPr>
              <a:t>全てのグループの発表が終了しました。ありがとうございました。</a:t>
            </a:r>
            <a:endParaRPr lang="en-US" altLang="ja-JP" b="0" i="0" dirty="0">
              <a:solidFill>
                <a:srgbClr val="333333"/>
              </a:solidFill>
              <a:effectLst/>
              <a:latin typeface="Noto Sans JP"/>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b="0" i="0" dirty="0">
              <a:solidFill>
                <a:srgbClr val="333333"/>
              </a:solidFill>
              <a:effectLst/>
              <a:latin typeface="Noto Sans JP"/>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333333"/>
                </a:solidFill>
                <a:effectLst/>
                <a:latin typeface="Noto Sans JP"/>
              </a:rPr>
              <a:t>画像出典：</a:t>
            </a:r>
            <a:r>
              <a:rPr lang="en-US" altLang="ja-JP" b="0" i="0" dirty="0">
                <a:solidFill>
                  <a:srgbClr val="333333"/>
                </a:solidFill>
                <a:effectLst/>
                <a:latin typeface="Noto Sans JP"/>
              </a:rPr>
              <a:t>https://jda.jaxa.jp/result.php?lang=j&amp;id=945fdeff5533d323981cee3436eeabd9</a:t>
            </a:r>
            <a:endParaRPr kumimoji="1" lang="ja-JP" altLang="en-US" b="0"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67</a:t>
            </a:fld>
            <a:endParaRPr kumimoji="1" lang="ja-JP" altLang="en-US"/>
          </a:p>
        </p:txBody>
      </p:sp>
    </p:spTree>
    <p:extLst>
      <p:ext uri="{BB962C8B-B14F-4D97-AF65-F5344CB8AC3E}">
        <p14:creationId xmlns:p14="http://schemas.microsoft.com/office/powerpoint/2010/main" val="38479538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最後に全体を振り返って、総評を〇〇さんにいただきます。</a:t>
            </a:r>
            <a:endParaRPr kumimoji="1" lang="en-US" altLang="ja-JP" dirty="0"/>
          </a:p>
          <a:p>
            <a:endParaRPr kumimoji="1" lang="en-US" altLang="ja-JP" dirty="0"/>
          </a:p>
          <a:p>
            <a:r>
              <a:rPr kumimoji="1" lang="en-US" altLang="ja-JP" dirty="0"/>
              <a:t>※</a:t>
            </a:r>
            <a:r>
              <a:rPr kumimoji="1" lang="ja-JP" altLang="en-US" dirty="0"/>
              <a:t>必要に応じてお使いください。</a:t>
            </a:r>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68</a:t>
            </a:fld>
            <a:endParaRPr kumimoji="1" lang="ja-JP" altLang="en-US"/>
          </a:p>
        </p:txBody>
      </p:sp>
    </p:spTree>
    <p:extLst>
      <p:ext uri="{BB962C8B-B14F-4D97-AF65-F5344CB8AC3E}">
        <p14:creationId xmlns:p14="http://schemas.microsoft.com/office/powerpoint/2010/main" val="26790197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FA484-FFC6-B3F3-36F8-8DD9472CA00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23720D-CC12-A2C2-74F0-78FDAC22141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D3278E2-3BE4-0F07-C325-AEEDCA8E1F31}"/>
              </a:ext>
            </a:extLst>
          </p:cNvPr>
          <p:cNvSpPr>
            <a:spLocks noGrp="1"/>
          </p:cNvSpPr>
          <p:nvPr>
            <p:ph type="body" idx="1"/>
          </p:nvPr>
        </p:nvSpPr>
        <p:spPr/>
        <p:txBody>
          <a:bodyPr/>
          <a:lstStyle/>
          <a:p>
            <a:r>
              <a:rPr kumimoji="1" lang="en-US" altLang="ja-JP" dirty="0"/>
              <a:t>※</a:t>
            </a:r>
            <a:r>
              <a:rPr kumimoji="1" lang="ja-JP" altLang="en-US" dirty="0"/>
              <a:t>エンディングスライドです。これをバックに集合写真を撮るなど、ご活用ください。</a:t>
            </a:r>
          </a:p>
        </p:txBody>
      </p:sp>
      <p:sp>
        <p:nvSpPr>
          <p:cNvPr id="4" name="スライド番号プレースホルダー 3">
            <a:extLst>
              <a:ext uri="{FF2B5EF4-FFF2-40B4-BE49-F238E27FC236}">
                <a16:creationId xmlns:a16="http://schemas.microsoft.com/office/drawing/2014/main" id="{762F56D6-8F94-9949-8A96-A0C50B498D27}"/>
              </a:ext>
            </a:extLst>
          </p:cNvPr>
          <p:cNvSpPr>
            <a:spLocks noGrp="1"/>
          </p:cNvSpPr>
          <p:nvPr>
            <p:ph type="sldNum" sz="quarter" idx="5"/>
          </p:nvPr>
        </p:nvSpPr>
        <p:spPr/>
        <p:txBody>
          <a:bodyPr/>
          <a:lstStyle/>
          <a:p>
            <a:fld id="{D3A70FF4-F0D0-4A4C-8E9C-5840FD61B675}" type="slidenum">
              <a:rPr kumimoji="1" lang="ja-JP" altLang="en-US" smtClean="0"/>
              <a:t>69</a:t>
            </a:fld>
            <a:endParaRPr kumimoji="1" lang="ja-JP" altLang="en-US"/>
          </a:p>
        </p:txBody>
      </p:sp>
    </p:spTree>
    <p:extLst>
      <p:ext uri="{BB962C8B-B14F-4D97-AF65-F5344CB8AC3E}">
        <p14:creationId xmlns:p14="http://schemas.microsoft.com/office/powerpoint/2010/main" val="1696487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今日の学習のテーマは「月について」です</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endParaRPr kumimoji="1" lang="en-US" altLang="ja-JP" dirty="0"/>
          </a:p>
          <a:p>
            <a:r>
              <a:rPr kumimoji="1" lang="en-US" altLang="ja-JP" dirty="0"/>
              <a:t>ISS</a:t>
            </a:r>
            <a:r>
              <a:rPr kumimoji="1" lang="ja-JP" altLang="en-US" dirty="0"/>
              <a:t>から撮影された月</a:t>
            </a:r>
          </a:p>
          <a:p>
            <a:r>
              <a:rPr kumimoji="1" lang="ja-JP" altLang="en-US" dirty="0"/>
              <a:t>素材番号</a:t>
            </a:r>
            <a:r>
              <a:rPr kumimoji="1" lang="en-US" altLang="ja-JP" dirty="0"/>
              <a:t>50P2022002831</a:t>
            </a:r>
          </a:p>
          <a:p>
            <a:r>
              <a:rPr kumimoji="1" lang="en-US" altLang="ja-JP" dirty="0"/>
              <a:t>https://jda.jaxa.jp/result.php?lang=j&amp;id=627d49346f1d39b437da9675957f6508</a:t>
            </a:r>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7</a:t>
            </a:fld>
            <a:endParaRPr kumimoji="1" lang="ja-JP" altLang="en-US"/>
          </a:p>
        </p:txBody>
      </p:sp>
    </p:spTree>
    <p:extLst>
      <p:ext uri="{BB962C8B-B14F-4D97-AF65-F5344CB8AC3E}">
        <p14:creationId xmlns:p14="http://schemas.microsoft.com/office/powerpoint/2010/main" val="2020541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まずは、人間が月をめざしたその歴史について、確認していきましょう。</a:t>
            </a:r>
            <a:endParaRPr kumimoji="1" lang="en-US" altLang="ja-JP" dirty="0"/>
          </a:p>
          <a:p>
            <a:endParaRPr kumimoji="1" lang="en-US" altLang="ja-JP" dirty="0"/>
          </a:p>
          <a:p>
            <a:r>
              <a:rPr kumimoji="1" lang="ja-JP" altLang="en-US" dirty="0"/>
              <a:t>画像出典：将来の月面基地（イメージ図）</a:t>
            </a:r>
            <a:r>
              <a:rPr kumimoji="1" lang="en-US" altLang="ja-JP" dirty="0"/>
              <a:t>2</a:t>
            </a:r>
          </a:p>
          <a:p>
            <a:r>
              <a:rPr kumimoji="1" lang="ja-JP" altLang="en-US" dirty="0"/>
              <a:t>素材番号</a:t>
            </a:r>
            <a:r>
              <a:rPr kumimoji="1" lang="en-US" altLang="ja-JP" dirty="0"/>
              <a:t>P100014044</a:t>
            </a:r>
          </a:p>
          <a:p>
            <a:r>
              <a:rPr kumimoji="1" lang="en-US" altLang="ja-JP" dirty="0"/>
              <a:t>https://jda.jaxa.jp/result.php?lang=j&amp;id=479bb3dc6242358d257dca1910f29829</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8</a:t>
            </a:fld>
            <a:endParaRPr kumimoji="1" lang="ja-JP" altLang="en-US"/>
          </a:p>
        </p:txBody>
      </p:sp>
    </p:spTree>
    <p:extLst>
      <p:ext uri="{BB962C8B-B14F-4D97-AF65-F5344CB8AC3E}">
        <p14:creationId xmlns:p14="http://schemas.microsoft.com/office/powerpoint/2010/main" val="2671635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夜空で一番大きく見える星はお月様。いろいろ想像しながら昔の人も見上げていたのでしょう。世界中にいろいろな月の話が残っています。日本では昔話の「かぐや姫」があったり、月では（クリック）うさぎが餅つきをしているという見立てがあったりしますね。そう、お月様には地球から肉眼で見える模様があります。</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画像出典：</a:t>
            </a:r>
            <a:endParaRPr kumimoji="1" lang="en-US" altLang="ja-JP" dirty="0"/>
          </a:p>
          <a:p>
            <a:r>
              <a:rPr kumimoji="1" lang="en-US" altLang="ja-JP" dirty="0"/>
              <a:t>ISS</a:t>
            </a:r>
            <a:r>
              <a:rPr kumimoji="1" lang="ja-JP" altLang="en-US" dirty="0"/>
              <a:t>から撮影された月</a:t>
            </a:r>
          </a:p>
          <a:p>
            <a:r>
              <a:rPr kumimoji="1" lang="ja-JP" altLang="en-US" dirty="0"/>
              <a:t>素材番号</a:t>
            </a:r>
            <a:r>
              <a:rPr kumimoji="1" lang="en-US" altLang="ja-JP" dirty="0"/>
              <a:t>50P2022002831</a:t>
            </a:r>
          </a:p>
          <a:p>
            <a:r>
              <a:rPr kumimoji="1" lang="en-US" altLang="ja-JP" dirty="0"/>
              <a:t>https://jda.jaxa.jp/result.php?lang=j&amp;id=627d49346f1d39b437da9675957f6508</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76486037-CF38-4991-B430-7CFEE27C2130}" type="slidenum">
              <a:rPr kumimoji="1" lang="ja-JP" altLang="en-US" smtClean="0"/>
              <a:t>9</a:t>
            </a:fld>
            <a:endParaRPr kumimoji="1" lang="ja-JP" altLang="en-US"/>
          </a:p>
        </p:txBody>
      </p:sp>
    </p:spTree>
    <p:extLst>
      <p:ext uri="{BB962C8B-B14F-4D97-AF65-F5344CB8AC3E}">
        <p14:creationId xmlns:p14="http://schemas.microsoft.com/office/powerpoint/2010/main" val="178121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A4389C5-443E-9A4A-19FF-CE9E8A37259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FF0E457C-A8ED-794E-44CF-EF4AFA28AC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2B148BD-51D2-0BD4-41FC-FBBCE0616181}"/>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5" name="フッター プレースホルダー 4">
            <a:extLst>
              <a:ext uri="{FF2B5EF4-FFF2-40B4-BE49-F238E27FC236}">
                <a16:creationId xmlns:a16="http://schemas.microsoft.com/office/drawing/2014/main" id="{D4F69986-47C4-CF3D-C7E2-C28A5A9DF09F}"/>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48341DD-C1D3-CCFB-F57A-9421D2F8C940}"/>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1655125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CA5157-5A8B-CEFF-F89D-7E1EE6B06F94}"/>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E17BFC8-3ACA-2777-093D-BFDD2FD4976D}"/>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4" name="フッター プレースホルダー 3">
            <a:extLst>
              <a:ext uri="{FF2B5EF4-FFF2-40B4-BE49-F238E27FC236}">
                <a16:creationId xmlns:a16="http://schemas.microsoft.com/office/drawing/2014/main" id="{5A307DF8-016D-3DEA-BC19-7AEFAC4E3C71}"/>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F8D702F-C3F1-91B4-E012-8AA822EC1A2E}"/>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3990003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559AFCE-1FFD-FB30-0B0E-7BB575526D8C}"/>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3" name="フッター プレースホルダー 2">
            <a:extLst>
              <a:ext uri="{FF2B5EF4-FFF2-40B4-BE49-F238E27FC236}">
                <a16:creationId xmlns:a16="http://schemas.microsoft.com/office/drawing/2014/main" id="{42AEAF75-3891-A697-73C2-7A59F786596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746E2D9-0F4E-2DF9-9ADD-7483F3541513}"/>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3279826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3652CB-0AB3-7B5C-7451-B2442CB843DF}"/>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E211287-1051-BE90-761F-85A2DEF701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0BEDE26-202E-477A-CFAD-A143302ED3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BBB936B-B474-F807-BE22-1A9253DFB609}"/>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6" name="フッター プレースホルダー 5">
            <a:extLst>
              <a:ext uri="{FF2B5EF4-FFF2-40B4-BE49-F238E27FC236}">
                <a16:creationId xmlns:a16="http://schemas.microsoft.com/office/drawing/2014/main" id="{1E4D0722-C5A5-96B1-954B-10F411A8001A}"/>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4741E23-D72D-1EB7-AD25-7D4881FD9DA9}"/>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2806834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177F8C-BA10-FF85-7F8D-7F02B7170C0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F9177EC3-B6BE-ADE7-F94E-F6B87FEF8E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9F11CFD-A4FB-0BCD-E9D2-811852699C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8DFA5E9-936C-1E94-95A7-CA0DF9300D1D}"/>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6" name="フッター プレースホルダー 5">
            <a:extLst>
              <a:ext uri="{FF2B5EF4-FFF2-40B4-BE49-F238E27FC236}">
                <a16:creationId xmlns:a16="http://schemas.microsoft.com/office/drawing/2014/main" id="{D1B72191-77E3-8B30-539D-2F0BFDB67B69}"/>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50B0768-C7B4-03E4-1A89-53700EFC6E42}"/>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1299535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A639EB-C0DF-D79C-CC6B-5007797FD6B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B698871-ECE0-2549-DDDB-7209A92F4AB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41F18D4-044F-BB56-B508-3DE5CCC7D5E9}"/>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5" name="フッター プレースホルダー 4">
            <a:extLst>
              <a:ext uri="{FF2B5EF4-FFF2-40B4-BE49-F238E27FC236}">
                <a16:creationId xmlns:a16="http://schemas.microsoft.com/office/drawing/2014/main" id="{90B06D16-A09C-98F5-9521-76C76C9CC681}"/>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79433BA-B5D2-947F-376A-6B163FB58D52}"/>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10549893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0101D9C-6451-290E-F3CE-3BF8E4DA699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F9981A5-C831-27FA-00D3-A2706B11A2BC}"/>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D9C7CA2-70B9-FB5E-9B9A-97C5432DD6B7}"/>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5" name="フッター プレースホルダー 4">
            <a:extLst>
              <a:ext uri="{FF2B5EF4-FFF2-40B4-BE49-F238E27FC236}">
                <a16:creationId xmlns:a16="http://schemas.microsoft.com/office/drawing/2014/main" id="{DA222611-6A7C-8FA7-6D45-639C302A8ED0}"/>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53B4275-ACC2-B3ED-0437-73F8FFFF45B9}"/>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20026379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セクション見出し">
    <p:spTree>
      <p:nvGrpSpPr>
        <p:cNvPr id="1" name=""/>
        <p:cNvGrpSpPr/>
        <p:nvPr/>
      </p:nvGrpSpPr>
      <p:grpSpPr>
        <a:xfrm>
          <a:off x="0" y="0"/>
          <a:ext cx="0" cy="0"/>
          <a:chOff x="0" y="0"/>
          <a:chExt cx="0" cy="0"/>
        </a:xfrm>
      </p:grpSpPr>
      <p:sp>
        <p:nvSpPr>
          <p:cNvPr id="3" name="正方形/長方形 2"/>
          <p:cNvSpPr/>
          <p:nvPr userDrawn="1"/>
        </p:nvSpPr>
        <p:spPr>
          <a:xfrm>
            <a:off x="0" y="857"/>
            <a:ext cx="12192000" cy="6858000"/>
          </a:xfrm>
          <a:prstGeom prst="rect">
            <a:avLst/>
          </a:prstGeom>
          <a:gradFill flip="none" rotWithShape="1">
            <a:gsLst>
              <a:gs pos="0">
                <a:srgbClr val="3583A9"/>
              </a:gs>
              <a:gs pos="100000">
                <a:srgbClr val="01628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533097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8836108-1041-35AE-5ED9-E9CDF2F9DF8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Freeform 5">
            <a:extLst>
              <a:ext uri="{FF2B5EF4-FFF2-40B4-BE49-F238E27FC236}">
                <a16:creationId xmlns:a16="http://schemas.microsoft.com/office/drawing/2014/main" id="{9D9D85CA-D428-E8EB-9DB2-107C69F8EC18}"/>
              </a:ext>
            </a:extLst>
          </p:cNvPr>
          <p:cNvSpPr>
            <a:spLocks/>
          </p:cNvSpPr>
          <p:nvPr userDrawn="1"/>
        </p:nvSpPr>
        <p:spPr bwMode="auto">
          <a:xfrm>
            <a:off x="2115931" y="0"/>
            <a:ext cx="7960140" cy="1085850"/>
          </a:xfrm>
          <a:custGeom>
            <a:avLst/>
            <a:gdLst>
              <a:gd name="T0" fmla="*/ 1361 w 1418"/>
              <a:gd name="T1" fmla="*/ 341 h 341"/>
              <a:gd name="T2" fmla="*/ 57 w 1418"/>
              <a:gd name="T3" fmla="*/ 341 h 341"/>
              <a:gd name="T4" fmla="*/ 0 w 1418"/>
              <a:gd name="T5" fmla="*/ 284 h 341"/>
              <a:gd name="T6" fmla="*/ 0 w 1418"/>
              <a:gd name="T7" fmla="*/ 0 h 341"/>
              <a:gd name="T8" fmla="*/ 1418 w 1418"/>
              <a:gd name="T9" fmla="*/ 0 h 341"/>
              <a:gd name="T10" fmla="*/ 1418 w 1418"/>
              <a:gd name="T11" fmla="*/ 284 h 341"/>
              <a:gd name="T12" fmla="*/ 1361 w 1418"/>
              <a:gd name="T13" fmla="*/ 341 h 341"/>
            </a:gdLst>
            <a:ahLst/>
            <a:cxnLst>
              <a:cxn ang="0">
                <a:pos x="T0" y="T1"/>
              </a:cxn>
              <a:cxn ang="0">
                <a:pos x="T2" y="T3"/>
              </a:cxn>
              <a:cxn ang="0">
                <a:pos x="T4" y="T5"/>
              </a:cxn>
              <a:cxn ang="0">
                <a:pos x="T6" y="T7"/>
              </a:cxn>
              <a:cxn ang="0">
                <a:pos x="T8" y="T9"/>
              </a:cxn>
              <a:cxn ang="0">
                <a:pos x="T10" y="T11"/>
              </a:cxn>
              <a:cxn ang="0">
                <a:pos x="T12" y="T13"/>
              </a:cxn>
            </a:cxnLst>
            <a:rect l="0" t="0" r="r" b="b"/>
            <a:pathLst>
              <a:path w="1418" h="341">
                <a:moveTo>
                  <a:pt x="1361" y="341"/>
                </a:moveTo>
                <a:cubicBezTo>
                  <a:pt x="57" y="341"/>
                  <a:pt x="57" y="341"/>
                  <a:pt x="57" y="341"/>
                </a:cubicBezTo>
                <a:cubicBezTo>
                  <a:pt x="35" y="318"/>
                  <a:pt x="22" y="306"/>
                  <a:pt x="0" y="284"/>
                </a:cubicBezTo>
                <a:cubicBezTo>
                  <a:pt x="0" y="0"/>
                  <a:pt x="0" y="0"/>
                  <a:pt x="0" y="0"/>
                </a:cubicBezTo>
                <a:cubicBezTo>
                  <a:pt x="1418" y="0"/>
                  <a:pt x="1418" y="0"/>
                  <a:pt x="1418" y="0"/>
                </a:cubicBezTo>
                <a:cubicBezTo>
                  <a:pt x="1418" y="284"/>
                  <a:pt x="1418" y="284"/>
                  <a:pt x="1418" y="284"/>
                </a:cubicBezTo>
                <a:cubicBezTo>
                  <a:pt x="1396" y="306"/>
                  <a:pt x="1383" y="318"/>
                  <a:pt x="1361" y="341"/>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 name="タイトル 1">
            <a:extLst>
              <a:ext uri="{FF2B5EF4-FFF2-40B4-BE49-F238E27FC236}">
                <a16:creationId xmlns:a16="http://schemas.microsoft.com/office/drawing/2014/main" id="{8B887927-72FF-9D21-CDC2-E5650455A80A}"/>
              </a:ext>
            </a:extLst>
          </p:cNvPr>
          <p:cNvSpPr>
            <a:spLocks noGrp="1"/>
          </p:cNvSpPr>
          <p:nvPr>
            <p:ph type="title"/>
          </p:nvPr>
        </p:nvSpPr>
        <p:spPr>
          <a:xfrm>
            <a:off x="2115929" y="-35339"/>
            <a:ext cx="7960140" cy="1121189"/>
          </a:xfrm>
        </p:spPr>
        <p:txBody>
          <a:bodyPr/>
          <a:lstStyle>
            <a:lvl1pPr algn="ctr">
              <a:defRPr/>
            </a:lvl1pPr>
          </a:lstStyle>
          <a:p>
            <a:r>
              <a:rPr kumimoji="1" lang="ja-JP" altLang="en-US" dirty="0"/>
              <a:t>マスター タイトルの書式設定</a:t>
            </a:r>
          </a:p>
        </p:txBody>
      </p:sp>
    </p:spTree>
    <p:extLst>
      <p:ext uri="{BB962C8B-B14F-4D97-AF65-F5344CB8AC3E}">
        <p14:creationId xmlns:p14="http://schemas.microsoft.com/office/powerpoint/2010/main" val="215106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8836108-1041-35AE-5ED9-E9CDF2F9DF8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Freeform 5">
            <a:extLst>
              <a:ext uri="{FF2B5EF4-FFF2-40B4-BE49-F238E27FC236}">
                <a16:creationId xmlns:a16="http://schemas.microsoft.com/office/drawing/2014/main" id="{9D9D85CA-D428-E8EB-9DB2-107C69F8EC18}"/>
              </a:ext>
            </a:extLst>
          </p:cNvPr>
          <p:cNvSpPr>
            <a:spLocks/>
          </p:cNvSpPr>
          <p:nvPr userDrawn="1"/>
        </p:nvSpPr>
        <p:spPr bwMode="auto">
          <a:xfrm>
            <a:off x="3662017" y="0"/>
            <a:ext cx="4867968" cy="1085850"/>
          </a:xfrm>
          <a:custGeom>
            <a:avLst/>
            <a:gdLst>
              <a:gd name="T0" fmla="*/ 1361 w 1418"/>
              <a:gd name="T1" fmla="*/ 341 h 341"/>
              <a:gd name="T2" fmla="*/ 57 w 1418"/>
              <a:gd name="T3" fmla="*/ 341 h 341"/>
              <a:gd name="T4" fmla="*/ 0 w 1418"/>
              <a:gd name="T5" fmla="*/ 284 h 341"/>
              <a:gd name="T6" fmla="*/ 0 w 1418"/>
              <a:gd name="T7" fmla="*/ 0 h 341"/>
              <a:gd name="T8" fmla="*/ 1418 w 1418"/>
              <a:gd name="T9" fmla="*/ 0 h 341"/>
              <a:gd name="T10" fmla="*/ 1418 w 1418"/>
              <a:gd name="T11" fmla="*/ 284 h 341"/>
              <a:gd name="T12" fmla="*/ 1361 w 1418"/>
              <a:gd name="T13" fmla="*/ 341 h 341"/>
            </a:gdLst>
            <a:ahLst/>
            <a:cxnLst>
              <a:cxn ang="0">
                <a:pos x="T0" y="T1"/>
              </a:cxn>
              <a:cxn ang="0">
                <a:pos x="T2" y="T3"/>
              </a:cxn>
              <a:cxn ang="0">
                <a:pos x="T4" y="T5"/>
              </a:cxn>
              <a:cxn ang="0">
                <a:pos x="T6" y="T7"/>
              </a:cxn>
              <a:cxn ang="0">
                <a:pos x="T8" y="T9"/>
              </a:cxn>
              <a:cxn ang="0">
                <a:pos x="T10" y="T11"/>
              </a:cxn>
              <a:cxn ang="0">
                <a:pos x="T12" y="T13"/>
              </a:cxn>
            </a:cxnLst>
            <a:rect l="0" t="0" r="r" b="b"/>
            <a:pathLst>
              <a:path w="1418" h="341">
                <a:moveTo>
                  <a:pt x="1361" y="341"/>
                </a:moveTo>
                <a:cubicBezTo>
                  <a:pt x="57" y="341"/>
                  <a:pt x="57" y="341"/>
                  <a:pt x="57" y="341"/>
                </a:cubicBezTo>
                <a:cubicBezTo>
                  <a:pt x="35" y="318"/>
                  <a:pt x="22" y="306"/>
                  <a:pt x="0" y="284"/>
                </a:cubicBezTo>
                <a:cubicBezTo>
                  <a:pt x="0" y="0"/>
                  <a:pt x="0" y="0"/>
                  <a:pt x="0" y="0"/>
                </a:cubicBezTo>
                <a:cubicBezTo>
                  <a:pt x="1418" y="0"/>
                  <a:pt x="1418" y="0"/>
                  <a:pt x="1418" y="0"/>
                </a:cubicBezTo>
                <a:cubicBezTo>
                  <a:pt x="1418" y="284"/>
                  <a:pt x="1418" y="284"/>
                  <a:pt x="1418" y="284"/>
                </a:cubicBezTo>
                <a:cubicBezTo>
                  <a:pt x="1396" y="306"/>
                  <a:pt x="1383" y="318"/>
                  <a:pt x="1361" y="341"/>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 name="タイトル 1">
            <a:extLst>
              <a:ext uri="{FF2B5EF4-FFF2-40B4-BE49-F238E27FC236}">
                <a16:creationId xmlns:a16="http://schemas.microsoft.com/office/drawing/2014/main" id="{8B887927-72FF-9D21-CDC2-E5650455A80A}"/>
              </a:ext>
            </a:extLst>
          </p:cNvPr>
          <p:cNvSpPr>
            <a:spLocks noGrp="1"/>
          </p:cNvSpPr>
          <p:nvPr>
            <p:ph type="title" hasCustomPrompt="1"/>
          </p:nvPr>
        </p:nvSpPr>
        <p:spPr>
          <a:xfrm>
            <a:off x="3662013" y="-35339"/>
            <a:ext cx="4867972" cy="1121189"/>
          </a:xfrm>
        </p:spPr>
        <p:txBody>
          <a:bodyPr/>
          <a:lstStyle>
            <a:lvl1pPr algn="ctr">
              <a:defRPr/>
            </a:lvl1pPr>
          </a:lstStyle>
          <a:p>
            <a:r>
              <a:rPr kumimoji="1" lang="ja-JP" altLang="en-US" dirty="0"/>
              <a:t>タイトル</a:t>
            </a:r>
          </a:p>
        </p:txBody>
      </p:sp>
    </p:spTree>
    <p:extLst>
      <p:ext uri="{BB962C8B-B14F-4D97-AF65-F5344CB8AC3E}">
        <p14:creationId xmlns:p14="http://schemas.microsoft.com/office/powerpoint/2010/main" val="2967916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タイトルとコンテンツ">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03C3E47C-2B84-1D85-CE02-0A206F56F90F}"/>
              </a:ext>
            </a:extLst>
          </p:cNvPr>
          <p:cNvSpPr/>
          <p:nvPr userDrawn="1"/>
        </p:nvSpPr>
        <p:spPr>
          <a:xfrm>
            <a:off x="322470" y="490330"/>
            <a:ext cx="11547061" cy="58442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a:extLst>
              <a:ext uri="{FF2B5EF4-FFF2-40B4-BE49-F238E27FC236}">
                <a16:creationId xmlns:a16="http://schemas.microsoft.com/office/drawing/2014/main" id="{38836108-1041-35AE-5ED9-E9CDF2F9DF85}"/>
              </a:ext>
            </a:extLst>
          </p:cNvPr>
          <p:cNvSpPr>
            <a:spLocks noGrp="1"/>
          </p:cNvSpPr>
          <p:nvPr>
            <p:ph idx="1"/>
          </p:nvPr>
        </p:nvSpPr>
        <p:spPr>
          <a:xfrm>
            <a:off x="838200" y="1450147"/>
            <a:ext cx="10515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Freeform 5">
            <a:extLst>
              <a:ext uri="{FF2B5EF4-FFF2-40B4-BE49-F238E27FC236}">
                <a16:creationId xmlns:a16="http://schemas.microsoft.com/office/drawing/2014/main" id="{9D9D85CA-D428-E8EB-9DB2-107C69F8EC18}"/>
              </a:ext>
            </a:extLst>
          </p:cNvPr>
          <p:cNvSpPr>
            <a:spLocks/>
          </p:cNvSpPr>
          <p:nvPr userDrawn="1"/>
        </p:nvSpPr>
        <p:spPr bwMode="auto">
          <a:xfrm>
            <a:off x="2115931" y="0"/>
            <a:ext cx="7960140" cy="1085850"/>
          </a:xfrm>
          <a:custGeom>
            <a:avLst/>
            <a:gdLst>
              <a:gd name="T0" fmla="*/ 1361 w 1418"/>
              <a:gd name="T1" fmla="*/ 341 h 341"/>
              <a:gd name="T2" fmla="*/ 57 w 1418"/>
              <a:gd name="T3" fmla="*/ 341 h 341"/>
              <a:gd name="T4" fmla="*/ 0 w 1418"/>
              <a:gd name="T5" fmla="*/ 284 h 341"/>
              <a:gd name="T6" fmla="*/ 0 w 1418"/>
              <a:gd name="T7" fmla="*/ 0 h 341"/>
              <a:gd name="T8" fmla="*/ 1418 w 1418"/>
              <a:gd name="T9" fmla="*/ 0 h 341"/>
              <a:gd name="T10" fmla="*/ 1418 w 1418"/>
              <a:gd name="T11" fmla="*/ 284 h 341"/>
              <a:gd name="T12" fmla="*/ 1361 w 1418"/>
              <a:gd name="T13" fmla="*/ 341 h 341"/>
            </a:gdLst>
            <a:ahLst/>
            <a:cxnLst>
              <a:cxn ang="0">
                <a:pos x="T0" y="T1"/>
              </a:cxn>
              <a:cxn ang="0">
                <a:pos x="T2" y="T3"/>
              </a:cxn>
              <a:cxn ang="0">
                <a:pos x="T4" y="T5"/>
              </a:cxn>
              <a:cxn ang="0">
                <a:pos x="T6" y="T7"/>
              </a:cxn>
              <a:cxn ang="0">
                <a:pos x="T8" y="T9"/>
              </a:cxn>
              <a:cxn ang="0">
                <a:pos x="T10" y="T11"/>
              </a:cxn>
              <a:cxn ang="0">
                <a:pos x="T12" y="T13"/>
              </a:cxn>
            </a:cxnLst>
            <a:rect l="0" t="0" r="r" b="b"/>
            <a:pathLst>
              <a:path w="1418" h="341">
                <a:moveTo>
                  <a:pt x="1361" y="341"/>
                </a:moveTo>
                <a:cubicBezTo>
                  <a:pt x="57" y="341"/>
                  <a:pt x="57" y="341"/>
                  <a:pt x="57" y="341"/>
                </a:cubicBezTo>
                <a:cubicBezTo>
                  <a:pt x="35" y="318"/>
                  <a:pt x="22" y="306"/>
                  <a:pt x="0" y="284"/>
                </a:cubicBezTo>
                <a:cubicBezTo>
                  <a:pt x="0" y="0"/>
                  <a:pt x="0" y="0"/>
                  <a:pt x="0" y="0"/>
                </a:cubicBezTo>
                <a:cubicBezTo>
                  <a:pt x="1418" y="0"/>
                  <a:pt x="1418" y="0"/>
                  <a:pt x="1418" y="0"/>
                </a:cubicBezTo>
                <a:cubicBezTo>
                  <a:pt x="1418" y="284"/>
                  <a:pt x="1418" y="284"/>
                  <a:pt x="1418" y="284"/>
                </a:cubicBezTo>
                <a:cubicBezTo>
                  <a:pt x="1396" y="306"/>
                  <a:pt x="1383" y="318"/>
                  <a:pt x="1361" y="341"/>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 name="タイトル 1">
            <a:extLst>
              <a:ext uri="{FF2B5EF4-FFF2-40B4-BE49-F238E27FC236}">
                <a16:creationId xmlns:a16="http://schemas.microsoft.com/office/drawing/2014/main" id="{8B887927-72FF-9D21-CDC2-E5650455A80A}"/>
              </a:ext>
            </a:extLst>
          </p:cNvPr>
          <p:cNvSpPr>
            <a:spLocks noGrp="1"/>
          </p:cNvSpPr>
          <p:nvPr>
            <p:ph type="title"/>
          </p:nvPr>
        </p:nvSpPr>
        <p:spPr>
          <a:xfrm>
            <a:off x="2115929" y="-35339"/>
            <a:ext cx="7960140" cy="1121189"/>
          </a:xfrm>
        </p:spPr>
        <p:txBody>
          <a:bodyPr/>
          <a:lstStyle/>
          <a:p>
            <a:r>
              <a:rPr kumimoji="1" lang="ja-JP" altLang="en-US"/>
              <a:t>マスター タイトルの書式設定</a:t>
            </a:r>
          </a:p>
        </p:txBody>
      </p:sp>
    </p:spTree>
    <p:extLst>
      <p:ext uri="{BB962C8B-B14F-4D97-AF65-F5344CB8AC3E}">
        <p14:creationId xmlns:p14="http://schemas.microsoft.com/office/powerpoint/2010/main" val="2032168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比較">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A8B3F33B-8ECF-3B68-FA90-E2A27F0C2C86}"/>
              </a:ext>
            </a:extLst>
          </p:cNvPr>
          <p:cNvSpPr/>
          <p:nvPr userDrawn="1"/>
        </p:nvSpPr>
        <p:spPr>
          <a:xfrm>
            <a:off x="6096000"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2">
            <a:extLst>
              <a:ext uri="{FF2B5EF4-FFF2-40B4-BE49-F238E27FC236}">
                <a16:creationId xmlns:a16="http://schemas.microsoft.com/office/drawing/2014/main" id="{DD835EC5-9831-2FB4-D45B-A1B4736A4C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ACC0E433-0DF1-674D-E48B-2A6B066959F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AD1190D3-50D1-9C3A-E0DC-0FBD47387D74}"/>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20769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マスター テキストの書式設定</a:t>
            </a:r>
          </a:p>
        </p:txBody>
      </p:sp>
      <p:sp>
        <p:nvSpPr>
          <p:cNvPr id="6" name="コンテンツ プレースホルダー 5">
            <a:extLst>
              <a:ext uri="{FF2B5EF4-FFF2-40B4-BE49-F238E27FC236}">
                <a16:creationId xmlns:a16="http://schemas.microsoft.com/office/drawing/2014/main" id="{318FD37B-33BA-4D14-9B29-2688CFF9FF58}"/>
              </a:ext>
            </a:extLst>
          </p:cNvPr>
          <p:cNvSpPr>
            <a:spLocks noGrp="1"/>
          </p:cNvSpPr>
          <p:nvPr>
            <p:ph sz="quarter" idx="4"/>
          </p:nvPr>
        </p:nvSpPr>
        <p:spPr>
          <a:xfrm>
            <a:off x="6172200" y="2505075"/>
            <a:ext cx="5183188" cy="3684588"/>
          </a:xfrm>
        </p:spPr>
        <p:txBody>
          <a:bodyPr/>
          <a:lstStyle>
            <a:lvl1pPr>
              <a:defRPr>
                <a:solidFill>
                  <a:srgbClr val="20769E"/>
                </a:solidFill>
              </a:defRPr>
            </a:lvl1pPr>
            <a:lvl2pPr>
              <a:defRPr>
                <a:solidFill>
                  <a:srgbClr val="20769E"/>
                </a:solidFill>
              </a:defRPr>
            </a:lvl2pPr>
            <a:lvl3pPr>
              <a:defRPr>
                <a:solidFill>
                  <a:srgbClr val="20769E"/>
                </a:solidFill>
              </a:defRPr>
            </a:lvl3pPr>
            <a:lvl4pPr>
              <a:defRPr>
                <a:solidFill>
                  <a:srgbClr val="20769E"/>
                </a:solidFill>
              </a:defRPr>
            </a:lvl4pPr>
            <a:lvl5pPr>
              <a:defRPr>
                <a:solidFill>
                  <a:srgbClr val="20769E"/>
                </a:solidFill>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1" name="正方形/長方形 10">
            <a:extLst>
              <a:ext uri="{FF2B5EF4-FFF2-40B4-BE49-F238E27FC236}">
                <a16:creationId xmlns:a16="http://schemas.microsoft.com/office/drawing/2014/main" id="{598F2031-B505-4E4F-7226-3512F71F0406}"/>
              </a:ext>
            </a:extLst>
          </p:cNvPr>
          <p:cNvSpPr/>
          <p:nvPr userDrawn="1"/>
        </p:nvSpPr>
        <p:spPr>
          <a:xfrm>
            <a:off x="220870" y="6312452"/>
            <a:ext cx="5875130" cy="512418"/>
          </a:xfrm>
          <a:prstGeom prst="rect">
            <a:avLst/>
          </a:prstGeom>
          <a:solidFill>
            <a:srgbClr val="2076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18694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03C3E47C-2B84-1D85-CE02-0A206F56F90F}"/>
              </a:ext>
            </a:extLst>
          </p:cNvPr>
          <p:cNvSpPr/>
          <p:nvPr userDrawn="1"/>
        </p:nvSpPr>
        <p:spPr>
          <a:xfrm>
            <a:off x="322470" y="490330"/>
            <a:ext cx="11547061" cy="58442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a:extLst>
              <a:ext uri="{FF2B5EF4-FFF2-40B4-BE49-F238E27FC236}">
                <a16:creationId xmlns:a16="http://schemas.microsoft.com/office/drawing/2014/main" id="{38836108-1041-35AE-5ED9-E9CDF2F9DF85}"/>
              </a:ext>
            </a:extLst>
          </p:cNvPr>
          <p:cNvSpPr>
            <a:spLocks noGrp="1"/>
          </p:cNvSpPr>
          <p:nvPr>
            <p:ph idx="1"/>
          </p:nvPr>
        </p:nvSpPr>
        <p:spPr>
          <a:xfrm>
            <a:off x="838200" y="1450147"/>
            <a:ext cx="10515600" cy="43513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Freeform 5">
            <a:extLst>
              <a:ext uri="{FF2B5EF4-FFF2-40B4-BE49-F238E27FC236}">
                <a16:creationId xmlns:a16="http://schemas.microsoft.com/office/drawing/2014/main" id="{E00BC890-9E27-04AB-CC42-62DA4A45C85E}"/>
              </a:ext>
            </a:extLst>
          </p:cNvPr>
          <p:cNvSpPr>
            <a:spLocks/>
          </p:cNvSpPr>
          <p:nvPr userDrawn="1"/>
        </p:nvSpPr>
        <p:spPr bwMode="auto">
          <a:xfrm>
            <a:off x="3662017" y="0"/>
            <a:ext cx="4867968" cy="1085850"/>
          </a:xfrm>
          <a:custGeom>
            <a:avLst/>
            <a:gdLst>
              <a:gd name="T0" fmla="*/ 1361 w 1418"/>
              <a:gd name="T1" fmla="*/ 341 h 341"/>
              <a:gd name="T2" fmla="*/ 57 w 1418"/>
              <a:gd name="T3" fmla="*/ 341 h 341"/>
              <a:gd name="T4" fmla="*/ 0 w 1418"/>
              <a:gd name="T5" fmla="*/ 284 h 341"/>
              <a:gd name="T6" fmla="*/ 0 w 1418"/>
              <a:gd name="T7" fmla="*/ 0 h 341"/>
              <a:gd name="T8" fmla="*/ 1418 w 1418"/>
              <a:gd name="T9" fmla="*/ 0 h 341"/>
              <a:gd name="T10" fmla="*/ 1418 w 1418"/>
              <a:gd name="T11" fmla="*/ 284 h 341"/>
              <a:gd name="T12" fmla="*/ 1361 w 1418"/>
              <a:gd name="T13" fmla="*/ 341 h 341"/>
            </a:gdLst>
            <a:ahLst/>
            <a:cxnLst>
              <a:cxn ang="0">
                <a:pos x="T0" y="T1"/>
              </a:cxn>
              <a:cxn ang="0">
                <a:pos x="T2" y="T3"/>
              </a:cxn>
              <a:cxn ang="0">
                <a:pos x="T4" y="T5"/>
              </a:cxn>
              <a:cxn ang="0">
                <a:pos x="T6" y="T7"/>
              </a:cxn>
              <a:cxn ang="0">
                <a:pos x="T8" y="T9"/>
              </a:cxn>
              <a:cxn ang="0">
                <a:pos x="T10" y="T11"/>
              </a:cxn>
              <a:cxn ang="0">
                <a:pos x="T12" y="T13"/>
              </a:cxn>
            </a:cxnLst>
            <a:rect l="0" t="0" r="r" b="b"/>
            <a:pathLst>
              <a:path w="1418" h="341">
                <a:moveTo>
                  <a:pt x="1361" y="341"/>
                </a:moveTo>
                <a:cubicBezTo>
                  <a:pt x="57" y="341"/>
                  <a:pt x="57" y="341"/>
                  <a:pt x="57" y="341"/>
                </a:cubicBezTo>
                <a:cubicBezTo>
                  <a:pt x="35" y="318"/>
                  <a:pt x="22" y="306"/>
                  <a:pt x="0" y="284"/>
                </a:cubicBezTo>
                <a:cubicBezTo>
                  <a:pt x="0" y="0"/>
                  <a:pt x="0" y="0"/>
                  <a:pt x="0" y="0"/>
                </a:cubicBezTo>
                <a:cubicBezTo>
                  <a:pt x="1418" y="0"/>
                  <a:pt x="1418" y="0"/>
                  <a:pt x="1418" y="0"/>
                </a:cubicBezTo>
                <a:cubicBezTo>
                  <a:pt x="1418" y="284"/>
                  <a:pt x="1418" y="284"/>
                  <a:pt x="1418" y="284"/>
                </a:cubicBezTo>
                <a:cubicBezTo>
                  <a:pt x="1396" y="306"/>
                  <a:pt x="1383" y="318"/>
                  <a:pt x="1361" y="341"/>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タイトル 1">
            <a:extLst>
              <a:ext uri="{FF2B5EF4-FFF2-40B4-BE49-F238E27FC236}">
                <a16:creationId xmlns:a16="http://schemas.microsoft.com/office/drawing/2014/main" id="{4B6F6CEF-D71B-5BF8-9514-7646615668F9}"/>
              </a:ext>
            </a:extLst>
          </p:cNvPr>
          <p:cNvSpPr>
            <a:spLocks noGrp="1"/>
          </p:cNvSpPr>
          <p:nvPr>
            <p:ph type="title" hasCustomPrompt="1"/>
          </p:nvPr>
        </p:nvSpPr>
        <p:spPr>
          <a:xfrm>
            <a:off x="3662013" y="-35339"/>
            <a:ext cx="4867972" cy="1121189"/>
          </a:xfrm>
        </p:spPr>
        <p:txBody>
          <a:bodyPr/>
          <a:lstStyle>
            <a:lvl1pPr algn="ctr">
              <a:defRPr/>
            </a:lvl1pPr>
          </a:lstStyle>
          <a:p>
            <a:r>
              <a:rPr kumimoji="1" lang="ja-JP" altLang="en-US" dirty="0"/>
              <a:t>タイトル</a:t>
            </a:r>
          </a:p>
        </p:txBody>
      </p:sp>
    </p:spTree>
    <p:extLst>
      <p:ext uri="{BB962C8B-B14F-4D97-AF65-F5344CB8AC3E}">
        <p14:creationId xmlns:p14="http://schemas.microsoft.com/office/powerpoint/2010/main" val="666501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43CE1E-35EB-A343-9D5C-58E8FAC4AC0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13EC892-503A-CFDD-EC5A-072FC036EEB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ACBDF76-0DC3-FDC7-1564-A30FBAC576DD}"/>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5" name="フッター プレースホルダー 4">
            <a:extLst>
              <a:ext uri="{FF2B5EF4-FFF2-40B4-BE49-F238E27FC236}">
                <a16:creationId xmlns:a16="http://schemas.microsoft.com/office/drawing/2014/main" id="{F15FA5B7-E7A4-95E7-C1E8-CC0258248EB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645FA22-64E5-2369-7351-1B9BC45E8EF9}"/>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1928592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578D60-C798-E891-855A-8D3D7EFD2D1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4145463-FCC4-1162-BBCE-E27D56A74A0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B39A2A20-0162-4E81-4B23-577BC43E0DE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AD6118B-12A4-41AB-4CF3-DF9C09BBECF7}"/>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6" name="フッター プレースホルダー 5">
            <a:extLst>
              <a:ext uri="{FF2B5EF4-FFF2-40B4-BE49-F238E27FC236}">
                <a16:creationId xmlns:a16="http://schemas.microsoft.com/office/drawing/2014/main" id="{C912394F-6908-4CF6-2ACD-DA83DC01FBB3}"/>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17EC6E9-7CE1-2855-6293-5CAA9DE92CE5}"/>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1788824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C13DAA-D09F-FBE7-CBAF-8652ACB64576}"/>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D835EC5-9831-2FB4-D45B-A1B4736A4C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ACC0E433-0DF1-674D-E48B-2A6B066959F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AD1190D3-50D1-9C3A-E0DC-0FBD47387D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18FD37B-33BA-4D14-9B29-2688CFF9FF5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8644F9C-5802-80C6-6976-77905DB4855D}"/>
              </a:ext>
            </a:extLst>
          </p:cNvPr>
          <p:cNvSpPr>
            <a:spLocks noGrp="1"/>
          </p:cNvSpPr>
          <p:nvPr>
            <p:ph type="dt" sz="half" idx="10"/>
          </p:nvPr>
        </p:nvSpPr>
        <p:spPr>
          <a:xfrm>
            <a:off x="838200" y="6356350"/>
            <a:ext cx="2743200" cy="365125"/>
          </a:xfrm>
          <a:prstGeom prst="rect">
            <a:avLst/>
          </a:prstGeom>
        </p:spPr>
        <p:txBody>
          <a:bodyPr/>
          <a:lstStyle/>
          <a:p>
            <a:fld id="{251880A4-09FB-4AF6-B1FF-474B0D58B0C6}" type="datetimeFigureOut">
              <a:rPr kumimoji="1" lang="ja-JP" altLang="en-US" smtClean="0"/>
              <a:t>2025/4/9</a:t>
            </a:fld>
            <a:endParaRPr kumimoji="1" lang="ja-JP" altLang="en-US"/>
          </a:p>
        </p:txBody>
      </p:sp>
      <p:sp>
        <p:nvSpPr>
          <p:cNvPr id="8" name="フッター プレースホルダー 7">
            <a:extLst>
              <a:ext uri="{FF2B5EF4-FFF2-40B4-BE49-F238E27FC236}">
                <a16:creationId xmlns:a16="http://schemas.microsoft.com/office/drawing/2014/main" id="{3828191F-C3F9-9F3F-9004-7EB08434E187}"/>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7B782E19-5B54-13CB-5D47-1406DFB3E3FE}"/>
              </a:ext>
            </a:extLst>
          </p:cNvPr>
          <p:cNvSpPr>
            <a:spLocks noGrp="1"/>
          </p:cNvSpPr>
          <p:nvPr>
            <p:ph type="sldNum" sz="quarter" idx="12"/>
          </p:nvPr>
        </p:nvSpPr>
        <p:spPr>
          <a:xfrm>
            <a:off x="8610600" y="6356350"/>
            <a:ext cx="2743200" cy="365125"/>
          </a:xfrm>
          <a:prstGeom prst="rect">
            <a:avLst/>
          </a:prstGeom>
        </p:spPr>
        <p:txBody>
          <a:bodyPr/>
          <a:lstStyle/>
          <a:p>
            <a:fld id="{506902AD-743C-45E4-82AA-CFBB17AD8768}" type="slidenum">
              <a:rPr kumimoji="1" lang="ja-JP" altLang="en-US" smtClean="0"/>
              <a:t>‹#›</a:t>
            </a:fld>
            <a:endParaRPr kumimoji="1" lang="ja-JP" altLang="en-US"/>
          </a:p>
        </p:txBody>
      </p:sp>
    </p:spTree>
    <p:extLst>
      <p:ext uri="{BB962C8B-B14F-4D97-AF65-F5344CB8AC3E}">
        <p14:creationId xmlns:p14="http://schemas.microsoft.com/office/powerpoint/2010/main" val="3377278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0769E"/>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B548FCC-C2B2-320C-B6B3-13821D39EE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33427C30-347D-B42C-A8D5-C76CD67D56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5563720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4" r:id="rId16"/>
  </p:sldLayoutIdLst>
  <p:txStyles>
    <p:titleStyle>
      <a:lvl1pPr algn="l" defTabSz="914400" rtl="0" eaLnBrk="1" latinLnBrk="0" hangingPunct="1">
        <a:lnSpc>
          <a:spcPct val="90000"/>
        </a:lnSpc>
        <a:spcBef>
          <a:spcPct val="0"/>
        </a:spcBef>
        <a:buNone/>
        <a:defRPr kumimoji="1" sz="4400" kern="1200">
          <a:solidFill>
            <a:schemeClr val="bg1"/>
          </a:solidFill>
          <a:latin typeface="メイリオ" panose="020B0604030504040204" pitchFamily="50" charset="-128"/>
          <a:ea typeface="メイリオ"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bg1"/>
          </a:solidFill>
          <a:latin typeface="メイリオ" panose="020B0604030504040204" pitchFamily="50" charset="-128"/>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bg1"/>
          </a:solidFill>
          <a:latin typeface="メイリオ" panose="020B0604030504040204" pitchFamily="50" charset="-128"/>
          <a:ea typeface="メイリオ"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bg1"/>
          </a:solidFill>
          <a:latin typeface="メイリオ" panose="020B0604030504040204" pitchFamily="50" charset="-128"/>
          <a:ea typeface="メイリオ"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bg1"/>
          </a:solidFill>
          <a:latin typeface="メイリオ" panose="020B0604030504040204" pitchFamily="50" charset="-128"/>
          <a:ea typeface="メイリオ"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bg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edu.jaxa.jp/materialDB/contents/about/"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eg"/><Relationship Id="rId7" Type="http://schemas.openxmlformats.org/officeDocument/2006/relationships/image" Target="../media/image50.sv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49.png"/><Relationship Id="rId11" Type="http://schemas.openxmlformats.org/officeDocument/2006/relationships/image" Target="../media/image54.svg"/><Relationship Id="rId5" Type="http://schemas.openxmlformats.org/officeDocument/2006/relationships/image" Target="../media/image48.jpeg"/><Relationship Id="rId10" Type="http://schemas.openxmlformats.org/officeDocument/2006/relationships/image" Target="../media/image53.png"/><Relationship Id="rId4" Type="http://schemas.openxmlformats.org/officeDocument/2006/relationships/image" Target="../media/image47.jpeg"/><Relationship Id="rId9" Type="http://schemas.openxmlformats.org/officeDocument/2006/relationships/image" Target="../media/image52.svg"/></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s://images.nasa.gov/details/Apollo%2015%20Never%20Been%20on%20a%20Ride%20like%20this%20Before" TargetMode="External"/><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hyperlink" Target="https://www.youtube.com/watch?v=AXAmsaxoehs&amp;t=7s" TargetMode="External"/><Relationship Id="rId4" Type="http://schemas.openxmlformats.org/officeDocument/2006/relationships/hyperlink" Target="https://www.youtube.com/watch?v=HilVwrrcLIo&amp;t=1513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69.png"/><Relationship Id="rId4" Type="http://schemas.openxmlformats.org/officeDocument/2006/relationships/image" Target="../media/image68.png"/></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4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png"/><Relationship Id="rId7"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png"/></Relationships>
</file>

<file path=ppt/slides/_rels/slide52.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54.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 Id="rId9" Type="http://schemas.openxmlformats.org/officeDocument/2006/relationships/image" Target="../media/image94.jpeg"/></Relationships>
</file>

<file path=ppt/slides/_rels/slide5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324A7C3-D8A1-E4AE-EAB5-F09289BA6475}"/>
              </a:ext>
            </a:extLst>
          </p:cNvPr>
          <p:cNvSpPr txBox="1"/>
          <p:nvPr/>
        </p:nvSpPr>
        <p:spPr>
          <a:xfrm>
            <a:off x="851338" y="443567"/>
            <a:ext cx="10489324" cy="5647700"/>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本資料使用上の注意事項：</a:t>
            </a:r>
            <a:endParaRPr lang="en-US" altLang="ja-JP" sz="1600" dirty="0">
              <a:solidFill>
                <a:prstClr val="white"/>
              </a:solidFill>
              <a:latin typeface="Meiryo" pitchFamily="34"/>
              <a:ea typeface="Meiryo" pitchFamily="34"/>
            </a:endParaRPr>
          </a:p>
          <a:p>
            <a:pPr>
              <a:defRPr sz="1800" b="0" i="0" u="none" strike="noStrike" kern="0" cap="none" spc="0" baseline="0">
                <a:solidFill>
                  <a:srgbClr val="000000"/>
                </a:solidFill>
                <a:uFillTx/>
              </a:defRPr>
            </a:pPr>
            <a:endParaRPr lang="en-US" altLang="ja-JP" sz="1600" dirty="0">
              <a:solidFill>
                <a:prstClr val="white"/>
              </a:solidFill>
              <a:latin typeface="Meiryo" pitchFamily="34"/>
              <a:ea typeface="Meiryo" pitchFamily="34"/>
            </a:endParaRPr>
          </a:p>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●この資料は</a:t>
            </a:r>
            <a:r>
              <a:rPr lang="en-US" altLang="ja-JP" sz="1600" dirty="0">
                <a:solidFill>
                  <a:prstClr val="white"/>
                </a:solidFill>
                <a:latin typeface="Meiryo" pitchFamily="34"/>
                <a:ea typeface="Meiryo" pitchFamily="34"/>
              </a:rPr>
              <a:t>JAXA</a:t>
            </a:r>
            <a:r>
              <a:rPr lang="ja-JP" altLang="en-US" sz="1600" dirty="0">
                <a:solidFill>
                  <a:prstClr val="white"/>
                </a:solidFill>
                <a:latin typeface="Meiryo" pitchFamily="34"/>
                <a:ea typeface="Meiryo" pitchFamily="34"/>
              </a:rPr>
              <a:t>宇宙教育センターが制作した</a:t>
            </a:r>
            <a:r>
              <a:rPr lang="en-US" altLang="ja-JP" sz="1600" dirty="0" err="1">
                <a:solidFill>
                  <a:prstClr val="white"/>
                </a:solidFill>
                <a:latin typeface="Meiryo" pitchFamily="34"/>
                <a:ea typeface="Meiryo" pitchFamily="34"/>
              </a:rPr>
              <a:t>Lunarcraft</a:t>
            </a:r>
            <a:r>
              <a:rPr lang="ja-JP" altLang="en-US" sz="1600" dirty="0">
                <a:solidFill>
                  <a:prstClr val="white"/>
                </a:solidFill>
                <a:latin typeface="Meiryo" pitchFamily="34"/>
                <a:ea typeface="Meiryo" pitchFamily="34"/>
              </a:rPr>
              <a:t>ワークショップスライドです。</a:t>
            </a:r>
            <a:endParaRPr lang="en-US" altLang="ja-JP" sz="1600" dirty="0">
              <a:solidFill>
                <a:prstClr val="white"/>
              </a:solidFill>
              <a:latin typeface="Meiryo" pitchFamily="34"/>
              <a:ea typeface="Meiryo" pitchFamily="34"/>
            </a:endParaRPr>
          </a:p>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著作権は</a:t>
            </a:r>
            <a:r>
              <a:rPr lang="en-US" altLang="ja-JP" sz="1600" dirty="0">
                <a:solidFill>
                  <a:prstClr val="white"/>
                </a:solidFill>
                <a:latin typeface="Meiryo" pitchFamily="34"/>
                <a:ea typeface="Meiryo" pitchFamily="34"/>
              </a:rPr>
              <a:t>JAXA</a:t>
            </a:r>
            <a:r>
              <a:rPr lang="ja-JP" altLang="en-US" sz="1600" dirty="0">
                <a:solidFill>
                  <a:prstClr val="white"/>
                </a:solidFill>
                <a:latin typeface="Meiryo" pitchFamily="34"/>
                <a:ea typeface="Meiryo" pitchFamily="34"/>
              </a:rPr>
              <a:t>宇宙教育センターに帰属しています。</a:t>
            </a:r>
            <a:endParaRPr lang="en-US" altLang="ja-JP" sz="1600" dirty="0">
              <a:solidFill>
                <a:prstClr val="white"/>
              </a:solidFill>
              <a:latin typeface="Meiryo" pitchFamily="34"/>
              <a:ea typeface="Meiryo" pitchFamily="34"/>
            </a:endParaRPr>
          </a:p>
          <a:p>
            <a:pPr>
              <a:defRPr sz="1800" b="0" i="0" u="none" strike="noStrike" kern="0" cap="none" spc="0" baseline="0">
                <a:solidFill>
                  <a:srgbClr val="000000"/>
                </a:solidFill>
                <a:uFillTx/>
              </a:defRPr>
            </a:pPr>
            <a:endParaRPr lang="en-US" altLang="ja-JP" sz="1600" dirty="0">
              <a:solidFill>
                <a:prstClr val="white"/>
              </a:solidFill>
              <a:latin typeface="Meiryo" pitchFamily="34"/>
              <a:ea typeface="Meiryo" pitchFamily="34"/>
            </a:endParaRPr>
          </a:p>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●この資料の利用については、以下をご確認の上、ご利用ください。</a:t>
            </a:r>
          </a:p>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・宇宙教育教材について</a:t>
            </a:r>
            <a:endParaRPr lang="en-US" altLang="ja-JP" sz="1600" dirty="0">
              <a:solidFill>
                <a:prstClr val="white"/>
              </a:solidFill>
              <a:latin typeface="Meiryo" pitchFamily="34"/>
              <a:ea typeface="Meiryo" pitchFamily="34"/>
            </a:endParaRPr>
          </a:p>
          <a:p>
            <a:pPr marL="806450">
              <a:defRPr sz="1800" b="0" i="0" u="none" strike="noStrike" kern="0" cap="none" spc="0" baseline="0">
                <a:solidFill>
                  <a:srgbClr val="000000"/>
                </a:solidFill>
                <a:uFillTx/>
              </a:defRPr>
            </a:pPr>
            <a:r>
              <a:rPr lang="zh-TW" altLang="en-US" sz="1600" dirty="0">
                <a:solidFill>
                  <a:prstClr val="white"/>
                </a:solidFill>
                <a:latin typeface="Meiryo" pitchFamily="34"/>
                <a:ea typeface="Meiryo" pitchFamily="34"/>
              </a:rPr>
              <a:t>「教材利用規約」</a:t>
            </a:r>
            <a:r>
              <a:rPr lang="ja-JP" altLang="en-US" sz="1600" dirty="0">
                <a:solidFill>
                  <a:schemeClr val="bg1"/>
                </a:solidFill>
                <a:latin typeface="Meiryo" pitchFamily="34"/>
                <a:ea typeface="Meiryo" pitchFamily="34"/>
              </a:rPr>
              <a:t>（</a:t>
            </a:r>
            <a:r>
              <a:rPr lang="en-US" altLang="ja-JP" sz="1600" dirty="0">
                <a:solidFill>
                  <a:schemeClr val="bg1"/>
                </a:solidFill>
                <a:latin typeface="Meiryo" pitchFamily="34"/>
                <a:ea typeface="Meiryo" pitchFamily="34"/>
                <a:hlinkClick r:id="rId3">
                  <a:extLst>
                    <a:ext uri="{A12FA001-AC4F-418D-AE19-62706E023703}">
                      <ahyp:hlinkClr xmlns:ahyp="http://schemas.microsoft.com/office/drawing/2018/hyperlinkcolor" val="tx"/>
                    </a:ext>
                  </a:extLst>
                </a:hlinkClick>
              </a:rPr>
              <a:t>https://edu.jaxa.jp/materialDB/contents/about/</a:t>
            </a:r>
            <a:r>
              <a:rPr lang="ja-JP" altLang="en-US" sz="1600" dirty="0">
                <a:solidFill>
                  <a:schemeClr val="bg1"/>
                </a:solidFill>
                <a:latin typeface="Meiryo" pitchFamily="34"/>
                <a:ea typeface="Meiryo" pitchFamily="34"/>
              </a:rPr>
              <a:t>）</a:t>
            </a:r>
            <a:endParaRPr lang="en-US" altLang="ja-JP" sz="1600" dirty="0">
              <a:solidFill>
                <a:schemeClr val="bg1"/>
              </a:solidFill>
              <a:latin typeface="Meiryo" pitchFamily="34"/>
              <a:ea typeface="Meiryo" pitchFamily="34"/>
            </a:endParaRPr>
          </a:p>
          <a:p>
            <a:pPr marL="806450">
              <a:spcBef>
                <a:spcPts val="600"/>
              </a:spcBef>
              <a:defRPr sz="1800" b="0" i="0" u="none" strike="noStrike" kern="0" cap="none" spc="0" baseline="0">
                <a:solidFill>
                  <a:srgbClr val="000000"/>
                </a:solidFill>
                <a:uFillTx/>
              </a:defRPr>
            </a:pPr>
            <a:r>
              <a:rPr lang="en-US" altLang="ja-JP" sz="1600" dirty="0">
                <a:solidFill>
                  <a:prstClr val="white"/>
                </a:solidFill>
                <a:latin typeface="Meiryo" pitchFamily="34"/>
                <a:ea typeface="Meiryo" pitchFamily="34"/>
              </a:rPr>
              <a:t>※</a:t>
            </a:r>
            <a:r>
              <a:rPr lang="ja-JP" altLang="en-US" sz="1600" dirty="0">
                <a:solidFill>
                  <a:prstClr val="white"/>
                </a:solidFill>
                <a:latin typeface="Meiryo" pitchFamily="34"/>
                <a:ea typeface="Meiryo" pitchFamily="34"/>
              </a:rPr>
              <a:t>上記「教材利用規約」より、教材内のデータ・図版・漫画等の改変、教育活動の範囲外での再配布は固くお断りいたします。</a:t>
            </a:r>
            <a:endParaRPr lang="en-US" altLang="ja-JP" sz="1600" dirty="0">
              <a:solidFill>
                <a:prstClr val="white"/>
              </a:solidFill>
              <a:latin typeface="Meiryo" pitchFamily="34"/>
              <a:ea typeface="Meiryo" pitchFamily="34"/>
            </a:endParaRPr>
          </a:p>
          <a:p>
            <a:pPr marL="806450">
              <a:spcBef>
                <a:spcPts val="600"/>
              </a:spcBef>
              <a:defRPr sz="1800" b="0" i="0" u="none" strike="noStrike" kern="0" cap="none" spc="0" baseline="0">
                <a:solidFill>
                  <a:srgbClr val="000000"/>
                </a:solidFill>
                <a:uFillTx/>
              </a:defRPr>
            </a:pPr>
            <a:r>
              <a:rPr lang="en-US" altLang="ja-JP" sz="1600" dirty="0">
                <a:solidFill>
                  <a:prstClr val="white"/>
                </a:solidFill>
                <a:latin typeface="Meiryo" pitchFamily="34"/>
                <a:ea typeface="Meiryo" pitchFamily="34"/>
              </a:rPr>
              <a:t>※</a:t>
            </a:r>
            <a:r>
              <a:rPr lang="ja-JP" altLang="en-US" sz="1600" dirty="0">
                <a:solidFill>
                  <a:prstClr val="white"/>
                </a:solidFill>
                <a:latin typeface="Meiryo" pitchFamily="34"/>
                <a:ea typeface="Meiryo" pitchFamily="34"/>
              </a:rPr>
              <a:t>しかし、本資料につきましては、実施者の責任のもと、ワークショップの開催内容に合わせてテキスト変更と画像の追加に限り認めます。</a:t>
            </a:r>
            <a:endParaRPr lang="en-US" altLang="ja-JP" sz="1600" dirty="0">
              <a:solidFill>
                <a:prstClr val="white"/>
              </a:solidFill>
              <a:latin typeface="Meiryo" pitchFamily="34"/>
              <a:ea typeface="Meiryo" pitchFamily="34"/>
            </a:endParaRPr>
          </a:p>
          <a:p>
            <a:pPr marL="806450">
              <a:spcBef>
                <a:spcPts val="600"/>
              </a:spcBef>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例：</a:t>
            </a:r>
            <a:r>
              <a:rPr lang="en-US" altLang="ja-JP" sz="1600" dirty="0">
                <a:solidFill>
                  <a:prstClr val="white"/>
                </a:solidFill>
                <a:latin typeface="Meiryo" pitchFamily="34"/>
                <a:ea typeface="Meiryo" pitchFamily="34"/>
              </a:rPr>
              <a:t>P3 </a:t>
            </a:r>
            <a:r>
              <a:rPr lang="ja-JP" altLang="en-US" sz="1600" dirty="0">
                <a:solidFill>
                  <a:prstClr val="white"/>
                </a:solidFill>
                <a:latin typeface="Meiryo" pitchFamily="34"/>
                <a:ea typeface="Meiryo" pitchFamily="34"/>
              </a:rPr>
              <a:t>「本日の先生」の欄　講師情報として「名前」や「写真」を追加記載</a:t>
            </a:r>
            <a:endParaRPr lang="en-US" altLang="ja-JP" sz="1600" dirty="0">
              <a:solidFill>
                <a:prstClr val="white"/>
              </a:solidFill>
              <a:latin typeface="Meiryo" pitchFamily="34"/>
              <a:ea typeface="Meiryo" pitchFamily="34"/>
            </a:endParaRPr>
          </a:p>
          <a:p>
            <a:pPr marL="806450">
              <a:spcBef>
                <a:spcPts val="600"/>
              </a:spcBef>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例：</a:t>
            </a:r>
            <a:r>
              <a:rPr lang="en-US" altLang="ja-JP" sz="1600" dirty="0">
                <a:solidFill>
                  <a:prstClr val="white"/>
                </a:solidFill>
                <a:latin typeface="Meiryo" pitchFamily="34"/>
                <a:ea typeface="Meiryo" pitchFamily="34"/>
              </a:rPr>
              <a:t>P56 </a:t>
            </a:r>
            <a:r>
              <a:rPr lang="ja-JP" altLang="en-US" sz="1600" dirty="0">
                <a:solidFill>
                  <a:prstClr val="white"/>
                </a:solidFill>
                <a:latin typeface="Meiryo" pitchFamily="34"/>
                <a:ea typeface="Meiryo" pitchFamily="34"/>
              </a:rPr>
              <a:t>「プログラム」の時間を変更する</a:t>
            </a:r>
            <a:endParaRPr lang="en-US" altLang="ja-JP" sz="1600" dirty="0">
              <a:solidFill>
                <a:prstClr val="white"/>
              </a:solidFill>
              <a:latin typeface="Meiryo" pitchFamily="34"/>
              <a:ea typeface="Meiryo" pitchFamily="34"/>
            </a:endParaRPr>
          </a:p>
          <a:p>
            <a:pPr>
              <a:spcBef>
                <a:spcPts val="600"/>
              </a:spcBef>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a:t>
            </a:r>
            <a:endParaRPr lang="en-US" altLang="ja-JP" sz="1600" dirty="0">
              <a:solidFill>
                <a:prstClr val="white"/>
              </a:solidFill>
              <a:latin typeface="Meiryo" pitchFamily="34"/>
              <a:ea typeface="Meiryo" pitchFamily="34"/>
            </a:endParaRPr>
          </a:p>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・マインクラフト利用ガイドライン</a:t>
            </a:r>
          </a:p>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a:t>
            </a:r>
            <a:r>
              <a:rPr lang="en-US" altLang="ja-JP" sz="1600" dirty="0">
                <a:solidFill>
                  <a:prstClr val="white"/>
                </a:solidFill>
                <a:latin typeface="Meiryo" pitchFamily="34"/>
                <a:ea typeface="Meiryo" pitchFamily="34"/>
              </a:rPr>
              <a:t>https://www.minecraft.net/ja-jp/usage-guidelines</a:t>
            </a:r>
          </a:p>
          <a:p>
            <a:pPr marL="452438" indent="-452438">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a:t>
            </a:r>
            <a:endParaRPr lang="en-US" altLang="ja-JP" sz="1600" dirty="0">
              <a:solidFill>
                <a:prstClr val="white"/>
              </a:solidFill>
              <a:latin typeface="Meiryo" pitchFamily="34"/>
              <a:ea typeface="Meiryo" pitchFamily="34"/>
            </a:endParaRPr>
          </a:p>
          <a:p>
            <a:pPr marL="452438" indent="-452438">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●ワークショップ全体の準備については</a:t>
            </a:r>
            <a:r>
              <a:rPr lang="en-US" altLang="ja-JP" sz="1600" dirty="0">
                <a:solidFill>
                  <a:prstClr val="white"/>
                </a:solidFill>
                <a:latin typeface="Meiryo" pitchFamily="34"/>
                <a:ea typeface="Meiryo" pitchFamily="34"/>
              </a:rPr>
              <a:t>【</a:t>
            </a:r>
            <a:r>
              <a:rPr lang="ja-JP" altLang="en-US" sz="1600" dirty="0">
                <a:solidFill>
                  <a:prstClr val="white"/>
                </a:solidFill>
                <a:latin typeface="Meiryo" pitchFamily="34"/>
                <a:ea typeface="Meiryo" pitchFamily="34"/>
              </a:rPr>
              <a:t>ルナクラフトワークショップの準備について</a:t>
            </a:r>
            <a:r>
              <a:rPr lang="en-US" altLang="ja-JP" sz="1600" dirty="0">
                <a:solidFill>
                  <a:prstClr val="white"/>
                </a:solidFill>
                <a:latin typeface="Meiryo" pitchFamily="34"/>
                <a:ea typeface="Meiryo" pitchFamily="34"/>
              </a:rPr>
              <a:t>】</a:t>
            </a:r>
            <a:r>
              <a:rPr lang="ja-JP" altLang="en-US" sz="1600" dirty="0">
                <a:solidFill>
                  <a:prstClr val="white"/>
                </a:solidFill>
                <a:latin typeface="Meiryo" pitchFamily="34"/>
                <a:ea typeface="Meiryo" pitchFamily="34"/>
              </a:rPr>
              <a:t>をご覧ください。</a:t>
            </a:r>
            <a:endParaRPr lang="en-US" altLang="ja-JP" sz="1600" dirty="0">
              <a:solidFill>
                <a:prstClr val="white"/>
              </a:solidFill>
              <a:latin typeface="Meiryo" pitchFamily="34"/>
              <a:ea typeface="Meiryo" pitchFamily="34"/>
            </a:endParaRPr>
          </a:p>
          <a:p>
            <a:pPr marL="452438" indent="-452438">
              <a:defRPr sz="1800" b="0" i="0" u="none" strike="noStrike" kern="0" cap="none" spc="0" baseline="0">
                <a:solidFill>
                  <a:srgbClr val="000000"/>
                </a:solidFill>
                <a:uFillTx/>
              </a:defRPr>
            </a:pPr>
            <a:endParaRPr lang="en-US" altLang="ja-JP" sz="1600" dirty="0">
              <a:solidFill>
                <a:prstClr val="white"/>
              </a:solidFill>
              <a:latin typeface="Meiryo" pitchFamily="34"/>
              <a:ea typeface="Meiryo" pitchFamily="34"/>
            </a:endParaRPr>
          </a:p>
          <a:p>
            <a:pPr>
              <a:defRPr sz="1800" b="0" i="0" u="none" strike="noStrike" kern="0" cap="none" spc="0" baseline="0">
                <a:solidFill>
                  <a:srgbClr val="000000"/>
                </a:solidFill>
                <a:uFillTx/>
              </a:defRPr>
            </a:pPr>
            <a:r>
              <a:rPr lang="ja-JP" altLang="en-US" sz="1600" dirty="0">
                <a:solidFill>
                  <a:prstClr val="white"/>
                </a:solidFill>
                <a:latin typeface="Meiryo" pitchFamily="34"/>
                <a:ea typeface="Meiryo" pitchFamily="34"/>
              </a:rPr>
              <a:t>　●講師の方は各ページの欄外ノート部分をご覧いただき、ワークショップを進めてください。</a:t>
            </a:r>
            <a:endParaRPr lang="en-US" altLang="ja-JP" sz="1600" dirty="0">
              <a:solidFill>
                <a:prstClr val="white"/>
              </a:solidFill>
              <a:latin typeface="Meiryo" pitchFamily="34"/>
              <a:ea typeface="Meiryo" pitchFamily="34"/>
            </a:endParaRPr>
          </a:p>
        </p:txBody>
      </p:sp>
    </p:spTree>
    <p:extLst>
      <p:ext uri="{BB962C8B-B14F-4D97-AF65-F5344CB8AC3E}">
        <p14:creationId xmlns:p14="http://schemas.microsoft.com/office/powerpoint/2010/main" val="1339135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BFD9902C-CDE6-77AD-D6F5-08837233D56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5105400" y="1306788"/>
            <a:ext cx="1981200" cy="199960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D8F97C96-EDE1-DC4E-FD9F-646783428C2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0800000">
            <a:off x="3176587" y="628672"/>
            <a:ext cx="5838826" cy="5893076"/>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74A1A1E-20BC-434A-F0ED-96DAFC076311}"/>
              </a:ext>
            </a:extLst>
          </p:cNvPr>
          <p:cNvSpPr txBox="1"/>
          <p:nvPr/>
        </p:nvSpPr>
        <p:spPr>
          <a:xfrm>
            <a:off x="10795407" y="6550223"/>
            <a:ext cx="151330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©JAXA/NASA</a:t>
            </a:r>
            <a:endParaRPr kumimoji="1" lang="ja-JP" altLang="en-US"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01571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32615-3942-C0ED-CDA4-413115D28503}"/>
            </a:ext>
          </a:extLst>
        </p:cNvPr>
        <p:cNvGrpSpPr/>
        <p:nvPr/>
      </p:nvGrpSpPr>
      <p:grpSpPr>
        <a:xfrm>
          <a:off x="0" y="0"/>
          <a:ext cx="0" cy="0"/>
          <a:chOff x="0" y="0"/>
          <a:chExt cx="0" cy="0"/>
        </a:xfrm>
      </p:grpSpPr>
      <p:pic>
        <p:nvPicPr>
          <p:cNvPr id="15" name="Picture 2">
            <a:extLst>
              <a:ext uri="{FF2B5EF4-FFF2-40B4-BE49-F238E27FC236}">
                <a16:creationId xmlns:a16="http://schemas.microsoft.com/office/drawing/2014/main" id="{A4508239-286A-D6A1-4E47-56D900AAA7C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4053" b="70641" l="32581" r="63353"/>
                    </a14:imgEffect>
                  </a14:imgLayer>
                </a14:imgProps>
              </a:ext>
              <a:ext uri="{28A0092B-C50C-407E-A947-70E740481C1C}">
                <a14:useLocalDpi xmlns:a14="http://schemas.microsoft.com/office/drawing/2010/main" val="0"/>
              </a:ext>
            </a:extLst>
          </a:blip>
          <a:srcRect l="28734" t="18230" r="32800" b="23535"/>
          <a:stretch/>
        </p:blipFill>
        <p:spPr bwMode="auto">
          <a:xfrm rot="10800000">
            <a:off x="7996001" y="-317851"/>
            <a:ext cx="3972249" cy="4009157"/>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86A4510C-EDBD-2502-A4F0-2C682F1F426B}"/>
              </a:ext>
            </a:extLst>
          </p:cNvPr>
          <p:cNvSpPr txBox="1"/>
          <p:nvPr/>
        </p:nvSpPr>
        <p:spPr>
          <a:xfrm>
            <a:off x="13335" y="5726430"/>
            <a:ext cx="3943350" cy="461665"/>
          </a:xfrm>
          <a:prstGeom prst="rect">
            <a:avLst/>
          </a:prstGeom>
          <a:noFill/>
        </p:spPr>
        <p:txBody>
          <a:bodyPr wrap="square" rtlCol="0">
            <a:spAutoFit/>
          </a:bodyPr>
          <a:lstStyle/>
          <a:p>
            <a:pPr algn="ctr"/>
            <a:r>
              <a:rPr kumimoji="1" lang="ja-JP" altLang="en-US" sz="2400" b="1" dirty="0">
                <a:solidFill>
                  <a:schemeClr val="bg1"/>
                </a:solidFill>
                <a:latin typeface="メイリオ" panose="020B0604030504040204" pitchFamily="50" charset="-128"/>
                <a:ea typeface="メイリオ" panose="020B0604030504040204" pitchFamily="50" charset="-128"/>
              </a:rPr>
              <a:t>ハンス・リッペルハイ</a:t>
            </a:r>
          </a:p>
        </p:txBody>
      </p:sp>
      <p:sp>
        <p:nvSpPr>
          <p:cNvPr id="3" name="吹き出し: 角を丸めた四角形 2">
            <a:extLst>
              <a:ext uri="{FF2B5EF4-FFF2-40B4-BE49-F238E27FC236}">
                <a16:creationId xmlns:a16="http://schemas.microsoft.com/office/drawing/2014/main" id="{161E6A6D-CE9E-D382-25B7-7C692BD0E517}"/>
              </a:ext>
            </a:extLst>
          </p:cNvPr>
          <p:cNvSpPr/>
          <p:nvPr/>
        </p:nvSpPr>
        <p:spPr>
          <a:xfrm>
            <a:off x="342900" y="1366676"/>
            <a:ext cx="3017520" cy="777240"/>
          </a:xfrm>
          <a:prstGeom prst="wedgeRoundRectCallout">
            <a:avLst>
              <a:gd name="adj1" fmla="val -9091"/>
              <a:gd name="adj2" fmla="val 86719"/>
              <a:gd name="adj3" fmla="val 16667"/>
            </a:avLst>
          </a:prstGeom>
          <a:noFill/>
          <a:ln w="38100">
            <a:solidFill>
              <a:srgbClr val="FFF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latin typeface="メイリオ" panose="020B0604030504040204" pitchFamily="50" charset="-128"/>
                <a:ea typeface="メイリオ" panose="020B0604030504040204" pitchFamily="50" charset="-128"/>
              </a:rPr>
              <a:t>望遠鏡を発明</a:t>
            </a:r>
          </a:p>
        </p:txBody>
      </p:sp>
      <p:pic>
        <p:nvPicPr>
          <p:cNvPr id="4" name="Picture 4">
            <a:extLst>
              <a:ext uri="{FF2B5EF4-FFF2-40B4-BE49-F238E27FC236}">
                <a16:creationId xmlns:a16="http://schemas.microsoft.com/office/drawing/2014/main" id="{EADF45A2-3177-4B1F-0D53-36EFB0BB51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566160" y="2639872"/>
            <a:ext cx="3102276" cy="3086558"/>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6A69753B-A88C-00E4-CBEB-A6B3D853BF41}"/>
              </a:ext>
            </a:extLst>
          </p:cNvPr>
          <p:cNvSpPr txBox="1"/>
          <p:nvPr/>
        </p:nvSpPr>
        <p:spPr>
          <a:xfrm>
            <a:off x="3240102" y="1686728"/>
            <a:ext cx="3572177" cy="1015663"/>
          </a:xfrm>
          <a:prstGeom prst="rect">
            <a:avLst/>
          </a:prstGeom>
          <a:noFill/>
        </p:spPr>
        <p:txBody>
          <a:bodyPr wrap="square" rtlCol="0">
            <a:spAutoFit/>
          </a:bodyPr>
          <a:lstStyle/>
          <a:p>
            <a:pPr algn="ctr"/>
            <a:r>
              <a:rPr kumimoji="1" lang="en-US" altLang="ja-JP" sz="2800" b="1" dirty="0">
                <a:solidFill>
                  <a:schemeClr val="bg1"/>
                </a:solidFill>
                <a:latin typeface="メイリオ" panose="020B0604030504040204" pitchFamily="50" charset="-128"/>
                <a:ea typeface="メイリオ" panose="020B0604030504040204" pitchFamily="50" charset="-128"/>
              </a:rPr>
              <a:t>+</a:t>
            </a:r>
            <a:r>
              <a:rPr kumimoji="1" lang="ja-JP" altLang="en-US" sz="2800" b="1" dirty="0">
                <a:solidFill>
                  <a:schemeClr val="bg1"/>
                </a:solidFill>
                <a:latin typeface="メイリオ" panose="020B0604030504040204" pitchFamily="50" charset="-128"/>
                <a:ea typeface="メイリオ" panose="020B0604030504040204" pitchFamily="50" charset="-128"/>
              </a:rPr>
              <a:t>光学理論で</a:t>
            </a:r>
            <a:endParaRPr kumimoji="1" lang="en-US" altLang="ja-JP" sz="2800" b="1" dirty="0">
              <a:solidFill>
                <a:schemeClr val="bg1"/>
              </a:solidFill>
              <a:latin typeface="メイリオ" panose="020B0604030504040204" pitchFamily="50" charset="-128"/>
              <a:ea typeface="メイリオ" panose="020B0604030504040204" pitchFamily="50" charset="-128"/>
            </a:endParaRPr>
          </a:p>
          <a:p>
            <a:pPr algn="ctr"/>
            <a:r>
              <a:rPr lang="ja-JP" altLang="en-US" sz="3200" b="1" dirty="0">
                <a:solidFill>
                  <a:schemeClr val="bg1"/>
                </a:solidFill>
                <a:latin typeface="メイリオ" panose="020B0604030504040204" pitchFamily="50" charset="-128"/>
                <a:ea typeface="メイリオ" panose="020B0604030504040204" pitchFamily="50" charset="-128"/>
              </a:rPr>
              <a:t>ガリレオ式望遠鏡</a:t>
            </a:r>
            <a:endParaRPr kumimoji="1" lang="ja-JP" altLang="en-US" sz="3200" b="1"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2353BF0E-FC52-7430-6316-3290214DB743}"/>
              </a:ext>
            </a:extLst>
          </p:cNvPr>
          <p:cNvSpPr txBox="1"/>
          <p:nvPr/>
        </p:nvSpPr>
        <p:spPr>
          <a:xfrm>
            <a:off x="3451860" y="5726430"/>
            <a:ext cx="3943350" cy="461665"/>
          </a:xfrm>
          <a:prstGeom prst="rect">
            <a:avLst/>
          </a:prstGeom>
          <a:noFill/>
        </p:spPr>
        <p:txBody>
          <a:bodyPr wrap="square" rtlCol="0">
            <a:spAutoFit/>
          </a:bodyPr>
          <a:lstStyle/>
          <a:p>
            <a:pPr algn="ctr"/>
            <a:r>
              <a:rPr kumimoji="1" lang="ja-JP" altLang="en-US" sz="2400" b="1" dirty="0">
                <a:solidFill>
                  <a:schemeClr val="bg1"/>
                </a:solidFill>
                <a:latin typeface="メイリオ" panose="020B0604030504040204" pitchFamily="50" charset="-128"/>
                <a:ea typeface="メイリオ" panose="020B0604030504040204" pitchFamily="50" charset="-128"/>
              </a:rPr>
              <a:t>ガリレオ・ガリレイ</a:t>
            </a:r>
          </a:p>
        </p:txBody>
      </p:sp>
      <p:sp>
        <p:nvSpPr>
          <p:cNvPr id="8" name="吹き出し: 角を丸めた四角形 7">
            <a:extLst>
              <a:ext uri="{FF2B5EF4-FFF2-40B4-BE49-F238E27FC236}">
                <a16:creationId xmlns:a16="http://schemas.microsoft.com/office/drawing/2014/main" id="{66BCC3D6-1A56-3B7B-1FE5-62BD84577732}"/>
              </a:ext>
            </a:extLst>
          </p:cNvPr>
          <p:cNvSpPr/>
          <p:nvPr/>
        </p:nvSpPr>
        <p:spPr>
          <a:xfrm>
            <a:off x="3240102" y="501484"/>
            <a:ext cx="3017520" cy="777240"/>
          </a:xfrm>
          <a:prstGeom prst="wedgeRoundRectCallout">
            <a:avLst>
              <a:gd name="adj1" fmla="val -9091"/>
              <a:gd name="adj2" fmla="val 86719"/>
              <a:gd name="adj3" fmla="val 16667"/>
            </a:avLst>
          </a:prstGeom>
          <a:noFill/>
          <a:ln w="38100">
            <a:solidFill>
              <a:srgbClr val="FFF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latin typeface="メイリオ" panose="020B0604030504040204" pitchFamily="50" charset="-128"/>
                <a:ea typeface="メイリオ" panose="020B0604030504040204" pitchFamily="50" charset="-128"/>
              </a:rPr>
              <a:t>望遠鏡を改良</a:t>
            </a:r>
          </a:p>
        </p:txBody>
      </p:sp>
      <p:sp>
        <p:nvSpPr>
          <p:cNvPr id="9" name="テキスト ボックス 8">
            <a:extLst>
              <a:ext uri="{FF2B5EF4-FFF2-40B4-BE49-F238E27FC236}">
                <a16:creationId xmlns:a16="http://schemas.microsoft.com/office/drawing/2014/main" id="{F1502D09-3FE6-375E-C078-65575FB1123B}"/>
              </a:ext>
            </a:extLst>
          </p:cNvPr>
          <p:cNvSpPr txBox="1"/>
          <p:nvPr/>
        </p:nvSpPr>
        <p:spPr>
          <a:xfrm>
            <a:off x="10786683" y="2880701"/>
            <a:ext cx="126996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a:t>
            </a:r>
            <a:r>
              <a:rPr lang="en-US" altLang="ja-JP" sz="1200" dirty="0">
                <a:solidFill>
                  <a:prstClr val="white"/>
                </a:solidFill>
                <a:latin typeface="メイリオ" panose="020B0604030504040204" pitchFamily="50" charset="-128"/>
                <a:ea typeface="メイリオ" panose="020B0604030504040204" pitchFamily="50" charset="-128"/>
              </a:rPr>
              <a:t>JAXA/NASA</a:t>
            </a:r>
            <a:endParaRPr kumimoji="1" lang="ja-JP" altLang="en-US" sz="12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grpSp>
        <p:nvGrpSpPr>
          <p:cNvPr id="10" name="グループ化 9">
            <a:extLst>
              <a:ext uri="{FF2B5EF4-FFF2-40B4-BE49-F238E27FC236}">
                <a16:creationId xmlns:a16="http://schemas.microsoft.com/office/drawing/2014/main" id="{FCA4DD50-E180-06EA-C28B-53DBD6EB0888}"/>
              </a:ext>
            </a:extLst>
          </p:cNvPr>
          <p:cNvGrpSpPr/>
          <p:nvPr/>
        </p:nvGrpSpPr>
        <p:grpSpPr>
          <a:xfrm>
            <a:off x="6782736" y="3022443"/>
            <a:ext cx="3728166" cy="2918917"/>
            <a:chOff x="6782736" y="3022443"/>
            <a:chExt cx="3728166" cy="2918917"/>
          </a:xfrm>
        </p:grpSpPr>
        <p:sp>
          <p:nvSpPr>
            <p:cNvPr id="12" name="吹き出し: 角を丸めた四角形 11">
              <a:extLst>
                <a:ext uri="{FF2B5EF4-FFF2-40B4-BE49-F238E27FC236}">
                  <a16:creationId xmlns:a16="http://schemas.microsoft.com/office/drawing/2014/main" id="{DA37217B-D4F7-0042-8135-51118551D42E}"/>
                </a:ext>
              </a:extLst>
            </p:cNvPr>
            <p:cNvSpPr/>
            <p:nvPr/>
          </p:nvSpPr>
          <p:spPr>
            <a:xfrm>
              <a:off x="6782736" y="3022443"/>
              <a:ext cx="2582793" cy="1574012"/>
            </a:xfrm>
            <a:prstGeom prst="wedgeRoundRectCallout">
              <a:avLst>
                <a:gd name="adj1" fmla="val -55840"/>
                <a:gd name="adj2" fmla="val 58553"/>
                <a:gd name="adj3" fmla="val 16667"/>
              </a:avLst>
            </a:prstGeom>
            <a:solidFill>
              <a:schemeClr val="bg1"/>
            </a:solidFill>
            <a:ln w="38100">
              <a:solidFill>
                <a:srgbClr val="FFF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solidFill>
                    <a:schemeClr val="tx1"/>
                  </a:solidFill>
                  <a:latin typeface="メイリオ" panose="020B0604030504040204" pitchFamily="50" charset="-128"/>
                  <a:ea typeface="メイリオ" panose="020B0604030504040204" pitchFamily="50" charset="-128"/>
                </a:rPr>
                <a:t>月にも</a:t>
              </a:r>
              <a:endParaRPr kumimoji="1" lang="en-US" altLang="ja-JP" sz="2800" b="1" dirty="0">
                <a:solidFill>
                  <a:schemeClr val="tx1"/>
                </a:solidFill>
                <a:latin typeface="メイリオ" panose="020B0604030504040204" pitchFamily="50" charset="-128"/>
                <a:ea typeface="メイリオ" panose="020B0604030504040204" pitchFamily="50" charset="-128"/>
              </a:endParaRPr>
            </a:p>
            <a:p>
              <a:pPr algn="ctr"/>
              <a:r>
                <a:rPr lang="ja-JP" altLang="en-US" sz="2800" b="1" dirty="0">
                  <a:solidFill>
                    <a:schemeClr val="tx1"/>
                  </a:solidFill>
                  <a:latin typeface="メイリオ" panose="020B0604030504040204" pitchFamily="50" charset="-128"/>
                  <a:ea typeface="メイリオ" panose="020B0604030504040204" pitchFamily="50" charset="-128"/>
                </a:rPr>
                <a:t>山や谷が</a:t>
              </a:r>
              <a:endParaRPr lang="en-US" altLang="ja-JP" sz="2800" b="1" dirty="0">
                <a:solidFill>
                  <a:schemeClr val="tx1"/>
                </a:solidFill>
                <a:latin typeface="メイリオ" panose="020B0604030504040204" pitchFamily="50" charset="-128"/>
                <a:ea typeface="メイリオ" panose="020B0604030504040204" pitchFamily="50" charset="-128"/>
              </a:endParaRPr>
            </a:p>
            <a:p>
              <a:pPr algn="ctr"/>
              <a:r>
                <a:rPr lang="ja-JP" altLang="en-US" sz="2800" b="1" dirty="0">
                  <a:solidFill>
                    <a:schemeClr val="tx1"/>
                  </a:solidFill>
                  <a:latin typeface="メイリオ" panose="020B0604030504040204" pitchFamily="50" charset="-128"/>
                  <a:ea typeface="メイリオ" panose="020B0604030504040204" pitchFamily="50" charset="-128"/>
                </a:rPr>
                <a:t>あったぞ</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sp>
          <p:nvSpPr>
            <p:cNvPr id="13" name="吹き出し: 角を丸めた四角形 12">
              <a:extLst>
                <a:ext uri="{FF2B5EF4-FFF2-40B4-BE49-F238E27FC236}">
                  <a16:creationId xmlns:a16="http://schemas.microsoft.com/office/drawing/2014/main" id="{3D1C867E-3817-C392-3E7C-63ADED0DE2D5}"/>
                </a:ext>
              </a:extLst>
            </p:cNvPr>
            <p:cNvSpPr/>
            <p:nvPr/>
          </p:nvSpPr>
          <p:spPr>
            <a:xfrm>
              <a:off x="8220156" y="5064981"/>
              <a:ext cx="2290746" cy="876379"/>
            </a:xfrm>
            <a:prstGeom prst="wedgeRoundRectCallout">
              <a:avLst>
                <a:gd name="adj1" fmla="val -67965"/>
                <a:gd name="adj2" fmla="val -42693"/>
                <a:gd name="adj3" fmla="val 16667"/>
              </a:avLst>
            </a:prstGeom>
            <a:noFill/>
            <a:ln w="38100">
              <a:solidFill>
                <a:srgbClr val="FFF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solidFill>
                    <a:schemeClr val="bg1"/>
                  </a:solidFill>
                  <a:latin typeface="メイリオ" panose="020B0604030504040204" pitchFamily="50" charset="-128"/>
                  <a:ea typeface="メイリオ" panose="020B0604030504040204" pitchFamily="50" charset="-128"/>
                </a:rPr>
                <a:t>木星の月も</a:t>
              </a:r>
              <a:endParaRPr kumimoji="1" lang="en-US" altLang="ja-JP" sz="2400" b="1" dirty="0">
                <a:solidFill>
                  <a:schemeClr val="bg1"/>
                </a:solidFill>
                <a:latin typeface="メイリオ" panose="020B0604030504040204" pitchFamily="50" charset="-128"/>
                <a:ea typeface="メイリオ" panose="020B0604030504040204" pitchFamily="50" charset="-128"/>
              </a:endParaRPr>
            </a:p>
            <a:p>
              <a:pPr algn="ctr"/>
              <a:r>
                <a:rPr kumimoji="1" lang="ja-JP" altLang="en-US" sz="2400" b="1" dirty="0">
                  <a:solidFill>
                    <a:schemeClr val="bg1"/>
                  </a:solidFill>
                  <a:latin typeface="メイリオ" panose="020B0604030504040204" pitchFamily="50" charset="-128"/>
                  <a:ea typeface="メイリオ" panose="020B0604030504040204" pitchFamily="50" charset="-128"/>
                </a:rPr>
                <a:t>発見しました</a:t>
              </a:r>
            </a:p>
          </p:txBody>
        </p:sp>
      </p:grpSp>
      <p:pic>
        <p:nvPicPr>
          <p:cNvPr id="14" name="図 13" descr="人の顔の絵&#10;&#10;AI によって生成されたコンテンツは間違っている可能性があります。">
            <a:extLst>
              <a:ext uri="{FF2B5EF4-FFF2-40B4-BE49-F238E27FC236}">
                <a16:creationId xmlns:a16="http://schemas.microsoft.com/office/drawing/2014/main" id="{9F8CD2BE-23E8-2803-289B-2AAE5A2FB5A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7587" y="2691642"/>
            <a:ext cx="2434845" cy="2983018"/>
          </a:xfrm>
          <a:prstGeom prst="rect">
            <a:avLst/>
          </a:prstGeom>
        </p:spPr>
      </p:pic>
    </p:spTree>
    <p:extLst>
      <p:ext uri="{BB962C8B-B14F-4D97-AF65-F5344CB8AC3E}">
        <p14:creationId xmlns:p14="http://schemas.microsoft.com/office/powerpoint/2010/main" val="2104155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656BF-97AB-4239-88CF-78992546A0C5}"/>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828DD932-7AE4-1957-F3CF-33A943486C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17706" flipH="1">
            <a:off x="4984936" y="245538"/>
            <a:ext cx="1684011" cy="1641910"/>
          </a:xfrm>
          <a:prstGeom prst="rect">
            <a:avLst/>
          </a:prstGeom>
        </p:spPr>
      </p:pic>
      <p:sp>
        <p:nvSpPr>
          <p:cNvPr id="3" name="加算記号 2">
            <a:extLst>
              <a:ext uri="{FF2B5EF4-FFF2-40B4-BE49-F238E27FC236}">
                <a16:creationId xmlns:a16="http://schemas.microsoft.com/office/drawing/2014/main" id="{4F921DCB-8311-4494-407B-6C70580D1AD1}"/>
              </a:ext>
            </a:extLst>
          </p:cNvPr>
          <p:cNvSpPr/>
          <p:nvPr/>
        </p:nvSpPr>
        <p:spPr>
          <a:xfrm>
            <a:off x="4287686" y="2468137"/>
            <a:ext cx="512914" cy="558092"/>
          </a:xfrm>
          <a:prstGeom prst="mathPlus">
            <a:avLst/>
          </a:prstGeom>
          <a:solidFill>
            <a:srgbClr val="FF66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81EEB2B7-8A67-6FA4-6B38-B35907F8E3C3}"/>
              </a:ext>
            </a:extLst>
          </p:cNvPr>
          <p:cNvSpPr txBox="1"/>
          <p:nvPr/>
        </p:nvSpPr>
        <p:spPr>
          <a:xfrm>
            <a:off x="2132314" y="3621121"/>
            <a:ext cx="2155372" cy="584775"/>
          </a:xfrm>
          <a:prstGeom prst="rect">
            <a:avLst/>
          </a:prstGeom>
          <a:noFill/>
        </p:spPr>
        <p:txBody>
          <a:bodyPr wrap="square" rtlCol="0">
            <a:spAutoFit/>
          </a:bodyPr>
          <a:lstStyle/>
          <a:p>
            <a:pPr algn="ctr" defTabSz="457200"/>
            <a:r>
              <a:rPr lang="ja-JP" altLang="en-US" sz="3200" dirty="0">
                <a:solidFill>
                  <a:schemeClr val="bg1"/>
                </a:solidFill>
                <a:latin typeface="メイリオ" panose="020B0604030504040204" pitchFamily="50" charset="-128"/>
                <a:ea typeface="メイリオ" panose="020B0604030504040204" pitchFamily="50" charset="-128"/>
              </a:rPr>
              <a:t>写真技術</a:t>
            </a:r>
          </a:p>
        </p:txBody>
      </p:sp>
      <p:sp>
        <p:nvSpPr>
          <p:cNvPr id="5" name="テキスト ボックス 4">
            <a:extLst>
              <a:ext uri="{FF2B5EF4-FFF2-40B4-BE49-F238E27FC236}">
                <a16:creationId xmlns:a16="http://schemas.microsoft.com/office/drawing/2014/main" id="{5F63B66B-961C-3C40-4078-59DD4155352F}"/>
              </a:ext>
            </a:extLst>
          </p:cNvPr>
          <p:cNvSpPr txBox="1"/>
          <p:nvPr/>
        </p:nvSpPr>
        <p:spPr>
          <a:xfrm>
            <a:off x="3727879" y="617532"/>
            <a:ext cx="1257057" cy="584775"/>
          </a:xfrm>
          <a:prstGeom prst="rect">
            <a:avLst/>
          </a:prstGeom>
          <a:noFill/>
        </p:spPr>
        <p:txBody>
          <a:bodyPr wrap="square" rtlCol="0">
            <a:spAutoFit/>
          </a:bodyPr>
          <a:lstStyle/>
          <a:p>
            <a:pPr algn="ctr" defTabSz="457200"/>
            <a:r>
              <a:rPr lang="ja-JP" altLang="en-US" sz="3200" dirty="0">
                <a:solidFill>
                  <a:schemeClr val="bg1"/>
                </a:solidFill>
                <a:latin typeface="メイリオ" panose="020B0604030504040204" pitchFamily="50" charset="-128"/>
                <a:ea typeface="メイリオ" panose="020B0604030504040204" pitchFamily="50" charset="-128"/>
              </a:rPr>
              <a:t>目視</a:t>
            </a:r>
          </a:p>
        </p:txBody>
      </p:sp>
      <p:sp>
        <p:nvSpPr>
          <p:cNvPr id="6" name="テキスト ボックス 5">
            <a:extLst>
              <a:ext uri="{FF2B5EF4-FFF2-40B4-BE49-F238E27FC236}">
                <a16:creationId xmlns:a16="http://schemas.microsoft.com/office/drawing/2014/main" id="{87F8B06A-B8C8-9010-5389-6FB80D841082}"/>
              </a:ext>
            </a:extLst>
          </p:cNvPr>
          <p:cNvSpPr txBox="1"/>
          <p:nvPr/>
        </p:nvSpPr>
        <p:spPr>
          <a:xfrm>
            <a:off x="4142819" y="3602970"/>
            <a:ext cx="4417368" cy="584775"/>
          </a:xfrm>
          <a:prstGeom prst="rect">
            <a:avLst/>
          </a:prstGeom>
          <a:noFill/>
        </p:spPr>
        <p:txBody>
          <a:bodyPr wrap="square" rtlCol="0">
            <a:spAutoFit/>
          </a:bodyPr>
          <a:lstStyle/>
          <a:p>
            <a:pPr algn="ctr" defTabSz="457200"/>
            <a:r>
              <a:rPr lang="ja-JP" altLang="en-US" sz="3200" dirty="0">
                <a:solidFill>
                  <a:schemeClr val="bg1"/>
                </a:solidFill>
                <a:latin typeface="メイリオ" panose="020B0604030504040204" pitchFamily="50" charset="-128"/>
                <a:ea typeface="メイリオ" panose="020B0604030504040204" pitchFamily="50" charset="-128"/>
              </a:rPr>
              <a:t>可視光・赤外線など</a:t>
            </a:r>
          </a:p>
        </p:txBody>
      </p:sp>
      <p:sp>
        <p:nvSpPr>
          <p:cNvPr id="7" name="テキスト ボックス 6">
            <a:extLst>
              <a:ext uri="{FF2B5EF4-FFF2-40B4-BE49-F238E27FC236}">
                <a16:creationId xmlns:a16="http://schemas.microsoft.com/office/drawing/2014/main" id="{7002984A-7D6D-E2E1-E9BF-A58206DB37D6}"/>
              </a:ext>
            </a:extLst>
          </p:cNvPr>
          <p:cNvSpPr txBox="1"/>
          <p:nvPr/>
        </p:nvSpPr>
        <p:spPr>
          <a:xfrm>
            <a:off x="2215846" y="5948082"/>
            <a:ext cx="1613321" cy="584775"/>
          </a:xfrm>
          <a:prstGeom prst="rect">
            <a:avLst/>
          </a:prstGeom>
          <a:noFill/>
        </p:spPr>
        <p:txBody>
          <a:bodyPr wrap="square" rtlCol="0">
            <a:spAutoFit/>
          </a:bodyPr>
          <a:lstStyle/>
          <a:p>
            <a:pPr algn="ctr" defTabSz="457200"/>
            <a:r>
              <a:rPr lang="ja-JP" altLang="en-US" sz="3200" dirty="0">
                <a:solidFill>
                  <a:schemeClr val="bg1"/>
                </a:solidFill>
                <a:latin typeface="メイリオ" panose="020B0604030504040204" pitchFamily="50" charset="-128"/>
                <a:ea typeface="メイリオ" panose="020B0604030504040204" pitchFamily="50" charset="-128"/>
              </a:rPr>
              <a:t>電波</a:t>
            </a:r>
          </a:p>
        </p:txBody>
      </p:sp>
      <p:grpSp>
        <p:nvGrpSpPr>
          <p:cNvPr id="8" name="グループ化 7">
            <a:extLst>
              <a:ext uri="{FF2B5EF4-FFF2-40B4-BE49-F238E27FC236}">
                <a16:creationId xmlns:a16="http://schemas.microsoft.com/office/drawing/2014/main" id="{BCF1E3C0-76DA-2515-E7F5-82661B10B087}"/>
              </a:ext>
            </a:extLst>
          </p:cNvPr>
          <p:cNvGrpSpPr/>
          <p:nvPr/>
        </p:nvGrpSpPr>
        <p:grpSpPr>
          <a:xfrm>
            <a:off x="4057969" y="4837391"/>
            <a:ext cx="3809412" cy="1695466"/>
            <a:chOff x="5230101" y="4837390"/>
            <a:chExt cx="3809412" cy="1695466"/>
          </a:xfrm>
        </p:grpSpPr>
        <p:sp>
          <p:nvSpPr>
            <p:cNvPr id="9" name="加算記号 8">
              <a:extLst>
                <a:ext uri="{FF2B5EF4-FFF2-40B4-BE49-F238E27FC236}">
                  <a16:creationId xmlns:a16="http://schemas.microsoft.com/office/drawing/2014/main" id="{70C3675A-CEE4-E17A-A5AC-134758EB3FB6}"/>
                </a:ext>
              </a:extLst>
            </p:cNvPr>
            <p:cNvSpPr/>
            <p:nvPr/>
          </p:nvSpPr>
          <p:spPr>
            <a:xfrm>
              <a:off x="5230101" y="4837390"/>
              <a:ext cx="512914" cy="558092"/>
            </a:xfrm>
            <a:prstGeom prst="mathPlus">
              <a:avLst/>
            </a:prstGeom>
            <a:solidFill>
              <a:srgbClr val="FF66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schemeClr val="bg1"/>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E60AF428-16D9-A931-BAF3-1706D5EDCDD8}"/>
                </a:ext>
              </a:extLst>
            </p:cNvPr>
            <p:cNvSpPr txBox="1"/>
            <p:nvPr/>
          </p:nvSpPr>
          <p:spPr>
            <a:xfrm>
              <a:off x="5528539" y="5948081"/>
              <a:ext cx="3510974" cy="584775"/>
            </a:xfrm>
            <a:prstGeom prst="rect">
              <a:avLst/>
            </a:prstGeom>
            <a:noFill/>
          </p:spPr>
          <p:txBody>
            <a:bodyPr wrap="square" rtlCol="0">
              <a:spAutoFit/>
            </a:bodyPr>
            <a:lstStyle/>
            <a:p>
              <a:pPr algn="ctr" defTabSz="457200"/>
              <a:r>
                <a:rPr lang="ja-JP" altLang="en-US" sz="3200" dirty="0">
                  <a:solidFill>
                    <a:schemeClr val="bg1"/>
                  </a:solidFill>
                  <a:latin typeface="メイリオ" panose="020B0604030504040204" pitchFamily="50" charset="-128"/>
                  <a:ea typeface="メイリオ" panose="020B0604030504040204" pitchFamily="50" charset="-128"/>
                </a:rPr>
                <a:t>電波干渉計</a:t>
              </a:r>
            </a:p>
          </p:txBody>
        </p:sp>
      </p:grpSp>
      <p:sp>
        <p:nvSpPr>
          <p:cNvPr id="11" name="思考の吹き出し: 雲形 10">
            <a:extLst>
              <a:ext uri="{FF2B5EF4-FFF2-40B4-BE49-F238E27FC236}">
                <a16:creationId xmlns:a16="http://schemas.microsoft.com/office/drawing/2014/main" id="{B0F7438E-DC1E-621A-9E81-72ECF7B1BEE9}"/>
              </a:ext>
            </a:extLst>
          </p:cNvPr>
          <p:cNvSpPr/>
          <p:nvPr/>
        </p:nvSpPr>
        <p:spPr>
          <a:xfrm>
            <a:off x="8224339" y="2288285"/>
            <a:ext cx="3413219" cy="2112460"/>
          </a:xfrm>
          <a:prstGeom prst="cloudCallout">
            <a:avLst>
              <a:gd name="adj1" fmla="val -63636"/>
              <a:gd name="adj2" fmla="val 57602"/>
            </a:avLst>
          </a:prstGeom>
          <a:solidFill>
            <a:schemeClr val="bg1"/>
          </a:solidFill>
          <a:ln w="381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でも・・・</a:t>
            </a:r>
            <a:endParaRPr lang="en-US" altLang="ja-JP" sz="2000" b="1" dirty="0">
              <a:solidFill>
                <a:prstClr val="black"/>
              </a:solidFill>
              <a:latin typeface="メイリオ" panose="020B0604030504040204" pitchFamily="50" charset="-128"/>
              <a:ea typeface="メイリオ" panose="020B0604030504040204" pitchFamily="50" charset="-128"/>
            </a:endParaRPr>
          </a:p>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実際に月に行って調べたい</a:t>
            </a:r>
          </a:p>
        </p:txBody>
      </p:sp>
      <p:pic>
        <p:nvPicPr>
          <p:cNvPr id="14" name="Picture 2">
            <a:extLst>
              <a:ext uri="{FF2B5EF4-FFF2-40B4-BE49-F238E27FC236}">
                <a16:creationId xmlns:a16="http://schemas.microsoft.com/office/drawing/2014/main" id="{DDA0225D-0807-B9DF-BDBA-D873B1849B1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81354" y="4408705"/>
            <a:ext cx="1882303" cy="141172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a:extLst>
              <a:ext uri="{FF2B5EF4-FFF2-40B4-BE49-F238E27FC236}">
                <a16:creationId xmlns:a16="http://schemas.microsoft.com/office/drawing/2014/main" id="{183886EF-DD23-17E0-B367-BBD0DA6252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85079" y="1961650"/>
            <a:ext cx="2179692" cy="1453128"/>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E0D2EF13-43FA-3FA6-6568-2433D863ED34}"/>
              </a:ext>
            </a:extLst>
          </p:cNvPr>
          <p:cNvSpPr txBox="1"/>
          <p:nvPr/>
        </p:nvSpPr>
        <p:spPr>
          <a:xfrm>
            <a:off x="6454930" y="3213710"/>
            <a:ext cx="812085"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A67225-4D9F-21CA-B3DD-9C785063ED1E}"/>
              </a:ext>
            </a:extLst>
          </p:cNvPr>
          <p:cNvSpPr txBox="1"/>
          <p:nvPr/>
        </p:nvSpPr>
        <p:spPr>
          <a:xfrm>
            <a:off x="3352755" y="5622647"/>
            <a:ext cx="812085"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pic>
        <p:nvPicPr>
          <p:cNvPr id="18" name="Picture 6">
            <a:extLst>
              <a:ext uri="{FF2B5EF4-FFF2-40B4-BE49-F238E27FC236}">
                <a16:creationId xmlns:a16="http://schemas.microsoft.com/office/drawing/2014/main" id="{53575E4A-D3EA-265E-E745-919D2A34F15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02844" y="1975873"/>
            <a:ext cx="1400317" cy="1453127"/>
          </a:xfrm>
          <a:prstGeom prst="rect">
            <a:avLst/>
          </a:prstGeom>
          <a:noFill/>
          <a:extLst>
            <a:ext uri="{909E8E84-426E-40DD-AFC4-6F175D3DCCD1}">
              <a14:hiddenFill xmlns:a14="http://schemas.microsoft.com/office/drawing/2010/main">
                <a:solidFill>
                  <a:srgbClr val="FFFFFF"/>
                </a:solidFill>
              </a14:hiddenFill>
            </a:ext>
          </a:extLst>
        </p:spPr>
      </p:pic>
      <p:pic>
        <p:nvPicPr>
          <p:cNvPr id="20" name="図 19" descr="屋外, 大きい, 座る, ボート が含まれている画像&#10;&#10;AI によって生成されたコンテンツは間違っている可能性があります。">
            <a:extLst>
              <a:ext uri="{FF2B5EF4-FFF2-40B4-BE49-F238E27FC236}">
                <a16:creationId xmlns:a16="http://schemas.microsoft.com/office/drawing/2014/main" id="{8F2709E7-A7B0-F9F8-B037-7E6FF970FE5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58181" y="4187745"/>
            <a:ext cx="2620999" cy="1747674"/>
          </a:xfrm>
          <a:prstGeom prst="rect">
            <a:avLst/>
          </a:prstGeom>
        </p:spPr>
      </p:pic>
      <p:sp>
        <p:nvSpPr>
          <p:cNvPr id="12" name="テキスト ボックス 11">
            <a:extLst>
              <a:ext uri="{FF2B5EF4-FFF2-40B4-BE49-F238E27FC236}">
                <a16:creationId xmlns:a16="http://schemas.microsoft.com/office/drawing/2014/main" id="{7FF6BBC9-35BA-F112-9286-68E28A6E48C6}"/>
              </a:ext>
            </a:extLst>
          </p:cNvPr>
          <p:cNvSpPr txBox="1"/>
          <p:nvPr/>
        </p:nvSpPr>
        <p:spPr>
          <a:xfrm>
            <a:off x="4665195" y="5737593"/>
            <a:ext cx="5268761" cy="27699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white"/>
                </a:solidFill>
                <a:latin typeface="メイリオ" panose="020B0604030504040204" pitchFamily="50" charset="-128"/>
                <a:ea typeface="メイリオ" panose="020B0604030504040204" pitchFamily="50" charset="-128"/>
              </a:rPr>
              <a:t>アルマ望遠鏡のアンテナ</a:t>
            </a:r>
            <a:r>
              <a:rPr kumimoji="1" lang="en-US" altLang="ja-JP" sz="12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©ALMA (ESO/NAOJ/NRAO)</a:t>
            </a:r>
            <a:endParaRPr kumimoji="1" lang="ja-JP" altLang="en-US" sz="12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16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951B5-57AA-049B-6ECE-406CEB1292DA}"/>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58DC6D45-647A-8FDA-C312-E6BEB373617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88645" y="-170588"/>
            <a:ext cx="6644346" cy="6644346"/>
          </a:xfrm>
          <a:prstGeom prst="rect">
            <a:avLst/>
          </a:prstGeom>
          <a:noFill/>
          <a:extLst>
            <a:ext uri="{909E8E84-426E-40DD-AFC4-6F175D3DCCD1}">
              <a14:hiddenFill xmlns:a14="http://schemas.microsoft.com/office/drawing/2010/main">
                <a:solidFill>
                  <a:srgbClr val="FFFFFF"/>
                </a:solidFill>
              </a14:hiddenFill>
            </a:ext>
          </a:extLst>
        </p:spPr>
      </p:pic>
      <p:sp>
        <p:nvSpPr>
          <p:cNvPr id="3" name="思考の吹き出し: 雲形 2">
            <a:extLst>
              <a:ext uri="{FF2B5EF4-FFF2-40B4-BE49-F238E27FC236}">
                <a16:creationId xmlns:a16="http://schemas.microsoft.com/office/drawing/2014/main" id="{1E9D666C-A921-1D35-BE9B-49EF808709EF}"/>
              </a:ext>
            </a:extLst>
          </p:cNvPr>
          <p:cNvSpPr/>
          <p:nvPr/>
        </p:nvSpPr>
        <p:spPr>
          <a:xfrm>
            <a:off x="190107" y="2053960"/>
            <a:ext cx="3413219" cy="2112460"/>
          </a:xfrm>
          <a:prstGeom prst="cloudCallout">
            <a:avLst>
              <a:gd name="adj1" fmla="val 55245"/>
              <a:gd name="adj2" fmla="val 35650"/>
            </a:avLst>
          </a:prstGeom>
          <a:solidFill>
            <a:schemeClr val="bg1"/>
          </a:solidFill>
          <a:ln w="381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月はどうやって</a:t>
            </a:r>
            <a:endParaRPr lang="en-US" altLang="ja-JP" sz="2000" b="1" dirty="0">
              <a:solidFill>
                <a:prstClr val="black"/>
              </a:solidFill>
              <a:latin typeface="メイリオ" panose="020B0604030504040204" pitchFamily="50" charset="-128"/>
              <a:ea typeface="メイリオ" panose="020B0604030504040204" pitchFamily="50" charset="-128"/>
            </a:endParaRPr>
          </a:p>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できたの？</a:t>
            </a:r>
          </a:p>
        </p:txBody>
      </p:sp>
      <p:sp>
        <p:nvSpPr>
          <p:cNvPr id="4" name="思考の吹き出し: 雲形 3">
            <a:extLst>
              <a:ext uri="{FF2B5EF4-FFF2-40B4-BE49-F238E27FC236}">
                <a16:creationId xmlns:a16="http://schemas.microsoft.com/office/drawing/2014/main" id="{ED0303C9-7BC1-6093-D73C-59B855C131ED}"/>
              </a:ext>
            </a:extLst>
          </p:cNvPr>
          <p:cNvSpPr/>
          <p:nvPr/>
        </p:nvSpPr>
        <p:spPr>
          <a:xfrm>
            <a:off x="7559581" y="89721"/>
            <a:ext cx="4632419" cy="2112460"/>
          </a:xfrm>
          <a:prstGeom prst="cloudCallout">
            <a:avLst>
              <a:gd name="adj1" fmla="val -26345"/>
              <a:gd name="adj2" fmla="val 63605"/>
            </a:avLst>
          </a:prstGeom>
          <a:solidFill>
            <a:schemeClr val="bg1"/>
          </a:solidFill>
          <a:ln w="381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月と地球は</a:t>
            </a:r>
            <a:endParaRPr lang="en-US" altLang="ja-JP" sz="2000" b="1" dirty="0">
              <a:solidFill>
                <a:prstClr val="black"/>
              </a:solidFill>
              <a:latin typeface="メイリオ" panose="020B0604030504040204" pitchFamily="50" charset="-128"/>
              <a:ea typeface="メイリオ" panose="020B0604030504040204" pitchFamily="50" charset="-128"/>
            </a:endParaRPr>
          </a:p>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どんな関係があるの？</a:t>
            </a:r>
          </a:p>
        </p:txBody>
      </p:sp>
      <p:sp>
        <p:nvSpPr>
          <p:cNvPr id="5" name="思考の吹き出し: 雲形 4">
            <a:extLst>
              <a:ext uri="{FF2B5EF4-FFF2-40B4-BE49-F238E27FC236}">
                <a16:creationId xmlns:a16="http://schemas.microsoft.com/office/drawing/2014/main" id="{185B200E-4C8D-7CD0-DB43-20168FB456C9}"/>
              </a:ext>
            </a:extLst>
          </p:cNvPr>
          <p:cNvSpPr/>
          <p:nvPr/>
        </p:nvSpPr>
        <p:spPr>
          <a:xfrm>
            <a:off x="8310815" y="2202181"/>
            <a:ext cx="3413219" cy="2112460"/>
          </a:xfrm>
          <a:prstGeom prst="cloudCallout">
            <a:avLst>
              <a:gd name="adj1" fmla="val -59952"/>
              <a:gd name="adj2" fmla="val 26452"/>
            </a:avLst>
          </a:prstGeom>
          <a:solidFill>
            <a:schemeClr val="bg1"/>
          </a:solidFill>
          <a:ln w="381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月について</a:t>
            </a:r>
            <a:endParaRPr lang="en-US" altLang="ja-JP" sz="2000" b="1" dirty="0">
              <a:solidFill>
                <a:prstClr val="black"/>
              </a:solidFill>
              <a:latin typeface="メイリオ" panose="020B0604030504040204" pitchFamily="50" charset="-128"/>
              <a:ea typeface="メイリオ" panose="020B0604030504040204" pitchFamily="50" charset="-128"/>
            </a:endParaRPr>
          </a:p>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ぜんぶ知りたい！</a:t>
            </a:r>
          </a:p>
        </p:txBody>
      </p:sp>
      <p:sp>
        <p:nvSpPr>
          <p:cNvPr id="6" name="思考の吹き出し: 雲形 5">
            <a:extLst>
              <a:ext uri="{FF2B5EF4-FFF2-40B4-BE49-F238E27FC236}">
                <a16:creationId xmlns:a16="http://schemas.microsoft.com/office/drawing/2014/main" id="{54270EA2-F261-223C-117A-9A393FF3ECC7}"/>
              </a:ext>
            </a:extLst>
          </p:cNvPr>
          <p:cNvSpPr/>
          <p:nvPr/>
        </p:nvSpPr>
        <p:spPr>
          <a:xfrm>
            <a:off x="8588674" y="4166420"/>
            <a:ext cx="3413219" cy="2112460"/>
          </a:xfrm>
          <a:prstGeom prst="cloudCallout">
            <a:avLst>
              <a:gd name="adj1" fmla="val -58389"/>
              <a:gd name="adj2" fmla="val -13948"/>
            </a:avLst>
          </a:prstGeom>
          <a:solidFill>
            <a:schemeClr val="bg1"/>
          </a:solidFill>
          <a:ln w="38100">
            <a:solidFill>
              <a:srgbClr val="00B0F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月に人間は</a:t>
            </a:r>
            <a:endParaRPr lang="en-US" altLang="ja-JP" sz="2000" b="1" dirty="0">
              <a:solidFill>
                <a:prstClr val="black"/>
              </a:solidFill>
              <a:latin typeface="メイリオ" panose="020B0604030504040204" pitchFamily="50" charset="-128"/>
              <a:ea typeface="メイリオ" panose="020B0604030504040204" pitchFamily="50" charset="-128"/>
            </a:endParaRPr>
          </a:p>
          <a:p>
            <a:pPr algn="ctr" defTabSz="457200"/>
            <a:r>
              <a:rPr lang="ja-JP" altLang="en-US" sz="2000" b="1" dirty="0">
                <a:solidFill>
                  <a:prstClr val="black"/>
                </a:solidFill>
                <a:latin typeface="メイリオ" panose="020B0604030504040204" pitchFamily="50" charset="-128"/>
                <a:ea typeface="メイリオ" panose="020B0604030504040204" pitchFamily="50" charset="-128"/>
              </a:rPr>
              <a:t>住めるの？</a:t>
            </a:r>
          </a:p>
        </p:txBody>
      </p:sp>
      <p:sp>
        <p:nvSpPr>
          <p:cNvPr id="7" name="吹き出し: 角を丸めた四角形 6">
            <a:extLst>
              <a:ext uri="{FF2B5EF4-FFF2-40B4-BE49-F238E27FC236}">
                <a16:creationId xmlns:a16="http://schemas.microsoft.com/office/drawing/2014/main" id="{117E865A-575D-B892-0B57-70871C6983C1}"/>
              </a:ext>
            </a:extLst>
          </p:cNvPr>
          <p:cNvSpPr/>
          <p:nvPr/>
        </p:nvSpPr>
        <p:spPr>
          <a:xfrm>
            <a:off x="1617374" y="170589"/>
            <a:ext cx="4926330" cy="1672590"/>
          </a:xfrm>
          <a:prstGeom prst="wedgeRoundRectCallout">
            <a:avLst>
              <a:gd name="adj1" fmla="val -5984"/>
              <a:gd name="adj2" fmla="val 67967"/>
              <a:gd name="adj3" fmla="val 16667"/>
            </a:avLst>
          </a:prstGeom>
          <a:solidFill>
            <a:schemeClr val="bg1"/>
          </a:solid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600" b="1" dirty="0">
                <a:solidFill>
                  <a:schemeClr val="tx1"/>
                </a:solidFill>
                <a:latin typeface="メイリオ" panose="020B0604030504040204" pitchFamily="50" charset="-128"/>
                <a:ea typeface="メイリオ" panose="020B0604030504040204" pitchFamily="50" charset="-128"/>
              </a:rPr>
              <a:t>月へ行って、</a:t>
            </a:r>
            <a:endParaRPr kumimoji="1" lang="en-US" altLang="ja-JP" sz="3600" b="1" dirty="0">
              <a:solidFill>
                <a:schemeClr val="tx1"/>
              </a:solidFill>
              <a:latin typeface="メイリオ" panose="020B0604030504040204" pitchFamily="50" charset="-128"/>
              <a:ea typeface="メイリオ" panose="020B0604030504040204" pitchFamily="50" charset="-128"/>
            </a:endParaRPr>
          </a:p>
          <a:p>
            <a:pPr algn="ctr"/>
            <a:r>
              <a:rPr lang="ja-JP" altLang="en-US" sz="3600" b="1" dirty="0">
                <a:solidFill>
                  <a:schemeClr val="tx1"/>
                </a:solidFill>
                <a:latin typeface="メイリオ" panose="020B0604030504040204" pitchFamily="50" charset="-128"/>
                <a:ea typeface="メイリオ" panose="020B0604030504040204" pitchFamily="50" charset="-128"/>
              </a:rPr>
              <a:t>調べたい！</a:t>
            </a:r>
            <a:endParaRPr kumimoji="1" lang="ja-JP" altLang="en-US" sz="3600" b="1"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3936D742-59A5-58D1-8255-E6C61DB92689}"/>
              </a:ext>
            </a:extLst>
          </p:cNvPr>
          <p:cNvSpPr txBox="1"/>
          <p:nvPr/>
        </p:nvSpPr>
        <p:spPr>
          <a:xfrm>
            <a:off x="6683053" y="6135204"/>
            <a:ext cx="325552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©NASA/Edgar D. Mitchell</a:t>
            </a:r>
            <a:endParaRPr kumimoji="1" lang="ja-JP" altLang="en-US" sz="16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1756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75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75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75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75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A4E99-483A-4718-9616-1516848335D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75D43F1-F54A-394B-53CC-19A576BB07A1}"/>
              </a:ext>
            </a:extLst>
          </p:cNvPr>
          <p:cNvSpPr txBox="1"/>
          <p:nvPr/>
        </p:nvSpPr>
        <p:spPr>
          <a:xfrm>
            <a:off x="4883598" y="261521"/>
            <a:ext cx="2569934" cy="569387"/>
          </a:xfrm>
          <a:prstGeom prst="rect">
            <a:avLst/>
          </a:prstGeom>
          <a:noFill/>
        </p:spPr>
        <p:txBody>
          <a:bodyPr wrap="none" rtlCol="0">
            <a:spAutoFit/>
          </a:bodyPr>
          <a:lstStyle/>
          <a:p>
            <a:pPr algn="ctr"/>
            <a:r>
              <a:rPr lang="ja-JP" altLang="en-US" sz="3100" b="1" dirty="0">
                <a:solidFill>
                  <a:schemeClr val="bg1"/>
                </a:solidFill>
                <a:latin typeface="メイリオ" panose="020B0604030504040204" pitchFamily="50" charset="-128"/>
                <a:ea typeface="メイリオ" panose="020B0604030504040204" pitchFamily="50" charset="-128"/>
              </a:rPr>
              <a:t>月探査の歴史</a:t>
            </a:r>
          </a:p>
        </p:txBody>
      </p:sp>
      <p:pic>
        <p:nvPicPr>
          <p:cNvPr id="3" name="図 2">
            <a:extLst>
              <a:ext uri="{FF2B5EF4-FFF2-40B4-BE49-F238E27FC236}">
                <a16:creationId xmlns:a16="http://schemas.microsoft.com/office/drawing/2014/main" id="{86F7BEFD-6739-1C29-A54D-91B37900E5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71699" y="1119442"/>
            <a:ext cx="7648602" cy="5178952"/>
          </a:xfrm>
          <a:prstGeom prst="rect">
            <a:avLst/>
          </a:prstGeom>
        </p:spPr>
      </p:pic>
      <p:sp>
        <p:nvSpPr>
          <p:cNvPr id="4" name="テキスト ボックス 3">
            <a:extLst>
              <a:ext uri="{FF2B5EF4-FFF2-40B4-BE49-F238E27FC236}">
                <a16:creationId xmlns:a16="http://schemas.microsoft.com/office/drawing/2014/main" id="{8FFEE0D1-FEBB-E563-E84A-FBCBBBEE4DC0}"/>
              </a:ext>
            </a:extLst>
          </p:cNvPr>
          <p:cNvSpPr txBox="1"/>
          <p:nvPr/>
        </p:nvSpPr>
        <p:spPr>
          <a:xfrm>
            <a:off x="8158900" y="6371484"/>
            <a:ext cx="3987538"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出典：</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宇宙教育センター発行「宇宙のとびら」</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64</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号</a:t>
            </a:r>
            <a:endPar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漫画：おがたたかはる</a:t>
            </a:r>
          </a:p>
        </p:txBody>
      </p:sp>
    </p:spTree>
    <p:extLst>
      <p:ext uri="{BB962C8B-B14F-4D97-AF65-F5344CB8AC3E}">
        <p14:creationId xmlns:p14="http://schemas.microsoft.com/office/powerpoint/2010/main" val="4246948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78DA4-E413-0680-4D8B-7B3D4FF7A5A1}"/>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2499C1C2-3999-4EE2-AE23-BCB36E81E3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1436" y="0"/>
            <a:ext cx="5524564" cy="6401786"/>
          </a:xfrm>
          <a:prstGeom prst="rect">
            <a:avLst/>
          </a:prstGeom>
        </p:spPr>
      </p:pic>
      <p:pic>
        <p:nvPicPr>
          <p:cNvPr id="3" name="図 2">
            <a:extLst>
              <a:ext uri="{FF2B5EF4-FFF2-40B4-BE49-F238E27FC236}">
                <a16:creationId xmlns:a16="http://schemas.microsoft.com/office/drawing/2014/main" id="{834793DD-E9F0-8199-AE08-BBA998C455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0990" y="0"/>
            <a:ext cx="5448537" cy="6401786"/>
          </a:xfrm>
          <a:prstGeom prst="rect">
            <a:avLst/>
          </a:prstGeom>
        </p:spPr>
      </p:pic>
      <p:sp>
        <p:nvSpPr>
          <p:cNvPr id="5" name="テキスト ボックス 4">
            <a:extLst>
              <a:ext uri="{FF2B5EF4-FFF2-40B4-BE49-F238E27FC236}">
                <a16:creationId xmlns:a16="http://schemas.microsoft.com/office/drawing/2014/main" id="{45927817-A019-862D-5849-E7ADDDCC9DAB}"/>
              </a:ext>
            </a:extLst>
          </p:cNvPr>
          <p:cNvSpPr txBox="1"/>
          <p:nvPr/>
        </p:nvSpPr>
        <p:spPr>
          <a:xfrm>
            <a:off x="8158900" y="6423327"/>
            <a:ext cx="3987538"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出典：</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宇宙教育センター発行「宇宙のとびら」</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64</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号</a:t>
            </a:r>
            <a:endPar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漫画：おがたたかはる</a:t>
            </a:r>
          </a:p>
        </p:txBody>
      </p:sp>
    </p:spTree>
    <p:extLst>
      <p:ext uri="{BB962C8B-B14F-4D97-AF65-F5344CB8AC3E}">
        <p14:creationId xmlns:p14="http://schemas.microsoft.com/office/powerpoint/2010/main" val="3588396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AB96-8680-F858-6113-F1DAB6423910}"/>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102AB5FC-45AF-611D-49F9-B81671AFE8C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349455" y="126945"/>
            <a:ext cx="9493090" cy="6277024"/>
          </a:xfrm>
          <a:prstGeom prst="rect">
            <a:avLst/>
          </a:prstGeom>
        </p:spPr>
      </p:pic>
      <p:sp>
        <p:nvSpPr>
          <p:cNvPr id="4" name="テキスト ボックス 3">
            <a:extLst>
              <a:ext uri="{FF2B5EF4-FFF2-40B4-BE49-F238E27FC236}">
                <a16:creationId xmlns:a16="http://schemas.microsoft.com/office/drawing/2014/main" id="{663BFAF3-B7C4-2096-A7CB-B084E48A69A9}"/>
              </a:ext>
            </a:extLst>
          </p:cNvPr>
          <p:cNvSpPr txBox="1"/>
          <p:nvPr/>
        </p:nvSpPr>
        <p:spPr>
          <a:xfrm>
            <a:off x="8149473" y="6427113"/>
            <a:ext cx="3987538"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出典：</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宇宙教育センター発行「宇宙のとびら」</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64</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号</a:t>
            </a:r>
            <a:endPar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漫画：おがたたかはる</a:t>
            </a:r>
          </a:p>
        </p:txBody>
      </p:sp>
    </p:spTree>
    <p:extLst>
      <p:ext uri="{BB962C8B-B14F-4D97-AF65-F5344CB8AC3E}">
        <p14:creationId xmlns:p14="http://schemas.microsoft.com/office/powerpoint/2010/main" val="1138513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AB96-8680-F858-6113-F1DAB6423910}"/>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523B6B0E-2F69-6368-FFB4-69064F62CEA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9594" y="151772"/>
            <a:ext cx="11052811" cy="6216055"/>
          </a:xfrm>
          <a:prstGeom prst="rect">
            <a:avLst/>
          </a:prstGeom>
        </p:spPr>
      </p:pic>
      <p:sp>
        <p:nvSpPr>
          <p:cNvPr id="4" name="テキスト ボックス 3">
            <a:extLst>
              <a:ext uri="{FF2B5EF4-FFF2-40B4-BE49-F238E27FC236}">
                <a16:creationId xmlns:a16="http://schemas.microsoft.com/office/drawing/2014/main" id="{1E97011D-425D-FC35-03BA-8BD41750746C}"/>
              </a:ext>
            </a:extLst>
          </p:cNvPr>
          <p:cNvSpPr txBox="1"/>
          <p:nvPr/>
        </p:nvSpPr>
        <p:spPr>
          <a:xfrm>
            <a:off x="8168327" y="6427113"/>
            <a:ext cx="3987538"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出典：</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宇宙教育センター発行「宇宙のとびら」</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65</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号</a:t>
            </a:r>
            <a:endPar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漫画：おがたたかはる</a:t>
            </a:r>
          </a:p>
        </p:txBody>
      </p:sp>
    </p:spTree>
    <p:extLst>
      <p:ext uri="{BB962C8B-B14F-4D97-AF65-F5344CB8AC3E}">
        <p14:creationId xmlns:p14="http://schemas.microsoft.com/office/powerpoint/2010/main" val="794942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AB96-8680-F858-6113-F1DAB6423910}"/>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9C0F0AFA-2C05-AE6F-DA09-B397D93AF042}"/>
              </a:ext>
            </a:extLst>
          </p:cNvPr>
          <p:cNvPicPr>
            <a:picLocks noChangeAspect="1"/>
          </p:cNvPicPr>
          <p:nvPr/>
        </p:nvPicPr>
        <p:blipFill>
          <a:blip r:embed="rId3"/>
          <a:stretch>
            <a:fillRect/>
          </a:stretch>
        </p:blipFill>
        <p:spPr>
          <a:xfrm>
            <a:off x="2423946" y="108585"/>
            <a:ext cx="7592387" cy="6177915"/>
          </a:xfrm>
          <a:prstGeom prst="rect">
            <a:avLst/>
          </a:prstGeom>
        </p:spPr>
      </p:pic>
      <p:sp>
        <p:nvSpPr>
          <p:cNvPr id="4" name="テキスト ボックス 3">
            <a:extLst>
              <a:ext uri="{FF2B5EF4-FFF2-40B4-BE49-F238E27FC236}">
                <a16:creationId xmlns:a16="http://schemas.microsoft.com/office/drawing/2014/main" id="{0273FC69-2206-9528-A3EB-29335C64B3C8}"/>
              </a:ext>
            </a:extLst>
          </p:cNvPr>
          <p:cNvSpPr txBox="1"/>
          <p:nvPr/>
        </p:nvSpPr>
        <p:spPr>
          <a:xfrm>
            <a:off x="8158900" y="6371484"/>
            <a:ext cx="3987538"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出典：</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宇宙教育センター発行「宇宙のとびら」</a:t>
            </a: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65</a:t>
            </a: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号</a:t>
            </a:r>
            <a:endPar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漫画：おがたたかはる</a:t>
            </a:r>
          </a:p>
        </p:txBody>
      </p:sp>
    </p:spTree>
    <p:extLst>
      <p:ext uri="{BB962C8B-B14F-4D97-AF65-F5344CB8AC3E}">
        <p14:creationId xmlns:p14="http://schemas.microsoft.com/office/powerpoint/2010/main" val="2240672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FA500-E18A-8EC2-32A6-3289134BEB0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33EF848-EE3A-FB3A-4865-77A177FDBD93}"/>
              </a:ext>
            </a:extLst>
          </p:cNvPr>
          <p:cNvSpPr txBox="1"/>
          <p:nvPr/>
        </p:nvSpPr>
        <p:spPr>
          <a:xfrm>
            <a:off x="4793829" y="261521"/>
            <a:ext cx="2749472" cy="707886"/>
          </a:xfrm>
          <a:prstGeom prst="rect">
            <a:avLst/>
          </a:prstGeom>
          <a:noFill/>
        </p:spPr>
        <p:txBody>
          <a:bodyPr wrap="none" rtlCol="0">
            <a:spAutoFit/>
          </a:bodyPr>
          <a:lstStyle/>
          <a:p>
            <a:pPr algn="ctr"/>
            <a:r>
              <a:rPr lang="ja-JP" altLang="en-US" sz="4000" b="1" dirty="0">
                <a:solidFill>
                  <a:schemeClr val="bg1"/>
                </a:solidFill>
                <a:latin typeface="メイリオ" panose="020B0604030504040204" pitchFamily="50" charset="-128"/>
                <a:ea typeface="メイリオ" panose="020B0604030504040204" pitchFamily="50" charset="-128"/>
              </a:rPr>
              <a:t>アポロ計画</a:t>
            </a:r>
          </a:p>
        </p:txBody>
      </p:sp>
      <p:sp>
        <p:nvSpPr>
          <p:cNvPr id="3" name="テキスト ボックス 2">
            <a:extLst>
              <a:ext uri="{FF2B5EF4-FFF2-40B4-BE49-F238E27FC236}">
                <a16:creationId xmlns:a16="http://schemas.microsoft.com/office/drawing/2014/main" id="{98BA24FC-46D6-2B52-9FD4-BBC351413630}"/>
              </a:ext>
            </a:extLst>
          </p:cNvPr>
          <p:cNvSpPr txBox="1"/>
          <p:nvPr/>
        </p:nvSpPr>
        <p:spPr>
          <a:xfrm>
            <a:off x="8673062" y="564202"/>
            <a:ext cx="2960822" cy="569387"/>
          </a:xfrm>
          <a:prstGeom prst="rect">
            <a:avLst/>
          </a:prstGeom>
          <a:noFill/>
        </p:spPr>
        <p:txBody>
          <a:bodyPr wrap="square" rtlCol="0">
            <a:spAutoFit/>
          </a:bodyPr>
          <a:lstStyle/>
          <a:p>
            <a:r>
              <a:rPr lang="en-US" altLang="ja-JP" sz="3100" dirty="0">
                <a:latin typeface="メイリオ" panose="020B0604030504040204" pitchFamily="50" charset="-128"/>
                <a:ea typeface="メイリオ" panose="020B0604030504040204" pitchFamily="50" charset="-128"/>
              </a:rPr>
              <a:t>1961</a:t>
            </a:r>
            <a:r>
              <a:rPr lang="ja-JP" altLang="en-US" sz="3100" dirty="0">
                <a:latin typeface="メイリオ" panose="020B0604030504040204" pitchFamily="50" charset="-128"/>
                <a:ea typeface="メイリオ" panose="020B0604030504040204" pitchFamily="50" charset="-128"/>
              </a:rPr>
              <a:t>～</a:t>
            </a:r>
            <a:r>
              <a:rPr lang="en-US" altLang="ja-JP" sz="3100" dirty="0">
                <a:latin typeface="メイリオ" panose="020B0604030504040204" pitchFamily="50" charset="-128"/>
                <a:ea typeface="メイリオ" panose="020B0604030504040204" pitchFamily="50" charset="-128"/>
              </a:rPr>
              <a:t>1972</a:t>
            </a:r>
            <a:r>
              <a:rPr lang="ja-JP" altLang="en-US" sz="3100" dirty="0">
                <a:latin typeface="メイリオ" panose="020B0604030504040204" pitchFamily="50" charset="-128"/>
                <a:ea typeface="メイリオ" panose="020B0604030504040204" pitchFamily="50" charset="-128"/>
              </a:rPr>
              <a:t>年</a:t>
            </a:r>
          </a:p>
        </p:txBody>
      </p:sp>
      <p:sp>
        <p:nvSpPr>
          <p:cNvPr id="4" name="テキスト ボックス 3">
            <a:extLst>
              <a:ext uri="{FF2B5EF4-FFF2-40B4-BE49-F238E27FC236}">
                <a16:creationId xmlns:a16="http://schemas.microsoft.com/office/drawing/2014/main" id="{2740C375-C01E-2A72-20BF-E411330F4CA5}"/>
              </a:ext>
            </a:extLst>
          </p:cNvPr>
          <p:cNvSpPr txBox="1"/>
          <p:nvPr/>
        </p:nvSpPr>
        <p:spPr>
          <a:xfrm>
            <a:off x="580950" y="2752675"/>
            <a:ext cx="6124649" cy="2477601"/>
          </a:xfrm>
          <a:prstGeom prst="rect">
            <a:avLst/>
          </a:prstGeom>
          <a:noFill/>
        </p:spPr>
        <p:txBody>
          <a:bodyPr wrap="square" rtlCol="0">
            <a:spAutoFit/>
          </a:bodyPr>
          <a:lstStyle/>
          <a:p>
            <a:r>
              <a:rPr lang="en-US" altLang="ja-JP" sz="3100" b="1" dirty="0">
                <a:latin typeface="メイリオ" panose="020B0604030504040204" pitchFamily="50" charset="-128"/>
                <a:ea typeface="メイリオ" panose="020B0604030504040204" pitchFamily="50" charset="-128"/>
              </a:rPr>
              <a:t>1969</a:t>
            </a:r>
            <a:r>
              <a:rPr lang="ja-JP" altLang="en-US" sz="3100" b="1" dirty="0">
                <a:latin typeface="メイリオ" panose="020B0604030504040204" pitchFamily="50" charset="-128"/>
                <a:ea typeface="メイリオ" panose="020B0604030504040204" pitchFamily="50" charset="-128"/>
              </a:rPr>
              <a:t>年</a:t>
            </a:r>
            <a:r>
              <a:rPr lang="en-US" altLang="ja-JP" sz="3100" b="1" dirty="0">
                <a:latin typeface="メイリオ" panose="020B0604030504040204" pitchFamily="50" charset="-128"/>
                <a:ea typeface="メイリオ" panose="020B0604030504040204" pitchFamily="50" charset="-128"/>
              </a:rPr>
              <a:t>7</a:t>
            </a:r>
            <a:r>
              <a:rPr lang="ja-JP" altLang="en-US" sz="3100" b="1" dirty="0">
                <a:latin typeface="メイリオ" panose="020B0604030504040204" pitchFamily="50" charset="-128"/>
                <a:ea typeface="メイリオ" panose="020B0604030504040204" pitchFamily="50" charset="-128"/>
              </a:rPr>
              <a:t>月</a:t>
            </a:r>
            <a:r>
              <a:rPr lang="en-US" altLang="ja-JP" sz="3100" b="1" dirty="0">
                <a:latin typeface="メイリオ" panose="020B0604030504040204" pitchFamily="50" charset="-128"/>
                <a:ea typeface="メイリオ" panose="020B0604030504040204" pitchFamily="50" charset="-128"/>
              </a:rPr>
              <a:t>20</a:t>
            </a:r>
            <a:r>
              <a:rPr lang="ja-JP" altLang="en-US" sz="3100" b="1" dirty="0">
                <a:latin typeface="メイリオ" panose="020B0604030504040204" pitchFamily="50" charset="-128"/>
                <a:ea typeface="メイリオ" panose="020B0604030504040204" pitchFamily="50" charset="-128"/>
              </a:rPr>
              <a:t>日</a:t>
            </a:r>
            <a:endParaRPr lang="en-US" altLang="ja-JP" sz="3100" b="1" dirty="0">
              <a:latin typeface="メイリオ" panose="020B0604030504040204" pitchFamily="50" charset="-128"/>
              <a:ea typeface="メイリオ" panose="020B0604030504040204" pitchFamily="50" charset="-128"/>
            </a:endParaRPr>
          </a:p>
          <a:p>
            <a:r>
              <a:rPr lang="ja-JP" altLang="en-US" sz="3100" b="1" dirty="0">
                <a:latin typeface="メイリオ" panose="020B0604030504040204" pitchFamily="50" charset="-128"/>
                <a:ea typeface="メイリオ" panose="020B0604030504040204" pitchFamily="50" charset="-128"/>
              </a:rPr>
              <a:t>アポロ</a:t>
            </a:r>
            <a:r>
              <a:rPr lang="en-US" altLang="ja-JP" sz="3100" b="1" dirty="0">
                <a:latin typeface="メイリオ" panose="020B0604030504040204" pitchFamily="50" charset="-128"/>
                <a:ea typeface="メイリオ" panose="020B0604030504040204" pitchFamily="50" charset="-128"/>
              </a:rPr>
              <a:t>11</a:t>
            </a:r>
            <a:r>
              <a:rPr lang="ja-JP" altLang="en-US" sz="3100" b="1" dirty="0">
                <a:latin typeface="メイリオ" panose="020B0604030504040204" pitchFamily="50" charset="-128"/>
                <a:ea typeface="メイリオ" panose="020B0604030504040204" pitchFamily="50" charset="-128"/>
              </a:rPr>
              <a:t>号によって</a:t>
            </a:r>
            <a:endParaRPr lang="en-US" altLang="ja-JP" sz="3100" b="1" dirty="0">
              <a:latin typeface="メイリオ" panose="020B0604030504040204" pitchFamily="50" charset="-128"/>
              <a:ea typeface="メイリオ" panose="020B0604030504040204" pitchFamily="50" charset="-128"/>
            </a:endParaRPr>
          </a:p>
          <a:p>
            <a:r>
              <a:rPr lang="ja-JP" altLang="en-US" sz="3100" b="1" dirty="0">
                <a:solidFill>
                  <a:srgbClr val="FF0000"/>
                </a:solidFill>
                <a:latin typeface="メイリオ" panose="020B0604030504040204" pitchFamily="50" charset="-128"/>
                <a:ea typeface="メイリオ" panose="020B0604030504040204" pitchFamily="50" charset="-128"/>
              </a:rPr>
              <a:t>人類が初めて月に降り立った</a:t>
            </a:r>
            <a:endParaRPr lang="en-US" altLang="ja-JP" sz="3100" b="1" dirty="0">
              <a:solidFill>
                <a:srgbClr val="FF0000"/>
              </a:solidFill>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合計</a:t>
            </a:r>
            <a:r>
              <a:rPr lang="en-US" altLang="ja-JP" sz="2800" dirty="0">
                <a:latin typeface="メイリオ" panose="020B0604030504040204" pitchFamily="50" charset="-128"/>
                <a:ea typeface="メイリオ" panose="020B0604030504040204" pitchFamily="50" charset="-128"/>
              </a:rPr>
              <a:t>6</a:t>
            </a:r>
            <a:r>
              <a:rPr lang="ja-JP" altLang="en-US" sz="2800" dirty="0">
                <a:latin typeface="メイリオ" panose="020B0604030504040204" pitchFamily="50" charset="-128"/>
                <a:ea typeface="メイリオ" panose="020B0604030504040204" pitchFamily="50" charset="-128"/>
              </a:rPr>
              <a:t>回、人間の月着陸に成功、</a:t>
            </a:r>
            <a:endParaRPr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月の岩石を持ち帰った</a:t>
            </a:r>
          </a:p>
        </p:txBody>
      </p:sp>
      <p:sp>
        <p:nvSpPr>
          <p:cNvPr id="5" name="テキスト ボックス 4">
            <a:extLst>
              <a:ext uri="{FF2B5EF4-FFF2-40B4-BE49-F238E27FC236}">
                <a16:creationId xmlns:a16="http://schemas.microsoft.com/office/drawing/2014/main" id="{2F38D446-A60D-D50E-7B03-BDB406AA247A}"/>
              </a:ext>
            </a:extLst>
          </p:cNvPr>
          <p:cNvSpPr txBox="1"/>
          <p:nvPr/>
        </p:nvSpPr>
        <p:spPr>
          <a:xfrm>
            <a:off x="580950" y="1204827"/>
            <a:ext cx="8010599" cy="1046440"/>
          </a:xfrm>
          <a:prstGeom prst="rect">
            <a:avLst/>
          </a:prstGeom>
          <a:noFill/>
        </p:spPr>
        <p:txBody>
          <a:bodyPr wrap="square" rtlCol="0">
            <a:spAutoFit/>
          </a:bodyPr>
          <a:lstStyle/>
          <a:p>
            <a:r>
              <a:rPr lang="ja-JP" altLang="en-US" sz="3100" dirty="0">
                <a:latin typeface="メイリオ" panose="020B0604030504040204" pitchFamily="50" charset="-128"/>
                <a:ea typeface="メイリオ" panose="020B0604030504040204" pitchFamily="50" charset="-128"/>
              </a:rPr>
              <a:t>人類の月面着陸と地球への帰還をめざした</a:t>
            </a:r>
            <a:endParaRPr lang="en-US" altLang="ja-JP" sz="3100" dirty="0">
              <a:latin typeface="メイリオ" panose="020B0604030504040204" pitchFamily="50" charset="-128"/>
              <a:ea typeface="メイリオ" panose="020B0604030504040204" pitchFamily="50" charset="-128"/>
            </a:endParaRPr>
          </a:p>
          <a:p>
            <a:r>
              <a:rPr lang="ja-JP" altLang="en-US" sz="3100" dirty="0">
                <a:latin typeface="メイリオ" panose="020B0604030504040204" pitchFamily="50" charset="-128"/>
                <a:ea typeface="メイリオ" panose="020B0604030504040204" pitchFamily="50" charset="-128"/>
              </a:rPr>
              <a:t>アメリカの有人月探査計画</a:t>
            </a:r>
          </a:p>
        </p:txBody>
      </p:sp>
      <p:pic>
        <p:nvPicPr>
          <p:cNvPr id="6" name="Picture 2" descr="Apollo 16 on the moon">
            <a:extLst>
              <a:ext uri="{FF2B5EF4-FFF2-40B4-BE49-F238E27FC236}">
                <a16:creationId xmlns:a16="http://schemas.microsoft.com/office/drawing/2014/main" id="{BDD4E1F3-7763-AB40-80DC-964CC31C59A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627378" y="1887758"/>
            <a:ext cx="5040821" cy="42074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0825F410-9E3E-D1E6-9C01-5263F79355F7}"/>
              </a:ext>
            </a:extLst>
          </p:cNvPr>
          <p:cNvSpPr txBox="1"/>
          <p:nvPr/>
        </p:nvSpPr>
        <p:spPr>
          <a:xfrm>
            <a:off x="10572767" y="5725862"/>
            <a:ext cx="179068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©NASA</a:t>
            </a: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7947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8A4B6C7D-7D2E-4FA3-6073-9D33230A918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4651375"/>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8027044-2850-1ABC-A866-784A312A9328}"/>
              </a:ext>
            </a:extLst>
          </p:cNvPr>
          <p:cNvSpPr txBox="1"/>
          <p:nvPr/>
        </p:nvSpPr>
        <p:spPr>
          <a:xfrm>
            <a:off x="566443" y="4959909"/>
            <a:ext cx="11059116" cy="1015663"/>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sz="1800" b="0" i="0" u="none" strike="noStrike" kern="0" cap="none" spc="0" baseline="0">
                <a:solidFill>
                  <a:srgbClr val="000000"/>
                </a:solidFill>
                <a:uFillTx/>
              </a:defRPr>
            </a:pPr>
            <a:r>
              <a:rPr lang="ja-JP" altLang="en-US" sz="6000" b="1" dirty="0">
                <a:solidFill>
                  <a:prstClr val="white"/>
                </a:solidFill>
                <a:latin typeface="Meiryo" pitchFamily="34"/>
                <a:ea typeface="Meiryo" pitchFamily="34"/>
              </a:rPr>
              <a:t>ルナクラフト</a:t>
            </a:r>
            <a:r>
              <a:rPr lang="ja-JP" altLang="en-US" sz="6000" b="1" kern="0" dirty="0">
                <a:solidFill>
                  <a:prstClr val="white"/>
                </a:solidFill>
                <a:latin typeface="Meiryo" pitchFamily="34"/>
                <a:ea typeface="Meiryo" pitchFamily="34"/>
              </a:rPr>
              <a:t>へ</a:t>
            </a:r>
            <a:r>
              <a:rPr lang="ja-JP" altLang="en-US" sz="6000" b="1" dirty="0">
                <a:solidFill>
                  <a:prstClr val="white"/>
                </a:solidFill>
                <a:latin typeface="Meiryo" pitchFamily="34"/>
                <a:ea typeface="Meiryo" pitchFamily="34"/>
              </a:rPr>
              <a:t>ようこそ！</a:t>
            </a:r>
            <a:endParaRPr lang="en-US" sz="6000" b="1" dirty="0">
              <a:solidFill>
                <a:prstClr val="white"/>
              </a:solidFill>
              <a:latin typeface="Meiryo" pitchFamily="34"/>
              <a:ea typeface="Meiryo" pitchFamily="34"/>
            </a:endParaRPr>
          </a:p>
        </p:txBody>
      </p:sp>
      <p:sp>
        <p:nvSpPr>
          <p:cNvPr id="6" name="テキスト ボックス 5">
            <a:extLst>
              <a:ext uri="{FF2B5EF4-FFF2-40B4-BE49-F238E27FC236}">
                <a16:creationId xmlns:a16="http://schemas.microsoft.com/office/drawing/2014/main" id="{72A2824B-684A-DA9D-1E6D-75C31CC38287}"/>
              </a:ext>
            </a:extLst>
          </p:cNvPr>
          <p:cNvSpPr txBox="1"/>
          <p:nvPr/>
        </p:nvSpPr>
        <p:spPr>
          <a:xfrm>
            <a:off x="2076450" y="6334906"/>
            <a:ext cx="8039100" cy="256394"/>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sz="1800" b="0" i="0" u="none" strike="noStrike" kern="0" cap="none" spc="0" baseline="0">
                <a:solidFill>
                  <a:srgbClr val="000000"/>
                </a:solidFill>
                <a:uFillTx/>
              </a:defRPr>
            </a:pPr>
            <a:r>
              <a:rPr lang="en-US" altLang="ja-JP" sz="1050" b="1" dirty="0">
                <a:solidFill>
                  <a:prstClr val="white"/>
                </a:solidFill>
                <a:latin typeface="Meiryo" pitchFamily="34"/>
                <a:ea typeface="Meiryo" pitchFamily="34"/>
              </a:rPr>
              <a:t>※</a:t>
            </a:r>
            <a:r>
              <a:rPr lang="ja-JP" altLang="en-US" sz="1050" b="1" dirty="0">
                <a:solidFill>
                  <a:prstClr val="white"/>
                </a:solidFill>
                <a:latin typeface="Meiryo" pitchFamily="34"/>
                <a:ea typeface="Meiryo" pitchFamily="34"/>
              </a:rPr>
              <a:t>ルナクラフトは</a:t>
            </a:r>
            <a:r>
              <a:rPr lang="en-US" altLang="ja-JP" sz="1050" b="1" dirty="0">
                <a:solidFill>
                  <a:prstClr val="white"/>
                </a:solidFill>
                <a:latin typeface="Meiryo" pitchFamily="34"/>
                <a:ea typeface="Meiryo" pitchFamily="34"/>
              </a:rPr>
              <a:t>Minecraft</a:t>
            </a:r>
            <a:r>
              <a:rPr lang="ja-JP" altLang="en-US" sz="1050" b="1" dirty="0">
                <a:solidFill>
                  <a:prstClr val="white"/>
                </a:solidFill>
                <a:latin typeface="Meiryo" pitchFamily="34"/>
                <a:ea typeface="Meiryo" pitchFamily="34"/>
              </a:rPr>
              <a:t>公式製品ではありません。</a:t>
            </a:r>
            <a:r>
              <a:rPr lang="en-US" altLang="ja-JP" sz="1050" b="1" dirty="0">
                <a:solidFill>
                  <a:prstClr val="white"/>
                </a:solidFill>
                <a:latin typeface="Meiryo" pitchFamily="34"/>
                <a:ea typeface="Meiryo" pitchFamily="34"/>
              </a:rPr>
              <a:t>Mojang</a:t>
            </a:r>
            <a:r>
              <a:rPr lang="ja-JP" altLang="en-US" sz="1050" b="1" dirty="0">
                <a:solidFill>
                  <a:prstClr val="white"/>
                </a:solidFill>
                <a:latin typeface="Meiryo" pitchFamily="34"/>
                <a:ea typeface="Meiryo" pitchFamily="34"/>
              </a:rPr>
              <a:t>から承認されておらず、</a:t>
            </a:r>
            <a:r>
              <a:rPr lang="en-US" altLang="ja-JP" sz="1050" b="1" dirty="0">
                <a:solidFill>
                  <a:prstClr val="white"/>
                </a:solidFill>
                <a:latin typeface="Meiryo" pitchFamily="34"/>
                <a:ea typeface="Meiryo" pitchFamily="34"/>
              </a:rPr>
              <a:t>Mojang</a:t>
            </a:r>
            <a:r>
              <a:rPr lang="ja-JP" altLang="en-US" sz="1050" b="1" dirty="0">
                <a:solidFill>
                  <a:prstClr val="white"/>
                </a:solidFill>
                <a:latin typeface="Meiryo" pitchFamily="34"/>
                <a:ea typeface="Meiryo" pitchFamily="34"/>
              </a:rPr>
              <a:t>とは関係ありません。</a:t>
            </a:r>
            <a:endParaRPr lang="en-US" sz="1050" b="1" dirty="0">
              <a:solidFill>
                <a:prstClr val="white"/>
              </a:solidFill>
              <a:latin typeface="Meiryo" pitchFamily="34"/>
              <a:ea typeface="Meiryo" pitchFamily="34"/>
            </a:endParaRPr>
          </a:p>
        </p:txBody>
      </p:sp>
      <p:sp>
        <p:nvSpPr>
          <p:cNvPr id="7" name="テキスト ボックス 6">
            <a:extLst>
              <a:ext uri="{FF2B5EF4-FFF2-40B4-BE49-F238E27FC236}">
                <a16:creationId xmlns:a16="http://schemas.microsoft.com/office/drawing/2014/main" id="{B48E7ADB-E3A3-736D-89AB-16D3E5890CDD}"/>
              </a:ext>
            </a:extLst>
          </p:cNvPr>
          <p:cNvSpPr txBox="1"/>
          <p:nvPr/>
        </p:nvSpPr>
        <p:spPr>
          <a:xfrm>
            <a:off x="11580779" y="4438627"/>
            <a:ext cx="763622" cy="261610"/>
          </a:xfrm>
          <a:prstGeom prst="rect">
            <a:avLst/>
          </a:prstGeom>
          <a:noFill/>
        </p:spPr>
        <p:txBody>
          <a:bodyPr wrap="square" rtlCol="0">
            <a:spAutoFit/>
          </a:bodyPr>
          <a:lstStyle/>
          <a:p>
            <a:pPr>
              <a:defRPr/>
            </a:pPr>
            <a:r>
              <a:rPr lang="en-US" altLang="ja-JP" sz="1050" dirty="0">
                <a:solidFill>
                  <a:prstClr val="white"/>
                </a:solidFill>
                <a:latin typeface="メイリオ" panose="020B0604030504040204" pitchFamily="50" charset="-128"/>
                <a:ea typeface="メイリオ" panose="020B0604030504040204" pitchFamily="50" charset="-128"/>
              </a:rPr>
              <a:t>©JAXA</a:t>
            </a:r>
            <a:endParaRPr lang="ja-JP" altLang="en-US" sz="1050" dirty="0">
              <a:solidFill>
                <a:prstClr val="white"/>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35916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2DB1A-EDEE-C946-1471-C721AFE731CB}"/>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B9A89DC-BBDB-6F20-0879-CD44E36B6309}"/>
              </a:ext>
            </a:extLst>
          </p:cNvPr>
          <p:cNvSpPr txBox="1"/>
          <p:nvPr/>
        </p:nvSpPr>
        <p:spPr>
          <a:xfrm>
            <a:off x="4537350" y="261521"/>
            <a:ext cx="3262432" cy="707886"/>
          </a:xfrm>
          <a:prstGeom prst="rect">
            <a:avLst/>
          </a:prstGeom>
          <a:noFill/>
        </p:spPr>
        <p:txBody>
          <a:bodyPr wrap="none" rtlCol="0">
            <a:spAutoFit/>
          </a:bodyPr>
          <a:lstStyle/>
          <a:p>
            <a:pPr algn="ctr"/>
            <a:r>
              <a:rPr lang="ja-JP" altLang="en-US" sz="4000" b="1" dirty="0">
                <a:solidFill>
                  <a:schemeClr val="bg1"/>
                </a:solidFill>
                <a:latin typeface="メイリオ" panose="020B0604030504040204" pitchFamily="50" charset="-128"/>
                <a:ea typeface="メイリオ" panose="020B0604030504040204" pitchFamily="50" charset="-128"/>
              </a:rPr>
              <a:t>月探査の歴史</a:t>
            </a:r>
          </a:p>
        </p:txBody>
      </p:sp>
      <p:sp>
        <p:nvSpPr>
          <p:cNvPr id="3" name="テキスト ボックス 2">
            <a:extLst>
              <a:ext uri="{FF2B5EF4-FFF2-40B4-BE49-F238E27FC236}">
                <a16:creationId xmlns:a16="http://schemas.microsoft.com/office/drawing/2014/main" id="{153955A3-0F96-F750-AF05-D26D68E7C9F4}"/>
              </a:ext>
            </a:extLst>
          </p:cNvPr>
          <p:cNvSpPr txBox="1"/>
          <p:nvPr/>
        </p:nvSpPr>
        <p:spPr>
          <a:xfrm>
            <a:off x="604432" y="1860007"/>
            <a:ext cx="6124649" cy="646331"/>
          </a:xfrm>
          <a:prstGeom prst="rect">
            <a:avLst/>
          </a:prstGeom>
          <a:noFill/>
        </p:spPr>
        <p:txBody>
          <a:bodyPr wrap="square" rtlCol="0">
            <a:spAutoFit/>
          </a:bodyPr>
          <a:lstStyle/>
          <a:p>
            <a:r>
              <a:rPr lang="ja-JP" altLang="en-US" dirty="0">
                <a:latin typeface="メイリオ" panose="020B0604030504040204" pitchFamily="50" charset="-128"/>
                <a:ea typeface="メイリオ" panose="020B0604030504040204" pitchFamily="50" charset="-128"/>
              </a:rPr>
              <a:t>スイングバイ、および</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それに関連した技術の習得</a:t>
            </a:r>
            <a:endParaRPr lang="ja-JP" altLang="en-US" sz="1600"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B1C2FF62-9761-2B59-D57B-CE0EA84BE8D6}"/>
              </a:ext>
            </a:extLst>
          </p:cNvPr>
          <p:cNvSpPr txBox="1"/>
          <p:nvPr/>
        </p:nvSpPr>
        <p:spPr>
          <a:xfrm>
            <a:off x="435716" y="1260735"/>
            <a:ext cx="8894902" cy="646331"/>
          </a:xfrm>
          <a:prstGeom prst="rect">
            <a:avLst/>
          </a:prstGeom>
          <a:noFill/>
        </p:spPr>
        <p:txBody>
          <a:bodyPr wrap="square" rtlCol="0">
            <a:spAutoFit/>
          </a:bodyPr>
          <a:lstStyle/>
          <a:p>
            <a:r>
              <a:rPr lang="ja-JP" altLang="en-US" b="1" dirty="0">
                <a:latin typeface="メイリオ" panose="020B0604030504040204" pitchFamily="50" charset="-128"/>
                <a:ea typeface="メイリオ" panose="020B0604030504040204" pitchFamily="50" charset="-128"/>
              </a:rPr>
              <a:t>工学実験衛星「ひてん」（</a:t>
            </a:r>
            <a:r>
              <a:rPr lang="en-US" altLang="ja-JP" b="1" dirty="0">
                <a:latin typeface="メイリオ" panose="020B0604030504040204" pitchFamily="50" charset="-128"/>
                <a:ea typeface="メイリオ" panose="020B0604030504040204" pitchFamily="50" charset="-128"/>
              </a:rPr>
              <a:t>MUSES-A</a:t>
            </a:r>
            <a:r>
              <a:rPr lang="ja-JP" altLang="en-US" b="1" dirty="0">
                <a:latin typeface="メイリオ" panose="020B0604030504040204" pitchFamily="50" charset="-128"/>
                <a:ea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endParaRPr>
          </a:p>
          <a:p>
            <a:r>
              <a:rPr lang="ja-JP" altLang="en-US" b="1" dirty="0">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1990</a:t>
            </a:r>
            <a:r>
              <a:rPr lang="ja-JP" altLang="en-US" b="1" dirty="0">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1993</a:t>
            </a:r>
            <a:r>
              <a:rPr lang="ja-JP" altLang="en-US" dirty="0">
                <a:latin typeface="メイリオ" panose="020B0604030504040204" pitchFamily="50" charset="-128"/>
                <a:ea typeface="メイリオ" panose="020B0604030504040204" pitchFamily="50" charset="-128"/>
              </a:rPr>
              <a:t>年</a:t>
            </a:r>
            <a:r>
              <a:rPr lang="ja-JP" altLang="en-US" b="1" dirty="0">
                <a:latin typeface="メイリオ" panose="020B0604030504040204" pitchFamily="50" charset="-128"/>
                <a:ea typeface="メイリオ" panose="020B0604030504040204" pitchFamily="50" charset="-128"/>
              </a:rPr>
              <a:t>）</a:t>
            </a:r>
          </a:p>
        </p:txBody>
      </p:sp>
      <p:pic>
        <p:nvPicPr>
          <p:cNvPr id="5" name="Picture 2">
            <a:extLst>
              <a:ext uri="{FF2B5EF4-FFF2-40B4-BE49-F238E27FC236}">
                <a16:creationId xmlns:a16="http://schemas.microsoft.com/office/drawing/2014/main" id="{BC19DF35-ED6B-0DF0-C184-A1F514C10F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12326" y="1159685"/>
            <a:ext cx="1450890" cy="1500920"/>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202B68F9-0823-A9B2-0568-AE29D855512F}"/>
              </a:ext>
            </a:extLst>
          </p:cNvPr>
          <p:cNvSpPr txBox="1"/>
          <p:nvPr/>
        </p:nvSpPr>
        <p:spPr>
          <a:xfrm>
            <a:off x="5828279" y="2460550"/>
            <a:ext cx="667869"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a:t>
            </a:r>
            <a:r>
              <a:rPr kumimoji="1" lang="en-US" altLang="ja-JP" sz="7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endParaRPr kumimoji="1" lang="ja-JP" altLang="en-US" sz="7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5F401E84-B4D9-42B5-4B6F-BAE8C3066386}"/>
              </a:ext>
            </a:extLst>
          </p:cNvPr>
          <p:cNvSpPr txBox="1"/>
          <p:nvPr/>
        </p:nvSpPr>
        <p:spPr>
          <a:xfrm>
            <a:off x="488894" y="3186488"/>
            <a:ext cx="4866809" cy="3077766"/>
          </a:xfrm>
          <a:prstGeom prst="rect">
            <a:avLst/>
          </a:prstGeom>
          <a:noFill/>
        </p:spPr>
        <p:txBody>
          <a:bodyPr wrap="square" rtlCol="0">
            <a:spAutoFit/>
          </a:bodyPr>
          <a:lstStyle/>
          <a:p>
            <a:r>
              <a:rPr lang="ja-JP" altLang="en-US" sz="2000" b="1" dirty="0">
                <a:latin typeface="メイリオ" panose="020B0604030504040204" pitchFamily="50" charset="-128"/>
                <a:ea typeface="メイリオ" panose="020B0604030504040204" pitchFamily="50" charset="-128"/>
              </a:rPr>
              <a:t>クレメンタイン</a:t>
            </a:r>
            <a:endParaRPr lang="en-US" altLang="ja-JP" sz="2000" b="1" dirty="0">
              <a:latin typeface="メイリオ" panose="020B0604030504040204" pitchFamily="50" charset="-128"/>
              <a:ea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rPr>
              <a:t>（</a:t>
            </a:r>
            <a:r>
              <a:rPr lang="en-US" altLang="ja-JP" sz="2000" dirty="0">
                <a:latin typeface="メイリオ" panose="020B0604030504040204" pitchFamily="50" charset="-128"/>
                <a:ea typeface="メイリオ" panose="020B0604030504040204" pitchFamily="50" charset="-128"/>
              </a:rPr>
              <a:t>1994</a:t>
            </a:r>
            <a:r>
              <a:rPr lang="ja-JP" altLang="en-US" sz="2000" dirty="0">
                <a:latin typeface="メイリオ" panose="020B0604030504040204" pitchFamily="50" charset="-128"/>
                <a:ea typeface="メイリオ" panose="020B0604030504040204" pitchFamily="50" charset="-128"/>
              </a:rPr>
              <a:t>年</a:t>
            </a:r>
            <a:r>
              <a:rPr lang="ja-JP" altLang="en-US" sz="20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主に月の極地域を探査</a:t>
            </a:r>
            <a:endParaRPr lang="en-US" altLang="ja-JP" dirty="0">
              <a:latin typeface="メイリオ" panose="020B0604030504040204" pitchFamily="50" charset="-128"/>
              <a:ea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rPr>
              <a:t>ルナ・プロスペクター</a:t>
            </a:r>
            <a:endParaRPr lang="en-US" altLang="ja-JP" sz="2000" b="1" dirty="0">
              <a:latin typeface="メイリオ" panose="020B0604030504040204" pitchFamily="50" charset="-128"/>
              <a:ea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rPr>
              <a:t>（</a:t>
            </a:r>
            <a:r>
              <a:rPr lang="en-US" altLang="ja-JP" sz="2000" dirty="0">
                <a:latin typeface="メイリオ" panose="020B0604030504040204" pitchFamily="50" charset="-128"/>
                <a:ea typeface="メイリオ" panose="020B0604030504040204" pitchFamily="50" charset="-128"/>
              </a:rPr>
              <a:t>1998</a:t>
            </a:r>
            <a:r>
              <a:rPr lang="ja-JP" altLang="en-US" sz="2000" dirty="0">
                <a:latin typeface="メイリオ" panose="020B0604030504040204" pitchFamily="50" charset="-128"/>
                <a:ea typeface="メイリオ" panose="020B0604030504040204" pitchFamily="50" charset="-128"/>
              </a:rPr>
              <a:t>年</a:t>
            </a:r>
            <a:r>
              <a:rPr lang="ja-JP" altLang="en-US" sz="20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水の存在や</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月の内部構造の調査</a:t>
            </a:r>
            <a:endParaRPr lang="en-US" altLang="ja-JP" dirty="0">
              <a:latin typeface="メイリオ" panose="020B0604030504040204" pitchFamily="50" charset="-128"/>
              <a:ea typeface="メイリオ" panose="020B0604030504040204" pitchFamily="50" charset="-128"/>
            </a:endParaRPr>
          </a:p>
          <a:p>
            <a:endParaRPr lang="en-US" altLang="ja-JP" sz="2000" b="1"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全域にわたる</a:t>
            </a:r>
            <a:endParaRPr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月面構造の観測に成功</a:t>
            </a:r>
            <a:endParaRPr lang="en-US" altLang="ja-JP" sz="2000" dirty="0">
              <a:latin typeface="メイリオ" panose="020B0604030504040204" pitchFamily="50" charset="-128"/>
              <a:ea typeface="メイリオ" panose="020B0604030504040204" pitchFamily="50" charset="-128"/>
            </a:endParaRPr>
          </a:p>
        </p:txBody>
      </p:sp>
      <p:sp>
        <p:nvSpPr>
          <p:cNvPr id="8" name="四角形: 角を丸くする 7">
            <a:extLst>
              <a:ext uri="{FF2B5EF4-FFF2-40B4-BE49-F238E27FC236}">
                <a16:creationId xmlns:a16="http://schemas.microsoft.com/office/drawing/2014/main" id="{62A2D181-CEF4-C4C0-709A-7CA08FE8BA9B}"/>
              </a:ext>
            </a:extLst>
          </p:cNvPr>
          <p:cNvSpPr/>
          <p:nvPr/>
        </p:nvSpPr>
        <p:spPr>
          <a:xfrm>
            <a:off x="488894" y="924128"/>
            <a:ext cx="880353" cy="320705"/>
          </a:xfrm>
          <a:prstGeom prst="roundRect">
            <a:avLst/>
          </a:prstGeom>
          <a:solidFill>
            <a:srgbClr val="2A7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日本</a:t>
            </a:r>
          </a:p>
        </p:txBody>
      </p:sp>
      <p:sp>
        <p:nvSpPr>
          <p:cNvPr id="9" name="四角形: 角を丸くする 8">
            <a:extLst>
              <a:ext uri="{FF2B5EF4-FFF2-40B4-BE49-F238E27FC236}">
                <a16:creationId xmlns:a16="http://schemas.microsoft.com/office/drawing/2014/main" id="{5A6FA9DB-4B0D-0F81-249B-DED18158DC11}"/>
              </a:ext>
            </a:extLst>
          </p:cNvPr>
          <p:cNvSpPr/>
          <p:nvPr/>
        </p:nvSpPr>
        <p:spPr>
          <a:xfrm>
            <a:off x="488894" y="2860920"/>
            <a:ext cx="1860336" cy="320705"/>
          </a:xfrm>
          <a:prstGeom prst="roundRect">
            <a:avLst/>
          </a:prstGeom>
          <a:solidFill>
            <a:srgbClr val="2A7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アメリカ合衆国</a:t>
            </a:r>
          </a:p>
        </p:txBody>
      </p:sp>
      <p:pic>
        <p:nvPicPr>
          <p:cNvPr id="10" name="Picture 4" descr="Lunar Prospector above the Moon.">
            <a:extLst>
              <a:ext uri="{FF2B5EF4-FFF2-40B4-BE49-F238E27FC236}">
                <a16:creationId xmlns:a16="http://schemas.microsoft.com/office/drawing/2014/main" id="{422E184C-BBD6-A97A-0382-F82BC3C9320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443450" y="4339950"/>
            <a:ext cx="2832112" cy="19243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Spacecraft in space.">
            <a:extLst>
              <a:ext uri="{FF2B5EF4-FFF2-40B4-BE49-F238E27FC236}">
                <a16:creationId xmlns:a16="http://schemas.microsoft.com/office/drawing/2014/main" id="{B17D3967-2A81-1695-C42F-5E465B628D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02747" y="2936031"/>
            <a:ext cx="1772815" cy="1328228"/>
          </a:xfrm>
          <a:prstGeom prst="rect">
            <a:avLst/>
          </a:prstGeom>
          <a:noFill/>
          <a:extLst>
            <a:ext uri="{909E8E84-426E-40DD-AFC4-6F175D3DCCD1}">
              <a14:hiddenFill xmlns:a14="http://schemas.microsoft.com/office/drawing/2010/main">
                <a:solidFill>
                  <a:srgbClr val="FFFFFF"/>
                </a:solidFill>
              </a14:hiddenFill>
            </a:ext>
          </a:extLst>
        </p:spPr>
      </p:pic>
      <p:sp>
        <p:nvSpPr>
          <p:cNvPr id="12" name="テキスト ボックス 11">
            <a:extLst>
              <a:ext uri="{FF2B5EF4-FFF2-40B4-BE49-F238E27FC236}">
                <a16:creationId xmlns:a16="http://schemas.microsoft.com/office/drawing/2014/main" id="{94649EEE-77B5-396A-4EDC-F5C02DBBBFC4}"/>
              </a:ext>
            </a:extLst>
          </p:cNvPr>
          <p:cNvSpPr txBox="1"/>
          <p:nvPr/>
        </p:nvSpPr>
        <p:spPr>
          <a:xfrm>
            <a:off x="5537771" y="6063581"/>
            <a:ext cx="1790683"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©NASA/Ames</a:t>
            </a:r>
            <a:endParaRPr kumimoji="1" lang="ja-JP" altLang="en-US" sz="7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C72344EB-5E9C-42C3-5C2D-45302CC3DE43}"/>
              </a:ext>
            </a:extLst>
          </p:cNvPr>
          <p:cNvSpPr txBox="1"/>
          <p:nvPr/>
        </p:nvSpPr>
        <p:spPr>
          <a:xfrm>
            <a:off x="4411930" y="2904626"/>
            <a:ext cx="179068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クレメンタイン</a:t>
            </a:r>
          </a:p>
        </p:txBody>
      </p:sp>
      <p:sp>
        <p:nvSpPr>
          <p:cNvPr id="14" name="テキスト ボックス 13">
            <a:extLst>
              <a:ext uri="{FF2B5EF4-FFF2-40B4-BE49-F238E27FC236}">
                <a16:creationId xmlns:a16="http://schemas.microsoft.com/office/drawing/2014/main" id="{D93FDC18-4049-69C1-BFE4-FD827D67C2FA}"/>
              </a:ext>
            </a:extLst>
          </p:cNvPr>
          <p:cNvSpPr txBox="1"/>
          <p:nvPr/>
        </p:nvSpPr>
        <p:spPr>
          <a:xfrm>
            <a:off x="3348254" y="4323621"/>
            <a:ext cx="342800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ルナ・プロスペクター</a:t>
            </a:r>
          </a:p>
        </p:txBody>
      </p:sp>
      <p:sp>
        <p:nvSpPr>
          <p:cNvPr id="15" name="テキスト ボックス 14">
            <a:extLst>
              <a:ext uri="{FF2B5EF4-FFF2-40B4-BE49-F238E27FC236}">
                <a16:creationId xmlns:a16="http://schemas.microsoft.com/office/drawing/2014/main" id="{E95A12E2-78A7-007E-82F1-1FB2A279DBD5}"/>
              </a:ext>
            </a:extLst>
          </p:cNvPr>
          <p:cNvSpPr txBox="1"/>
          <p:nvPr/>
        </p:nvSpPr>
        <p:spPr>
          <a:xfrm>
            <a:off x="5828279" y="4093885"/>
            <a:ext cx="667869" cy="2000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a:t>
            </a:r>
            <a:r>
              <a:rPr kumimoji="1" lang="en-US" altLang="ja-JP" sz="7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NASA</a:t>
            </a:r>
            <a:endParaRPr kumimoji="1" lang="ja-JP" altLang="en-US" sz="7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7EA008E4-DF6C-A485-15CD-FE3389914914}"/>
              </a:ext>
            </a:extLst>
          </p:cNvPr>
          <p:cNvSpPr txBox="1"/>
          <p:nvPr/>
        </p:nvSpPr>
        <p:spPr>
          <a:xfrm>
            <a:off x="4757262" y="1142633"/>
            <a:ext cx="81987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ひてん</a:t>
            </a:r>
          </a:p>
        </p:txBody>
      </p:sp>
      <p:sp>
        <p:nvSpPr>
          <p:cNvPr id="17" name="四角形: 角を丸くする 16">
            <a:extLst>
              <a:ext uri="{FF2B5EF4-FFF2-40B4-BE49-F238E27FC236}">
                <a16:creationId xmlns:a16="http://schemas.microsoft.com/office/drawing/2014/main" id="{CEF7E819-1B2D-87AD-3BAF-517A599786CB}"/>
              </a:ext>
            </a:extLst>
          </p:cNvPr>
          <p:cNvSpPr/>
          <p:nvPr/>
        </p:nvSpPr>
        <p:spPr>
          <a:xfrm>
            <a:off x="6967516" y="1159685"/>
            <a:ext cx="1860336" cy="320705"/>
          </a:xfrm>
          <a:prstGeom prst="roundRect">
            <a:avLst/>
          </a:prstGeom>
          <a:solidFill>
            <a:srgbClr val="2A7CA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欧州宇宙機関</a:t>
            </a:r>
          </a:p>
        </p:txBody>
      </p:sp>
      <p:sp>
        <p:nvSpPr>
          <p:cNvPr id="18" name="テキスト ボックス 17">
            <a:extLst>
              <a:ext uri="{FF2B5EF4-FFF2-40B4-BE49-F238E27FC236}">
                <a16:creationId xmlns:a16="http://schemas.microsoft.com/office/drawing/2014/main" id="{30EA2F59-710C-72FD-7A21-FEFDF5471661}"/>
              </a:ext>
            </a:extLst>
          </p:cNvPr>
          <p:cNvSpPr txBox="1"/>
          <p:nvPr/>
        </p:nvSpPr>
        <p:spPr>
          <a:xfrm>
            <a:off x="7123159" y="1863656"/>
            <a:ext cx="3883219" cy="830997"/>
          </a:xfrm>
          <a:prstGeom prst="rect">
            <a:avLst/>
          </a:prstGeom>
          <a:noFill/>
        </p:spPr>
        <p:txBody>
          <a:bodyPr wrap="square" rtlCol="0">
            <a:spAutoFit/>
          </a:bodyPr>
          <a:lstStyle/>
          <a:p>
            <a:endParaRPr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ソーラー電気推進システム使用</a:t>
            </a:r>
            <a:endParaRPr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月の地形や鉱物組成の観測</a:t>
            </a:r>
          </a:p>
        </p:txBody>
      </p:sp>
      <p:sp>
        <p:nvSpPr>
          <p:cNvPr id="19" name="テキスト ボックス 18">
            <a:extLst>
              <a:ext uri="{FF2B5EF4-FFF2-40B4-BE49-F238E27FC236}">
                <a16:creationId xmlns:a16="http://schemas.microsoft.com/office/drawing/2014/main" id="{78E3D47E-9954-307A-DD4A-3499B20C119C}"/>
              </a:ext>
            </a:extLst>
          </p:cNvPr>
          <p:cNvSpPr txBox="1"/>
          <p:nvPr/>
        </p:nvSpPr>
        <p:spPr>
          <a:xfrm>
            <a:off x="6928809" y="1480390"/>
            <a:ext cx="5141049" cy="707886"/>
          </a:xfrm>
          <a:prstGeom prst="rect">
            <a:avLst/>
          </a:prstGeom>
          <a:noFill/>
        </p:spPr>
        <p:txBody>
          <a:bodyPr wrap="square" rtlCol="0">
            <a:spAutoFit/>
          </a:bodyPr>
          <a:lstStyle/>
          <a:p>
            <a:r>
              <a:rPr lang="ja-JP" altLang="en-US" sz="2000" b="1" dirty="0">
                <a:latin typeface="メイリオ" panose="020B0604030504040204" pitchFamily="50" charset="-128"/>
                <a:ea typeface="メイリオ" panose="020B0604030504040204" pitchFamily="50" charset="-128"/>
              </a:rPr>
              <a:t>スマート</a:t>
            </a:r>
            <a:r>
              <a:rPr lang="en-US" altLang="ja-JP" sz="2000" b="1" dirty="0">
                <a:latin typeface="メイリオ" panose="020B0604030504040204" pitchFamily="50" charset="-128"/>
                <a:ea typeface="メイリオ" panose="020B0604030504040204" pitchFamily="50" charset="-128"/>
              </a:rPr>
              <a:t>1</a:t>
            </a:r>
            <a:r>
              <a:rPr lang="ja-JP" altLang="en-US" sz="2000" b="1" dirty="0">
                <a:latin typeface="メイリオ" panose="020B0604030504040204" pitchFamily="50" charset="-128"/>
                <a:ea typeface="メイリオ" panose="020B0604030504040204" pitchFamily="50" charset="-128"/>
              </a:rPr>
              <a:t>　</a:t>
            </a:r>
            <a:r>
              <a:rPr lang="en-US" altLang="ja-JP" sz="2000" dirty="0">
                <a:latin typeface="メイリオ" panose="020B0604030504040204" pitchFamily="50" charset="-128"/>
                <a:ea typeface="メイリオ" panose="020B0604030504040204" pitchFamily="50" charset="-128"/>
              </a:rPr>
              <a:t>ESA</a:t>
            </a:r>
            <a:r>
              <a:rPr lang="ja-JP" altLang="en-US" sz="2000" dirty="0">
                <a:latin typeface="メイリオ" panose="020B0604030504040204" pitchFamily="50" charset="-128"/>
                <a:ea typeface="メイリオ" panose="020B0604030504040204" pitchFamily="50" charset="-128"/>
              </a:rPr>
              <a:t>初の月探査機</a:t>
            </a:r>
            <a:r>
              <a:rPr lang="ja-JP" altLang="en-US" sz="2000" b="1" dirty="0">
                <a:latin typeface="メイリオ" panose="020B0604030504040204" pitchFamily="50" charset="-128"/>
                <a:ea typeface="メイリオ" panose="020B0604030504040204" pitchFamily="50" charset="-128"/>
              </a:rPr>
              <a:t>　</a:t>
            </a:r>
            <a:endParaRPr lang="en-US" altLang="ja-JP" sz="2000" b="1" dirty="0">
              <a:latin typeface="メイリオ" panose="020B0604030504040204" pitchFamily="50" charset="-128"/>
              <a:ea typeface="メイリオ" panose="020B0604030504040204" pitchFamily="50" charset="-128"/>
            </a:endParaRPr>
          </a:p>
          <a:p>
            <a:r>
              <a:rPr lang="ja-JP" altLang="en-US" sz="2000" b="1" dirty="0">
                <a:latin typeface="メイリオ" panose="020B0604030504040204" pitchFamily="50" charset="-128"/>
                <a:ea typeface="メイリオ" panose="020B0604030504040204" pitchFamily="50" charset="-128"/>
              </a:rPr>
              <a:t>（</a:t>
            </a:r>
            <a:r>
              <a:rPr lang="en-US" altLang="ja-JP" sz="2000" b="1" dirty="0">
                <a:latin typeface="メイリオ" panose="020B0604030504040204" pitchFamily="50" charset="-128"/>
                <a:ea typeface="メイリオ" panose="020B0604030504040204" pitchFamily="50" charset="-128"/>
              </a:rPr>
              <a:t>2003</a:t>
            </a:r>
            <a:r>
              <a:rPr lang="ja-JP" altLang="en-US" sz="2000" dirty="0">
                <a:latin typeface="メイリオ" panose="020B0604030504040204" pitchFamily="50" charset="-128"/>
                <a:ea typeface="メイリオ" panose="020B0604030504040204" pitchFamily="50" charset="-128"/>
              </a:rPr>
              <a:t>年</a:t>
            </a:r>
            <a:r>
              <a:rPr lang="ja-JP" altLang="en-US" sz="2000" b="1" dirty="0">
                <a:latin typeface="メイリオ" panose="020B0604030504040204" pitchFamily="50" charset="-128"/>
                <a:ea typeface="メイリオ" panose="020B0604030504040204" pitchFamily="50" charset="-128"/>
              </a:rPr>
              <a:t>）</a:t>
            </a:r>
            <a:endParaRPr lang="en-US" altLang="ja-JP" sz="2000" b="1" dirty="0">
              <a:latin typeface="メイリオ" panose="020B0604030504040204" pitchFamily="50" charset="-128"/>
              <a:ea typeface="メイリオ" panose="020B0604030504040204" pitchFamily="50" charset="-128"/>
            </a:endParaRPr>
          </a:p>
        </p:txBody>
      </p:sp>
      <p:pic>
        <p:nvPicPr>
          <p:cNvPr id="20" name="Picture 2" descr="SMART-1 is travelling to the Moon using a new solar-electric propulsion system">
            <a:extLst>
              <a:ext uri="{FF2B5EF4-FFF2-40B4-BE49-F238E27FC236}">
                <a16:creationId xmlns:a16="http://schemas.microsoft.com/office/drawing/2014/main" id="{6B56BF1A-6F7B-A1C8-B0A2-8DD2233A21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180356" y="3035029"/>
            <a:ext cx="4575928" cy="3198189"/>
          </a:xfrm>
          <a:prstGeom prst="rect">
            <a:avLst/>
          </a:prstGeom>
          <a:noFill/>
          <a:extLst>
            <a:ext uri="{909E8E84-426E-40DD-AFC4-6F175D3DCCD1}">
              <a14:hiddenFill xmlns:a14="http://schemas.microsoft.com/office/drawing/2010/main">
                <a:solidFill>
                  <a:srgbClr val="FFFFFF"/>
                </a:solidFill>
              </a14:hiddenFill>
            </a:ext>
          </a:extLst>
        </p:spPr>
      </p:pic>
      <p:sp>
        <p:nvSpPr>
          <p:cNvPr id="21" name="テキスト ボックス 20">
            <a:extLst>
              <a:ext uri="{FF2B5EF4-FFF2-40B4-BE49-F238E27FC236}">
                <a16:creationId xmlns:a16="http://schemas.microsoft.com/office/drawing/2014/main" id="{E60DC216-F8D0-2247-AEBB-E70490A42B71}"/>
              </a:ext>
            </a:extLst>
          </p:cNvPr>
          <p:cNvSpPr txBox="1"/>
          <p:nvPr/>
        </p:nvSpPr>
        <p:spPr>
          <a:xfrm>
            <a:off x="10548987" y="5971608"/>
            <a:ext cx="1290505"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a:t>
            </a:r>
            <a:r>
              <a:rPr kumimoji="1" lang="en-US" altLang="ja-JP" sz="1100" b="0" i="0" u="none" strike="noStrike" kern="1200" cap="none" spc="0" normalizeH="0" baseline="0" noProof="0" dirty="0" err="1">
                <a:ln>
                  <a:noFill/>
                </a:ln>
                <a:solidFill>
                  <a:schemeClr val="bg1"/>
                </a:solidFill>
                <a:effectLst/>
                <a:uLnTx/>
                <a:uFillTx/>
                <a:latin typeface="メイリオ" panose="020B0604030504040204" pitchFamily="50" charset="-128"/>
                <a:ea typeface="メイリオ" panose="020B0604030504040204" pitchFamily="50" charset="-128"/>
              </a:rPr>
              <a:t>ESA_J.Huart</a:t>
            </a:r>
            <a:endPar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7C8DDBF7-A0B8-172B-B511-112070264FFD}"/>
              </a:ext>
            </a:extLst>
          </p:cNvPr>
          <p:cNvSpPr txBox="1"/>
          <p:nvPr/>
        </p:nvSpPr>
        <p:spPr>
          <a:xfrm>
            <a:off x="7175198" y="3043125"/>
            <a:ext cx="179068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スマート１</a:t>
            </a:r>
          </a:p>
        </p:txBody>
      </p:sp>
    </p:spTree>
    <p:extLst>
      <p:ext uri="{BB962C8B-B14F-4D97-AF65-F5344CB8AC3E}">
        <p14:creationId xmlns:p14="http://schemas.microsoft.com/office/powerpoint/2010/main" val="873570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2DB1A-EDEE-C946-1471-C721AFE731CB}"/>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A72373F-28CE-A1AA-F336-0D95D58A58D8}"/>
              </a:ext>
            </a:extLst>
          </p:cNvPr>
          <p:cNvSpPr txBox="1"/>
          <p:nvPr/>
        </p:nvSpPr>
        <p:spPr>
          <a:xfrm>
            <a:off x="4964921" y="84549"/>
            <a:ext cx="2262158" cy="923330"/>
          </a:xfrm>
          <a:prstGeom prst="rect">
            <a:avLst/>
          </a:prstGeom>
          <a:noFill/>
        </p:spPr>
        <p:txBody>
          <a:bodyPr wrap="none" rtlCol="0">
            <a:spAutoFit/>
          </a:bodyPr>
          <a:lstStyle/>
          <a:p>
            <a:pPr algn="ctr"/>
            <a:r>
              <a:rPr lang="ja-JP" altLang="en-US" sz="5400" b="1" dirty="0">
                <a:solidFill>
                  <a:schemeClr val="bg1"/>
                </a:solidFill>
                <a:latin typeface="メイリオ" panose="020B0604030504040204" pitchFamily="50" charset="-128"/>
                <a:ea typeface="メイリオ" panose="020B0604030504040204" pitchFamily="50" charset="-128"/>
              </a:rPr>
              <a:t>かぐや</a:t>
            </a:r>
          </a:p>
        </p:txBody>
      </p:sp>
      <p:sp>
        <p:nvSpPr>
          <p:cNvPr id="3" name="テキスト ボックス 2">
            <a:extLst>
              <a:ext uri="{FF2B5EF4-FFF2-40B4-BE49-F238E27FC236}">
                <a16:creationId xmlns:a16="http://schemas.microsoft.com/office/drawing/2014/main" id="{F2944B89-0C64-AF88-A8BC-6FB8CEA1A7DD}"/>
              </a:ext>
            </a:extLst>
          </p:cNvPr>
          <p:cNvSpPr txBox="1"/>
          <p:nvPr/>
        </p:nvSpPr>
        <p:spPr>
          <a:xfrm>
            <a:off x="415979" y="546214"/>
            <a:ext cx="11245738" cy="569387"/>
          </a:xfrm>
          <a:prstGeom prst="rect">
            <a:avLst/>
          </a:prstGeom>
          <a:noFill/>
        </p:spPr>
        <p:txBody>
          <a:bodyPr wrap="square" rtlCol="0">
            <a:spAutoFit/>
          </a:bodyPr>
          <a:lstStyle/>
          <a:p>
            <a:r>
              <a:rPr lang="en-US" altLang="ja-JP" sz="2800" b="1" dirty="0">
                <a:latin typeface="メイリオ" panose="020B0604030504040204" pitchFamily="50" charset="-128"/>
                <a:ea typeface="メイリオ" panose="020B0604030504040204" pitchFamily="50" charset="-128"/>
              </a:rPr>
              <a:t>JAXA</a:t>
            </a:r>
            <a:r>
              <a:rPr lang="ja-JP" altLang="en-US" sz="2800" b="1" dirty="0">
                <a:latin typeface="メイリオ" panose="020B0604030504040204" pitchFamily="50" charset="-128"/>
                <a:ea typeface="メイリオ" panose="020B0604030504040204" pitchFamily="50" charset="-128"/>
              </a:rPr>
              <a:t>の月周回衛星　　　　　　　　　　　　       </a:t>
            </a:r>
            <a:r>
              <a:rPr lang="en-US" altLang="ja-JP" sz="3100" dirty="0">
                <a:latin typeface="メイリオ" panose="020B0604030504040204" pitchFamily="50" charset="-128"/>
                <a:ea typeface="メイリオ" panose="020B0604030504040204" pitchFamily="50" charset="-128"/>
              </a:rPr>
              <a:t>2007</a:t>
            </a:r>
            <a:r>
              <a:rPr lang="ja-JP" altLang="en-US" sz="3100" dirty="0">
                <a:latin typeface="メイリオ" panose="020B0604030504040204" pitchFamily="50" charset="-128"/>
                <a:ea typeface="メイリオ" panose="020B0604030504040204" pitchFamily="50" charset="-128"/>
              </a:rPr>
              <a:t>～</a:t>
            </a:r>
            <a:r>
              <a:rPr lang="en-US" altLang="ja-JP" sz="3100" dirty="0">
                <a:latin typeface="メイリオ" panose="020B0604030504040204" pitchFamily="50" charset="-128"/>
                <a:ea typeface="メイリオ" panose="020B0604030504040204" pitchFamily="50" charset="-128"/>
              </a:rPr>
              <a:t>2009</a:t>
            </a:r>
            <a:r>
              <a:rPr lang="ja-JP" altLang="en-US" sz="3100" dirty="0">
                <a:latin typeface="メイリオ" panose="020B0604030504040204" pitchFamily="50" charset="-128"/>
                <a:ea typeface="メイリオ" panose="020B0604030504040204" pitchFamily="50" charset="-128"/>
              </a:rPr>
              <a:t>年</a:t>
            </a:r>
          </a:p>
        </p:txBody>
      </p:sp>
      <p:sp>
        <p:nvSpPr>
          <p:cNvPr id="4" name="テキスト ボックス 3">
            <a:extLst>
              <a:ext uri="{FF2B5EF4-FFF2-40B4-BE49-F238E27FC236}">
                <a16:creationId xmlns:a16="http://schemas.microsoft.com/office/drawing/2014/main" id="{71F610D4-620F-7879-2620-C5C0F1B0964D}"/>
              </a:ext>
            </a:extLst>
          </p:cNvPr>
          <p:cNvSpPr txBox="1"/>
          <p:nvPr/>
        </p:nvSpPr>
        <p:spPr>
          <a:xfrm>
            <a:off x="419041" y="3159151"/>
            <a:ext cx="4904661" cy="1046440"/>
          </a:xfrm>
          <a:prstGeom prst="rect">
            <a:avLst/>
          </a:prstGeom>
          <a:noFill/>
        </p:spPr>
        <p:txBody>
          <a:bodyPr wrap="square" rtlCol="0">
            <a:spAutoFit/>
          </a:bodyPr>
          <a:lstStyle/>
          <a:p>
            <a:r>
              <a:rPr lang="ja-JP" altLang="en-US" sz="3100" b="1" dirty="0">
                <a:latin typeface="メイリオ" panose="020B0604030504040204" pitchFamily="50" charset="-128"/>
                <a:ea typeface="メイリオ" panose="020B0604030504040204" pitchFamily="50" charset="-128"/>
              </a:rPr>
              <a:t>月全球の</a:t>
            </a:r>
            <a:r>
              <a:rPr lang="ja-JP" altLang="en-US" sz="3100" b="1" dirty="0">
                <a:solidFill>
                  <a:srgbClr val="FF0000"/>
                </a:solidFill>
                <a:latin typeface="メイリオ" panose="020B0604030504040204" pitchFamily="50" charset="-128"/>
                <a:ea typeface="メイリオ" panose="020B0604030504040204" pitchFamily="50" charset="-128"/>
              </a:rPr>
              <a:t>正確な地形図</a:t>
            </a:r>
            <a:r>
              <a:rPr lang="ja-JP" altLang="en-US" sz="3100" b="1" dirty="0">
                <a:latin typeface="メイリオ" panose="020B0604030504040204" pitchFamily="50" charset="-128"/>
                <a:ea typeface="メイリオ" panose="020B0604030504040204" pitchFamily="50" charset="-128"/>
              </a:rPr>
              <a:t>を</a:t>
            </a:r>
            <a:endParaRPr lang="en-US" altLang="ja-JP" sz="3100" b="1" dirty="0">
              <a:latin typeface="メイリオ" panose="020B0604030504040204" pitchFamily="50" charset="-128"/>
              <a:ea typeface="メイリオ" panose="020B0604030504040204" pitchFamily="50" charset="-128"/>
            </a:endParaRPr>
          </a:p>
          <a:p>
            <a:r>
              <a:rPr lang="ja-JP" altLang="en-US" sz="3100" b="1" dirty="0">
                <a:latin typeface="メイリオ" panose="020B0604030504040204" pitchFamily="50" charset="-128"/>
                <a:ea typeface="メイリオ" panose="020B0604030504040204" pitchFamily="50" charset="-128"/>
              </a:rPr>
              <a:t>作成できた</a:t>
            </a:r>
            <a:endParaRPr lang="en-US" altLang="ja-JP" sz="3100" b="1" dirty="0">
              <a:latin typeface="メイリオ" panose="020B0604030504040204" pitchFamily="50" charset="-128"/>
              <a:ea typeface="メイリオ" panose="020B0604030504040204" pitchFamily="50" charset="-128"/>
            </a:endParaRPr>
          </a:p>
        </p:txBody>
      </p:sp>
      <p:pic>
        <p:nvPicPr>
          <p:cNvPr id="5" name="Picture 6">
            <a:extLst>
              <a:ext uri="{FF2B5EF4-FFF2-40B4-BE49-F238E27FC236}">
                <a16:creationId xmlns:a16="http://schemas.microsoft.com/office/drawing/2014/main" id="{A08BD584-EE2E-8357-3A28-0826505EBCD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68562" y="1222514"/>
            <a:ext cx="6796217" cy="4877830"/>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95484744-F856-D033-F598-F4529F28154C}"/>
              </a:ext>
            </a:extLst>
          </p:cNvPr>
          <p:cNvSpPr txBox="1"/>
          <p:nvPr/>
        </p:nvSpPr>
        <p:spPr>
          <a:xfrm>
            <a:off x="10572768" y="5725862"/>
            <a:ext cx="12183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83813114-0065-F65A-E6C7-4FA2D4A19583}"/>
              </a:ext>
            </a:extLst>
          </p:cNvPr>
          <p:cNvSpPr txBox="1"/>
          <p:nvPr/>
        </p:nvSpPr>
        <p:spPr>
          <a:xfrm>
            <a:off x="419041" y="1304200"/>
            <a:ext cx="4323193" cy="1815882"/>
          </a:xfrm>
          <a:prstGeom prst="rect">
            <a:avLst/>
          </a:prstGeom>
          <a:noFill/>
        </p:spPr>
        <p:txBody>
          <a:bodyPr wrap="square" rtlCol="0">
            <a:spAutoFit/>
          </a:bodyPr>
          <a:lstStyle/>
          <a:p>
            <a:r>
              <a:rPr lang="ja-JP" altLang="en-US" sz="2800" dirty="0">
                <a:latin typeface="メイリオ" panose="020B0604030504040204" pitchFamily="50" charset="-128"/>
                <a:ea typeface="メイリオ" panose="020B0604030504040204" pitchFamily="50" charset="-128"/>
              </a:rPr>
              <a:t>月の起源と進化の解明のための科学データ取得</a:t>
            </a:r>
            <a:endParaRPr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月周回軌道への投入などの実証</a:t>
            </a:r>
          </a:p>
        </p:txBody>
      </p:sp>
      <p:sp>
        <p:nvSpPr>
          <p:cNvPr id="8" name="テキスト ボックス 7">
            <a:extLst>
              <a:ext uri="{FF2B5EF4-FFF2-40B4-BE49-F238E27FC236}">
                <a16:creationId xmlns:a16="http://schemas.microsoft.com/office/drawing/2014/main" id="{06B8E607-B5C6-3032-F598-AAF368A4A469}"/>
              </a:ext>
            </a:extLst>
          </p:cNvPr>
          <p:cNvSpPr txBox="1"/>
          <p:nvPr/>
        </p:nvSpPr>
        <p:spPr>
          <a:xfrm>
            <a:off x="1024523" y="4835653"/>
            <a:ext cx="3423910" cy="1046440"/>
          </a:xfrm>
          <a:prstGeom prst="rect">
            <a:avLst/>
          </a:prstGeom>
          <a:noFill/>
        </p:spPr>
        <p:txBody>
          <a:bodyPr wrap="square" rtlCol="0">
            <a:spAutoFit/>
          </a:bodyPr>
          <a:lstStyle/>
          <a:p>
            <a:r>
              <a:rPr lang="ja-JP" altLang="en-US" sz="3100" b="1" dirty="0">
                <a:latin typeface="メイリオ" panose="020B0604030504040204" pitchFamily="50" charset="-128"/>
                <a:ea typeface="メイリオ" panose="020B0604030504040204" pitchFamily="50" charset="-128"/>
              </a:rPr>
              <a:t>ルナクラフトに</a:t>
            </a:r>
            <a:endParaRPr lang="en-US" altLang="ja-JP" sz="3100" b="1" dirty="0">
              <a:latin typeface="メイリオ" panose="020B0604030504040204" pitchFamily="50" charset="-128"/>
              <a:ea typeface="メイリオ" panose="020B0604030504040204" pitchFamily="50" charset="-128"/>
            </a:endParaRPr>
          </a:p>
          <a:p>
            <a:r>
              <a:rPr lang="ja-JP" altLang="en-US" sz="3100" b="1" dirty="0">
                <a:latin typeface="メイリオ" panose="020B0604030504040204" pitchFamily="50" charset="-128"/>
                <a:ea typeface="メイリオ" panose="020B0604030504040204" pitchFamily="50" charset="-128"/>
              </a:rPr>
              <a:t>使われています！</a:t>
            </a:r>
            <a:endParaRPr lang="en-US" altLang="ja-JP" sz="3100" b="1" dirty="0">
              <a:latin typeface="メイリオ" panose="020B0604030504040204" pitchFamily="50" charset="-128"/>
              <a:ea typeface="メイリオ" panose="020B0604030504040204" pitchFamily="50" charset="-128"/>
            </a:endParaRPr>
          </a:p>
        </p:txBody>
      </p:sp>
      <p:cxnSp>
        <p:nvCxnSpPr>
          <p:cNvPr id="9" name="直線矢印コネクタ 8">
            <a:extLst>
              <a:ext uri="{FF2B5EF4-FFF2-40B4-BE49-F238E27FC236}">
                <a16:creationId xmlns:a16="http://schemas.microsoft.com/office/drawing/2014/main" id="{4B95FE22-455C-5091-1BF8-A0EF551A9B90}"/>
              </a:ext>
            </a:extLst>
          </p:cNvPr>
          <p:cNvCxnSpPr>
            <a:cxnSpLocks/>
          </p:cNvCxnSpPr>
          <p:nvPr/>
        </p:nvCxnSpPr>
        <p:spPr>
          <a:xfrm flipH="1">
            <a:off x="2871371" y="3731903"/>
            <a:ext cx="12356" cy="1025611"/>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35326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AB96-8680-F858-6113-F1DAB6423910}"/>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2259091D-066D-7979-08B9-256EA0376C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44450"/>
            <a:ext cx="12192000" cy="6769100"/>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6A9EBD1B-3AE3-D8F4-EF78-34D4AE258134}"/>
              </a:ext>
            </a:extLst>
          </p:cNvPr>
          <p:cNvSpPr txBox="1"/>
          <p:nvPr/>
        </p:nvSpPr>
        <p:spPr>
          <a:xfrm>
            <a:off x="9215562" y="6304547"/>
            <a:ext cx="297643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NASA LRO / </a:t>
            </a:r>
            <a:r>
              <a:rPr kumimoji="1" lang="en-US" altLang="ja-JP" sz="1800" b="0" i="0" u="none" strike="noStrike" kern="1200" cap="none" spc="0" normalizeH="0" baseline="0" noProof="0" dirty="0" err="1">
                <a:ln>
                  <a:noFill/>
                </a:ln>
                <a:solidFill>
                  <a:prstClr val="white"/>
                </a:solidFill>
                <a:effectLst/>
                <a:uLnTx/>
                <a:uFillTx/>
                <a:latin typeface="メイリオ" panose="020B0604030504040204" pitchFamily="50" charset="-128"/>
                <a:ea typeface="メイリオ" panose="020B0604030504040204" pitchFamily="50" charset="-128"/>
              </a:rPr>
              <a:t>Jatan</a:t>
            </a:r>
            <a:r>
              <a:rPr kumimoji="1" lang="en-US" altLang="ja-JP"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 Mehta</a:t>
            </a: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155AE0EE-365C-E6E5-4000-30F93BA0EA0E}"/>
              </a:ext>
            </a:extLst>
          </p:cNvPr>
          <p:cNvSpPr txBox="1"/>
          <p:nvPr/>
        </p:nvSpPr>
        <p:spPr>
          <a:xfrm>
            <a:off x="1574133" y="5085105"/>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ティコクレータ</a:t>
            </a:r>
          </a:p>
        </p:txBody>
      </p:sp>
      <p:sp>
        <p:nvSpPr>
          <p:cNvPr id="5" name="テキスト ボックス 4">
            <a:extLst>
              <a:ext uri="{FF2B5EF4-FFF2-40B4-BE49-F238E27FC236}">
                <a16:creationId xmlns:a16="http://schemas.microsoft.com/office/drawing/2014/main" id="{BF3A9E24-D090-2A81-47DC-AEF9BE4EF60C}"/>
              </a:ext>
            </a:extLst>
          </p:cNvPr>
          <p:cNvSpPr txBox="1"/>
          <p:nvPr/>
        </p:nvSpPr>
        <p:spPr>
          <a:xfrm>
            <a:off x="1407695" y="2045187"/>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コペルニクス</a:t>
            </a:r>
          </a:p>
        </p:txBody>
      </p:sp>
      <p:sp>
        <p:nvSpPr>
          <p:cNvPr id="6" name="テキスト ボックス 5">
            <a:extLst>
              <a:ext uri="{FF2B5EF4-FFF2-40B4-BE49-F238E27FC236}">
                <a16:creationId xmlns:a16="http://schemas.microsoft.com/office/drawing/2014/main" id="{7B258978-FA47-6498-65A0-430963C352E9}"/>
              </a:ext>
            </a:extLst>
          </p:cNvPr>
          <p:cNvSpPr txBox="1"/>
          <p:nvPr/>
        </p:nvSpPr>
        <p:spPr>
          <a:xfrm>
            <a:off x="3988469" y="2967335"/>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静かの海</a:t>
            </a:r>
          </a:p>
        </p:txBody>
      </p:sp>
      <p:sp>
        <p:nvSpPr>
          <p:cNvPr id="7" name="テキスト ボックス 6">
            <a:extLst>
              <a:ext uri="{FF2B5EF4-FFF2-40B4-BE49-F238E27FC236}">
                <a16:creationId xmlns:a16="http://schemas.microsoft.com/office/drawing/2014/main" id="{A958EBC0-4F13-92CC-053A-7D0A37B24C64}"/>
              </a:ext>
            </a:extLst>
          </p:cNvPr>
          <p:cNvSpPr txBox="1"/>
          <p:nvPr/>
        </p:nvSpPr>
        <p:spPr>
          <a:xfrm>
            <a:off x="4716377" y="3816543"/>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豊かの海</a:t>
            </a:r>
          </a:p>
        </p:txBody>
      </p:sp>
      <p:sp>
        <p:nvSpPr>
          <p:cNvPr id="8" name="楕円 7">
            <a:extLst>
              <a:ext uri="{FF2B5EF4-FFF2-40B4-BE49-F238E27FC236}">
                <a16:creationId xmlns:a16="http://schemas.microsoft.com/office/drawing/2014/main" id="{5F7F2E89-0934-93C6-0BE3-8FE00608ACA0}"/>
              </a:ext>
            </a:extLst>
          </p:cNvPr>
          <p:cNvSpPr/>
          <p:nvPr/>
        </p:nvSpPr>
        <p:spPr>
          <a:xfrm>
            <a:off x="4301288" y="4069421"/>
            <a:ext cx="276726" cy="282908"/>
          </a:xfrm>
          <a:prstGeom prst="ellipse">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F0209A43-FC7F-D050-5F4F-7599378BB4A0}"/>
              </a:ext>
            </a:extLst>
          </p:cNvPr>
          <p:cNvSpPr txBox="1"/>
          <p:nvPr/>
        </p:nvSpPr>
        <p:spPr>
          <a:xfrm>
            <a:off x="4134641" y="4502900"/>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神酒の海</a:t>
            </a:r>
          </a:p>
        </p:txBody>
      </p:sp>
      <p:sp>
        <p:nvSpPr>
          <p:cNvPr id="10" name="テキスト ボックス 9">
            <a:extLst>
              <a:ext uri="{FF2B5EF4-FFF2-40B4-BE49-F238E27FC236}">
                <a16:creationId xmlns:a16="http://schemas.microsoft.com/office/drawing/2014/main" id="{F9EFAFBB-A426-3A6E-D8BC-33BB3FA395CB}"/>
              </a:ext>
            </a:extLst>
          </p:cNvPr>
          <p:cNvSpPr txBox="1"/>
          <p:nvPr/>
        </p:nvSpPr>
        <p:spPr>
          <a:xfrm>
            <a:off x="3822031" y="2161571"/>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white"/>
                </a:solidFill>
                <a:latin typeface="メイリオ" panose="020B0604030504040204" pitchFamily="50" charset="-128"/>
                <a:ea typeface="メイリオ" panose="020B0604030504040204" pitchFamily="50" charset="-128"/>
              </a:rPr>
              <a:t>晴れの</a:t>
            </a: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海</a:t>
            </a:r>
          </a:p>
        </p:txBody>
      </p:sp>
      <p:sp>
        <p:nvSpPr>
          <p:cNvPr id="11" name="テキスト ボックス 10">
            <a:extLst>
              <a:ext uri="{FF2B5EF4-FFF2-40B4-BE49-F238E27FC236}">
                <a16:creationId xmlns:a16="http://schemas.microsoft.com/office/drawing/2014/main" id="{E3964476-9508-89C6-2D06-5BE1D0C2D6E9}"/>
              </a:ext>
            </a:extLst>
          </p:cNvPr>
          <p:cNvSpPr txBox="1"/>
          <p:nvPr/>
        </p:nvSpPr>
        <p:spPr>
          <a:xfrm>
            <a:off x="3771900" y="1032479"/>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white"/>
                </a:solidFill>
                <a:latin typeface="メイリオ" panose="020B0604030504040204" pitchFamily="50" charset="-128"/>
                <a:ea typeface="メイリオ" panose="020B0604030504040204" pitchFamily="50" charset="-128"/>
              </a:rPr>
              <a:t>氷の</a:t>
            </a: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海</a:t>
            </a:r>
          </a:p>
        </p:txBody>
      </p:sp>
      <p:sp>
        <p:nvSpPr>
          <p:cNvPr id="12" name="テキスト ボックス 11">
            <a:extLst>
              <a:ext uri="{FF2B5EF4-FFF2-40B4-BE49-F238E27FC236}">
                <a16:creationId xmlns:a16="http://schemas.microsoft.com/office/drawing/2014/main" id="{DFC75669-24DB-6F97-00FC-F64C4B677314}"/>
              </a:ext>
            </a:extLst>
          </p:cNvPr>
          <p:cNvSpPr txBox="1"/>
          <p:nvPr/>
        </p:nvSpPr>
        <p:spPr>
          <a:xfrm>
            <a:off x="2474496" y="1462361"/>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white"/>
                </a:solidFill>
                <a:latin typeface="メイリオ" panose="020B0604030504040204" pitchFamily="50" charset="-128"/>
                <a:ea typeface="メイリオ" panose="020B0604030504040204" pitchFamily="50" charset="-128"/>
              </a:rPr>
              <a:t>雨の</a:t>
            </a: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海</a:t>
            </a:r>
          </a:p>
        </p:txBody>
      </p:sp>
      <p:sp>
        <p:nvSpPr>
          <p:cNvPr id="13" name="テキスト ボックス 12">
            <a:extLst>
              <a:ext uri="{FF2B5EF4-FFF2-40B4-BE49-F238E27FC236}">
                <a16:creationId xmlns:a16="http://schemas.microsoft.com/office/drawing/2014/main" id="{6160C716-1EF6-5AB3-8568-92C2BFE56DF6}"/>
              </a:ext>
            </a:extLst>
          </p:cNvPr>
          <p:cNvSpPr txBox="1"/>
          <p:nvPr/>
        </p:nvSpPr>
        <p:spPr>
          <a:xfrm>
            <a:off x="2163678" y="3862477"/>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雲の海</a:t>
            </a:r>
          </a:p>
        </p:txBody>
      </p:sp>
      <p:sp>
        <p:nvSpPr>
          <p:cNvPr id="14" name="テキスト ボックス 13">
            <a:extLst>
              <a:ext uri="{FF2B5EF4-FFF2-40B4-BE49-F238E27FC236}">
                <a16:creationId xmlns:a16="http://schemas.microsoft.com/office/drawing/2014/main" id="{F0B45DF8-FAFF-4749-CEEF-620998D2A181}"/>
              </a:ext>
            </a:extLst>
          </p:cNvPr>
          <p:cNvSpPr txBox="1"/>
          <p:nvPr/>
        </p:nvSpPr>
        <p:spPr>
          <a:xfrm>
            <a:off x="909387" y="3749210"/>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湿りの海</a:t>
            </a:r>
          </a:p>
        </p:txBody>
      </p:sp>
      <p:sp>
        <p:nvSpPr>
          <p:cNvPr id="15" name="テキスト ボックス 14">
            <a:extLst>
              <a:ext uri="{FF2B5EF4-FFF2-40B4-BE49-F238E27FC236}">
                <a16:creationId xmlns:a16="http://schemas.microsoft.com/office/drawing/2014/main" id="{2ADE4E38-A786-343A-D5F1-EADF390B9C82}"/>
              </a:ext>
            </a:extLst>
          </p:cNvPr>
          <p:cNvSpPr txBox="1"/>
          <p:nvPr/>
        </p:nvSpPr>
        <p:spPr>
          <a:xfrm>
            <a:off x="5317956" y="3041457"/>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危機の海</a:t>
            </a:r>
          </a:p>
        </p:txBody>
      </p:sp>
      <p:sp>
        <p:nvSpPr>
          <p:cNvPr id="16" name="テキスト ボックス 15">
            <a:extLst>
              <a:ext uri="{FF2B5EF4-FFF2-40B4-BE49-F238E27FC236}">
                <a16:creationId xmlns:a16="http://schemas.microsoft.com/office/drawing/2014/main" id="{D10430AB-D465-EFDD-51B3-EBB54C53F920}"/>
              </a:ext>
            </a:extLst>
          </p:cNvPr>
          <p:cNvSpPr txBox="1"/>
          <p:nvPr/>
        </p:nvSpPr>
        <p:spPr>
          <a:xfrm>
            <a:off x="366965" y="2647125"/>
            <a:ext cx="24143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rPr>
              <a:t>嵐の大洋</a:t>
            </a:r>
            <a:endParaRPr kumimoji="1" lang="ja-JP" altLang="en-US" sz="2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1F34F8D-35C3-63E0-E8ED-99B9BBA3B795}"/>
              </a:ext>
            </a:extLst>
          </p:cNvPr>
          <p:cNvSpPr txBox="1"/>
          <p:nvPr/>
        </p:nvSpPr>
        <p:spPr>
          <a:xfrm>
            <a:off x="1886952" y="195581"/>
            <a:ext cx="24143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月の表側</a:t>
            </a:r>
          </a:p>
        </p:txBody>
      </p:sp>
      <p:sp>
        <p:nvSpPr>
          <p:cNvPr id="18" name="テキスト ボックス 17">
            <a:extLst>
              <a:ext uri="{FF2B5EF4-FFF2-40B4-BE49-F238E27FC236}">
                <a16:creationId xmlns:a16="http://schemas.microsoft.com/office/drawing/2014/main" id="{B5FDCD12-DA34-0642-1DDA-E13180865D60}"/>
              </a:ext>
            </a:extLst>
          </p:cNvPr>
          <p:cNvSpPr txBox="1"/>
          <p:nvPr/>
        </p:nvSpPr>
        <p:spPr>
          <a:xfrm>
            <a:off x="8008394" y="195581"/>
            <a:ext cx="24143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月の裏側</a:t>
            </a:r>
          </a:p>
        </p:txBody>
      </p:sp>
      <p:sp>
        <p:nvSpPr>
          <p:cNvPr id="19" name="テキスト ボックス 18">
            <a:extLst>
              <a:ext uri="{FF2B5EF4-FFF2-40B4-BE49-F238E27FC236}">
                <a16:creationId xmlns:a16="http://schemas.microsoft.com/office/drawing/2014/main" id="{96EC3A20-6231-B7F1-9401-3F0E6E9B6F86}"/>
              </a:ext>
            </a:extLst>
          </p:cNvPr>
          <p:cNvSpPr txBox="1"/>
          <p:nvPr/>
        </p:nvSpPr>
        <p:spPr>
          <a:xfrm>
            <a:off x="4205934" y="4340059"/>
            <a:ext cx="682897"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み   き</a:t>
            </a:r>
          </a:p>
        </p:txBody>
      </p:sp>
    </p:spTree>
    <p:extLst>
      <p:ext uri="{BB962C8B-B14F-4D97-AF65-F5344CB8AC3E}">
        <p14:creationId xmlns:p14="http://schemas.microsoft.com/office/powerpoint/2010/main" val="279931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AB96-8680-F858-6113-F1DAB6423910}"/>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1EC72BB0-E2CE-1134-43DF-99D841BA12EC}"/>
              </a:ext>
            </a:extLst>
          </p:cNvPr>
          <p:cNvPicPr>
            <a:picLocks noChangeAspect="1" noChangeArrowheads="1"/>
          </p:cNvPicPr>
          <p:nvPr/>
        </p:nvPicPr>
        <p:blipFill rotWithShape="1">
          <a:blip r:embed="rId3" cstate="screen">
            <a:alphaModFix/>
            <a:extLst>
              <a:ext uri="{28A0092B-C50C-407E-A947-70E740481C1C}">
                <a14:useLocalDpi xmlns:a14="http://schemas.microsoft.com/office/drawing/2010/main"/>
              </a:ext>
            </a:extLst>
          </a:blip>
          <a:srcRect/>
          <a:stretch/>
        </p:blipFill>
        <p:spPr bwMode="auto">
          <a:xfrm>
            <a:off x="2917994" y="100583"/>
            <a:ext cx="6353362" cy="6353360"/>
          </a:xfrm>
          <a:prstGeom prst="rect">
            <a:avLst/>
          </a:prstGeom>
          <a:noFill/>
          <a:extLst>
            <a:ext uri="{909E8E84-426E-40DD-AFC4-6F175D3DCCD1}">
              <a14:hiddenFill xmlns:a14="http://schemas.microsoft.com/office/drawing/2010/main">
                <a:solidFill>
                  <a:srgbClr val="FFFFFF"/>
                </a:solidFill>
              </a14:hiddenFill>
            </a:ext>
          </a:extLst>
        </p:spPr>
      </p:pic>
      <p:sp>
        <p:nvSpPr>
          <p:cNvPr id="3" name="正方形/長方形 2">
            <a:extLst>
              <a:ext uri="{FF2B5EF4-FFF2-40B4-BE49-F238E27FC236}">
                <a16:creationId xmlns:a16="http://schemas.microsoft.com/office/drawing/2014/main" id="{BC29072F-C383-F507-567C-042CF14F8AE4}"/>
              </a:ext>
            </a:extLst>
          </p:cNvPr>
          <p:cNvSpPr/>
          <p:nvPr/>
        </p:nvSpPr>
        <p:spPr>
          <a:xfrm>
            <a:off x="6524625" y="2609850"/>
            <a:ext cx="2171700" cy="19812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ahnschrift"/>
              <a:ea typeface="游ゴシック"/>
              <a:cs typeface="+mn-cs"/>
            </a:endParaRPr>
          </a:p>
        </p:txBody>
      </p:sp>
      <p:sp>
        <p:nvSpPr>
          <p:cNvPr id="4" name="テキスト ボックス 3">
            <a:extLst>
              <a:ext uri="{FF2B5EF4-FFF2-40B4-BE49-F238E27FC236}">
                <a16:creationId xmlns:a16="http://schemas.microsoft.com/office/drawing/2014/main" id="{4B0874E1-BC78-9E0A-A60C-A1D5DA868B89}"/>
              </a:ext>
            </a:extLst>
          </p:cNvPr>
          <p:cNvSpPr txBox="1"/>
          <p:nvPr/>
        </p:nvSpPr>
        <p:spPr>
          <a:xfrm>
            <a:off x="8074964" y="6146166"/>
            <a:ext cx="1259868" cy="30777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a:t>
            </a:r>
            <a:r>
              <a:rPr lang="ja-JP" altLang="en-US" sz="1400" b="1" dirty="0">
                <a:solidFill>
                  <a:schemeClr val="bg1"/>
                </a:solidFill>
                <a:latin typeface="メイリオ" panose="020B0604030504040204" pitchFamily="50" charset="-128"/>
                <a:ea typeface="メイリオ" panose="020B0604030504040204" pitchFamily="50" charset="-128"/>
              </a:rPr>
              <a:t>国立天文台</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25584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16C46-1574-EB7B-9126-364E621B1A56}"/>
            </a:ext>
          </a:extLst>
        </p:cNvPr>
        <p:cNvGrpSpPr/>
        <p:nvPr/>
      </p:nvGrpSpPr>
      <p:grpSpPr>
        <a:xfrm>
          <a:off x="0" y="0"/>
          <a:ext cx="0" cy="0"/>
          <a:chOff x="0" y="0"/>
          <a:chExt cx="0" cy="0"/>
        </a:xfrm>
      </p:grpSpPr>
      <p:pic>
        <p:nvPicPr>
          <p:cNvPr id="2" name="図 1">
            <a:extLst>
              <a:ext uri="{FF2B5EF4-FFF2-40B4-BE49-F238E27FC236}">
                <a16:creationId xmlns:a16="http://schemas.microsoft.com/office/drawing/2014/main" id="{AAD3D8CB-4234-444D-4D77-10E32771ED5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04230" y="337930"/>
            <a:ext cx="8783540" cy="6182140"/>
          </a:xfrm>
          <a:prstGeom prst="rect">
            <a:avLst/>
          </a:prstGeom>
        </p:spPr>
      </p:pic>
      <p:sp>
        <p:nvSpPr>
          <p:cNvPr id="3" name="正方形/長方形 2">
            <a:extLst>
              <a:ext uri="{FF2B5EF4-FFF2-40B4-BE49-F238E27FC236}">
                <a16:creationId xmlns:a16="http://schemas.microsoft.com/office/drawing/2014/main" id="{610C54F2-0D4D-4D50-0BEB-4503419CC0D8}"/>
              </a:ext>
            </a:extLst>
          </p:cNvPr>
          <p:cNvSpPr/>
          <p:nvPr/>
        </p:nvSpPr>
        <p:spPr>
          <a:xfrm>
            <a:off x="5783331" y="3338885"/>
            <a:ext cx="847725" cy="86677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ahnschrift"/>
              <a:ea typeface="游ゴシック"/>
              <a:cs typeface="+mn-cs"/>
            </a:endParaRPr>
          </a:p>
        </p:txBody>
      </p:sp>
      <p:sp>
        <p:nvSpPr>
          <p:cNvPr id="4" name="テキスト ボックス 3">
            <a:extLst>
              <a:ext uri="{FF2B5EF4-FFF2-40B4-BE49-F238E27FC236}">
                <a16:creationId xmlns:a16="http://schemas.microsoft.com/office/drawing/2014/main" id="{5A8C6B40-A934-FB35-7D83-B5C1B6710530}"/>
              </a:ext>
            </a:extLst>
          </p:cNvPr>
          <p:cNvSpPr txBox="1"/>
          <p:nvPr/>
        </p:nvSpPr>
        <p:spPr>
          <a:xfrm>
            <a:off x="8997314" y="6130807"/>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©2020 JAXA</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5545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6CCBC-9310-B9D8-50A5-D1F34F96CA28}"/>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8F385D4D-6456-6CA2-4429-BF61FB0F5878}"/>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p:blipFill>
        <p:spPr>
          <a:xfrm>
            <a:off x="2743565" y="0"/>
            <a:ext cx="6704869" cy="6386530"/>
          </a:xfrm>
          <a:prstGeom prst="rect">
            <a:avLst/>
          </a:prstGeom>
        </p:spPr>
      </p:pic>
      <p:sp>
        <p:nvSpPr>
          <p:cNvPr id="5" name="テキスト ボックス 4">
            <a:extLst>
              <a:ext uri="{FF2B5EF4-FFF2-40B4-BE49-F238E27FC236}">
                <a16:creationId xmlns:a16="http://schemas.microsoft.com/office/drawing/2014/main" id="{7C8A4624-361D-CBD1-95EF-26B823B792CF}"/>
              </a:ext>
            </a:extLst>
          </p:cNvPr>
          <p:cNvSpPr txBox="1"/>
          <p:nvPr/>
        </p:nvSpPr>
        <p:spPr>
          <a:xfrm>
            <a:off x="8098816" y="6076780"/>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©2020 JAXA</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251214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9C165-C90A-0281-10C2-A937A0A19886}"/>
            </a:ext>
          </a:extLst>
        </p:cNvPr>
        <p:cNvGrpSpPr/>
        <p:nvPr/>
      </p:nvGrpSpPr>
      <p:grpSpPr>
        <a:xfrm>
          <a:off x="0" y="0"/>
          <a:ext cx="0" cy="0"/>
          <a:chOff x="0" y="0"/>
          <a:chExt cx="0" cy="0"/>
        </a:xfrm>
      </p:grpSpPr>
      <p:pic>
        <p:nvPicPr>
          <p:cNvPr id="2" name="Picture 3" descr="F:\03-マイクラ案件（教育\92-JAXA案件\40-ワークショップ\スライド教材\file_20231027182340\04.png">
            <a:extLst>
              <a:ext uri="{FF2B5EF4-FFF2-40B4-BE49-F238E27FC236}">
                <a16:creationId xmlns:a16="http://schemas.microsoft.com/office/drawing/2014/main" id="{21343668-CDD4-828D-0F27-6C2332314C6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00363" y="180974"/>
            <a:ext cx="6278562" cy="6148387"/>
          </a:xfrm>
          <a:prstGeom prst="rect">
            <a:avLst/>
          </a:prstGeom>
          <a:noFill/>
          <a:extLst>
            <a:ext uri="{909E8E84-426E-40DD-AFC4-6F175D3DCCD1}">
              <a14:hiddenFill xmlns:a14="http://schemas.microsoft.com/office/drawing/2010/main">
                <a:solidFill>
                  <a:srgbClr val="FFFFFF"/>
                </a:solidFill>
              </a14:hiddenFill>
            </a:ext>
          </a:extLst>
        </p:spPr>
      </p:pic>
      <p:sp>
        <p:nvSpPr>
          <p:cNvPr id="3" name="正方形/長方形 2">
            <a:extLst>
              <a:ext uri="{FF2B5EF4-FFF2-40B4-BE49-F238E27FC236}">
                <a16:creationId xmlns:a16="http://schemas.microsoft.com/office/drawing/2014/main" id="{F43BF830-19DA-5A1C-021C-47ADC32FF3D7}"/>
              </a:ext>
            </a:extLst>
          </p:cNvPr>
          <p:cNvSpPr/>
          <p:nvPr/>
        </p:nvSpPr>
        <p:spPr>
          <a:xfrm>
            <a:off x="3810000" y="676275"/>
            <a:ext cx="1990725" cy="153352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Bahnschrift"/>
              <a:ea typeface="游ゴシック"/>
              <a:cs typeface="+mn-cs"/>
            </a:endParaRPr>
          </a:p>
        </p:txBody>
      </p:sp>
      <p:sp>
        <p:nvSpPr>
          <p:cNvPr id="4" name="テキスト ボックス 3">
            <a:extLst>
              <a:ext uri="{FF2B5EF4-FFF2-40B4-BE49-F238E27FC236}">
                <a16:creationId xmlns:a16="http://schemas.microsoft.com/office/drawing/2014/main" id="{DFBAF6DA-D297-ECC6-A9C6-A066F3AD79B6}"/>
              </a:ext>
            </a:extLst>
          </p:cNvPr>
          <p:cNvSpPr txBox="1"/>
          <p:nvPr/>
        </p:nvSpPr>
        <p:spPr>
          <a:xfrm>
            <a:off x="8405121" y="6076763"/>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©JAXA</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650619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F5FEF-005F-9C7B-5900-6D44BBF7DDA0}"/>
            </a:ext>
          </a:extLst>
        </p:cNvPr>
        <p:cNvGrpSpPr/>
        <p:nvPr/>
      </p:nvGrpSpPr>
      <p:grpSpPr>
        <a:xfrm>
          <a:off x="0" y="0"/>
          <a:ext cx="0" cy="0"/>
          <a:chOff x="0" y="0"/>
          <a:chExt cx="0" cy="0"/>
        </a:xfrm>
      </p:grpSpPr>
      <p:pic>
        <p:nvPicPr>
          <p:cNvPr id="2" name="Picture 2" descr="E:\00-作業スペース\スクリーンショット 2023-10-30 173029.png">
            <a:extLst>
              <a:ext uri="{FF2B5EF4-FFF2-40B4-BE49-F238E27FC236}">
                <a16:creationId xmlns:a16="http://schemas.microsoft.com/office/drawing/2014/main" id="{4D24500B-D2BE-27E7-B0D8-EAFD549E654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92233" y="180974"/>
            <a:ext cx="9294821" cy="6272627"/>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60EDE03F-BEC3-7068-A885-A2CD37E3303F}"/>
              </a:ext>
            </a:extLst>
          </p:cNvPr>
          <p:cNvSpPr txBox="1"/>
          <p:nvPr/>
        </p:nvSpPr>
        <p:spPr>
          <a:xfrm>
            <a:off x="9762434" y="6143851"/>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latin typeface="メイリオ" panose="020B0604030504040204" pitchFamily="50" charset="-128"/>
                <a:ea typeface="メイリオ" panose="020B0604030504040204" pitchFamily="50" charset="-128"/>
              </a:rPr>
              <a:t>©JAXA</a:t>
            </a:r>
            <a:endParaRPr lang="en-US" altLang="ja-JP" sz="1400" b="0" i="0" dirty="0">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299684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F37AD-B4C8-EB71-4638-1D423E398E16}"/>
            </a:ext>
          </a:extLst>
        </p:cNvPr>
        <p:cNvGrpSpPr/>
        <p:nvPr/>
      </p:nvGrpSpPr>
      <p:grpSpPr>
        <a:xfrm>
          <a:off x="0" y="0"/>
          <a:ext cx="0" cy="0"/>
          <a:chOff x="0" y="0"/>
          <a:chExt cx="0" cy="0"/>
        </a:xfrm>
      </p:grpSpPr>
      <p:pic>
        <p:nvPicPr>
          <p:cNvPr id="2" name="Picture 2" descr="F:\03-マイクラ案件（教育\92-JAXA案件\40-ワークショップ\スライド教材\file_20231027182340\05.png">
            <a:extLst>
              <a:ext uri="{FF2B5EF4-FFF2-40B4-BE49-F238E27FC236}">
                <a16:creationId xmlns:a16="http://schemas.microsoft.com/office/drawing/2014/main" id="{34F8D8EA-1DA1-1434-BEEA-38278A337B5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4875" y="333374"/>
            <a:ext cx="10765138" cy="589597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FB90DCFB-1E0F-B245-9E66-EB09B865BFCA}"/>
              </a:ext>
            </a:extLst>
          </p:cNvPr>
          <p:cNvSpPr txBox="1"/>
          <p:nvPr/>
        </p:nvSpPr>
        <p:spPr>
          <a:xfrm>
            <a:off x="349250" y="5289886"/>
            <a:ext cx="11690350" cy="1015663"/>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6000" b="1" i="0" u="none" strike="noStrike" kern="1200" cap="none" spc="0" baseline="0" dirty="0">
                <a:solidFill>
                  <a:schemeClr val="bg1"/>
                </a:solidFill>
                <a:uFillTx/>
                <a:latin typeface="Meiryo" pitchFamily="34"/>
                <a:ea typeface="Meiryo" pitchFamily="34"/>
              </a:rPr>
              <a:t>月面ワールド「ルナクラフト」</a:t>
            </a:r>
            <a:endParaRPr lang="en-US" sz="6000" b="1" i="0" u="none" strike="noStrike" kern="1200" cap="none" spc="0" baseline="0" dirty="0">
              <a:solidFill>
                <a:schemeClr val="bg1"/>
              </a:solidFill>
              <a:uFillTx/>
              <a:latin typeface="Meiryo" pitchFamily="34"/>
              <a:ea typeface="Meiryo" pitchFamily="34"/>
            </a:endParaRPr>
          </a:p>
        </p:txBody>
      </p:sp>
      <p:sp>
        <p:nvSpPr>
          <p:cNvPr id="4" name="テキスト ボックス 3">
            <a:extLst>
              <a:ext uri="{FF2B5EF4-FFF2-40B4-BE49-F238E27FC236}">
                <a16:creationId xmlns:a16="http://schemas.microsoft.com/office/drawing/2014/main" id="{5EAA17E1-FF6D-688D-E8EC-25ABACE0950F}"/>
              </a:ext>
            </a:extLst>
          </p:cNvPr>
          <p:cNvSpPr txBox="1"/>
          <p:nvPr/>
        </p:nvSpPr>
        <p:spPr>
          <a:xfrm>
            <a:off x="10784785" y="5995799"/>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©JAXA</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319792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525A4-E235-880B-0B3C-A778C4DC6BEC}"/>
            </a:ext>
          </a:extLst>
        </p:cNvPr>
        <p:cNvGrpSpPr/>
        <p:nvPr/>
      </p:nvGrpSpPr>
      <p:grpSpPr>
        <a:xfrm>
          <a:off x="0" y="0"/>
          <a:ext cx="0" cy="0"/>
          <a:chOff x="0" y="0"/>
          <a:chExt cx="0" cy="0"/>
        </a:xfrm>
      </p:grpSpPr>
      <p:pic>
        <p:nvPicPr>
          <p:cNvPr id="2" name="Picture 3" descr="F:\03-マイクラ案件（教育\92-JAXA案件\40-ワークショップ\スライド教材\file_20231027182340\06.png">
            <a:extLst>
              <a:ext uri="{FF2B5EF4-FFF2-40B4-BE49-F238E27FC236}">
                <a16:creationId xmlns:a16="http://schemas.microsoft.com/office/drawing/2014/main" id="{72DBE74F-43DE-A0CE-7493-A6AE473E00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4875" y="333374"/>
            <a:ext cx="10797823" cy="589597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982B53A3-97B3-9ECE-B505-E3B7AF6AEF22}"/>
              </a:ext>
            </a:extLst>
          </p:cNvPr>
          <p:cNvSpPr txBox="1"/>
          <p:nvPr/>
        </p:nvSpPr>
        <p:spPr>
          <a:xfrm>
            <a:off x="349250" y="5289886"/>
            <a:ext cx="11690350" cy="1015663"/>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6000" b="1" i="0" u="none" strike="noStrike" kern="1200" cap="none" spc="0" baseline="0" dirty="0">
                <a:solidFill>
                  <a:schemeClr val="bg1"/>
                </a:solidFill>
                <a:uFillTx/>
                <a:latin typeface="Meiryo" pitchFamily="34"/>
                <a:ea typeface="Meiryo" pitchFamily="34"/>
              </a:rPr>
              <a:t>月面ワールド「ルナクラフト」</a:t>
            </a:r>
            <a:endParaRPr lang="en-US" sz="6000" b="1" i="0" u="none" strike="noStrike" kern="1200" cap="none" spc="0" baseline="0" dirty="0">
              <a:solidFill>
                <a:schemeClr val="bg1"/>
              </a:solidFill>
              <a:uFillTx/>
              <a:latin typeface="Meiryo" pitchFamily="34"/>
              <a:ea typeface="Meiryo" pitchFamily="34"/>
            </a:endParaRPr>
          </a:p>
        </p:txBody>
      </p:sp>
      <p:sp>
        <p:nvSpPr>
          <p:cNvPr id="4" name="テキスト ボックス 3">
            <a:extLst>
              <a:ext uri="{FF2B5EF4-FFF2-40B4-BE49-F238E27FC236}">
                <a16:creationId xmlns:a16="http://schemas.microsoft.com/office/drawing/2014/main" id="{990DD6EF-6F12-091E-A734-E6E910372888}"/>
              </a:ext>
            </a:extLst>
          </p:cNvPr>
          <p:cNvSpPr txBox="1"/>
          <p:nvPr/>
        </p:nvSpPr>
        <p:spPr>
          <a:xfrm>
            <a:off x="10701544" y="5995799"/>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©JAXA</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16073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2101B195-C149-87A7-5B71-8139B4095D56}"/>
              </a:ext>
            </a:extLst>
          </p:cNvPr>
          <p:cNvSpPr txBox="1"/>
          <p:nvPr/>
        </p:nvSpPr>
        <p:spPr>
          <a:xfrm>
            <a:off x="4581564" y="128110"/>
            <a:ext cx="2749472" cy="810579"/>
          </a:xfrm>
          <a:prstGeom prst="rect">
            <a:avLst/>
          </a:prstGeom>
          <a:noFill/>
          <a:ln w="63495">
            <a:noFill/>
            <a:prstDash val="solid"/>
            <a:miter/>
          </a:ln>
        </p:spPr>
        <p:txBody>
          <a:bodyPr vert="horz" wrap="none" lIns="91440" tIns="45720" rIns="91440" bIns="45720" anchor="b" anchorCtr="1" compatLnSpc="1"/>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sz="1800" b="0" i="0" u="none" strike="noStrike" kern="0" cap="none" spc="0" baseline="0">
                <a:solidFill>
                  <a:srgbClr val="000000"/>
                </a:solidFill>
                <a:uFillTx/>
              </a:defRPr>
            </a:pPr>
            <a:r>
              <a:rPr lang="ja-JP" altLang="en-US" sz="4000" b="1" kern="0" dirty="0">
                <a:solidFill>
                  <a:srgbClr val="FFFFFF"/>
                </a:solidFill>
                <a:latin typeface="Meiryo" pitchFamily="34"/>
                <a:ea typeface="Meiryo" pitchFamily="34"/>
              </a:rPr>
              <a:t>本日の先生</a:t>
            </a:r>
            <a:endParaRPr lang="ja-JP" altLang="en-US" sz="4000" b="1" dirty="0">
              <a:solidFill>
                <a:srgbClr val="FFFFFF"/>
              </a:solidFill>
              <a:latin typeface="Meiryo" pitchFamily="34"/>
              <a:ea typeface="Meiryo" pitchFamily="34"/>
            </a:endParaRPr>
          </a:p>
        </p:txBody>
      </p:sp>
      <p:sp>
        <p:nvSpPr>
          <p:cNvPr id="5" name="テキスト ボックス 6">
            <a:extLst>
              <a:ext uri="{FF2B5EF4-FFF2-40B4-BE49-F238E27FC236}">
                <a16:creationId xmlns:a16="http://schemas.microsoft.com/office/drawing/2014/main" id="{31BD4279-222A-B67A-5306-0525E09C2492}"/>
              </a:ext>
            </a:extLst>
          </p:cNvPr>
          <p:cNvSpPr txBox="1"/>
          <p:nvPr/>
        </p:nvSpPr>
        <p:spPr>
          <a:xfrm>
            <a:off x="1989084" y="1455563"/>
            <a:ext cx="2954391" cy="573262"/>
          </a:xfrm>
          <a:prstGeom prst="rect">
            <a:avLst/>
          </a:prstGeom>
          <a:solidFill>
            <a:srgbClr val="FFFFFF">
              <a:alpha val="24000"/>
            </a:srgbClr>
          </a:solidFill>
          <a:ln>
            <a:noFill/>
          </a:ln>
        </p:spPr>
        <p:txBody>
          <a:bodyPr vert="horz" wrap="none" lIns="91440" tIns="45720" rIns="91440" bIns="45720" anchor="t" anchorCtr="0" compatLnSpc="1"/>
          <a:lstStyle/>
          <a:p>
            <a:pPr algn="ctr">
              <a:lnSpc>
                <a:spcPct val="150000"/>
              </a:lnSpc>
              <a:defRPr sz="1800" b="0" i="0" u="none" strike="noStrike" kern="0" cap="none" spc="0" baseline="0">
                <a:solidFill>
                  <a:srgbClr val="000000"/>
                </a:solidFill>
                <a:uFillTx/>
              </a:defRPr>
            </a:pPr>
            <a:r>
              <a:rPr lang="ja-JP" altLang="en-US" sz="2400" b="1" kern="0" dirty="0">
                <a:solidFill>
                  <a:prstClr val="white"/>
                </a:solidFill>
                <a:latin typeface="Meiryo" pitchFamily="34"/>
                <a:ea typeface="Meiryo" pitchFamily="34"/>
              </a:rPr>
              <a:t>司会・講義</a:t>
            </a:r>
            <a:endParaRPr lang="en-US" sz="2400" b="1" dirty="0">
              <a:solidFill>
                <a:prstClr val="white"/>
              </a:solidFill>
              <a:latin typeface="Meiryo" pitchFamily="34"/>
              <a:ea typeface="Meiryo" pitchFamily="34"/>
            </a:endParaRPr>
          </a:p>
        </p:txBody>
      </p:sp>
      <p:sp>
        <p:nvSpPr>
          <p:cNvPr id="6" name="テキスト ボックス 6">
            <a:extLst>
              <a:ext uri="{FF2B5EF4-FFF2-40B4-BE49-F238E27FC236}">
                <a16:creationId xmlns:a16="http://schemas.microsoft.com/office/drawing/2014/main" id="{9F2A4939-8D03-D863-61C4-C1EA9FAAA655}"/>
              </a:ext>
            </a:extLst>
          </p:cNvPr>
          <p:cNvSpPr txBox="1"/>
          <p:nvPr/>
        </p:nvSpPr>
        <p:spPr>
          <a:xfrm>
            <a:off x="7331036" y="1455563"/>
            <a:ext cx="2954391" cy="573262"/>
          </a:xfrm>
          <a:prstGeom prst="rect">
            <a:avLst/>
          </a:prstGeom>
          <a:solidFill>
            <a:srgbClr val="FFFFFF">
              <a:alpha val="24000"/>
            </a:srgbClr>
          </a:solidFill>
          <a:ln>
            <a:noFill/>
          </a:ln>
        </p:spPr>
        <p:txBody>
          <a:bodyPr vert="horz" wrap="none" lIns="91440" tIns="45720" rIns="91440" bIns="45720" anchor="t" anchorCtr="0" compatLnSpc="1"/>
          <a:lstStyle/>
          <a:p>
            <a:pPr algn="ctr">
              <a:lnSpc>
                <a:spcPct val="150000"/>
              </a:lnSpc>
              <a:defRPr sz="1800" b="0" i="0" u="none" strike="noStrike" kern="0" cap="none" spc="0" baseline="0">
                <a:solidFill>
                  <a:srgbClr val="000000"/>
                </a:solidFill>
                <a:uFillTx/>
              </a:defRPr>
            </a:pPr>
            <a:r>
              <a:rPr lang="ja-JP" altLang="en-US" sz="2400" b="1" dirty="0">
                <a:solidFill>
                  <a:prstClr val="white"/>
                </a:solidFill>
                <a:latin typeface="Meiryo" pitchFamily="34"/>
                <a:ea typeface="Meiryo" pitchFamily="34"/>
              </a:rPr>
              <a:t>解説</a:t>
            </a:r>
            <a:endParaRPr lang="en-US" sz="2400" b="1" dirty="0">
              <a:solidFill>
                <a:prstClr val="white"/>
              </a:solidFill>
              <a:latin typeface="Meiryo" pitchFamily="34"/>
              <a:ea typeface="Meiryo" pitchFamily="34"/>
            </a:endParaRPr>
          </a:p>
        </p:txBody>
      </p:sp>
      <p:sp>
        <p:nvSpPr>
          <p:cNvPr id="7" name="テキスト ボックス 6">
            <a:extLst>
              <a:ext uri="{FF2B5EF4-FFF2-40B4-BE49-F238E27FC236}">
                <a16:creationId xmlns:a16="http://schemas.microsoft.com/office/drawing/2014/main" id="{CF4D53D6-F2BA-A24F-6DEC-7B6CF768279F}"/>
              </a:ext>
            </a:extLst>
          </p:cNvPr>
          <p:cNvSpPr txBox="1"/>
          <p:nvPr/>
        </p:nvSpPr>
        <p:spPr>
          <a:xfrm>
            <a:off x="1241191" y="2345644"/>
            <a:ext cx="4450175" cy="1107996"/>
          </a:xfrm>
          <a:prstGeom prst="rect">
            <a:avLst/>
          </a:prstGeom>
          <a:noFill/>
        </p:spPr>
        <p:txBody>
          <a:bodyPr wrap="square" lIns="0" tIns="0" rIns="0" bIns="0" rtlCol="0">
            <a:spAutoFit/>
          </a:bodyPr>
          <a:lstStyle/>
          <a:p>
            <a:pPr algn="ctr"/>
            <a:r>
              <a:rPr lang="ja-JP" altLang="en-US" sz="7200" b="1" spc="300" dirty="0">
                <a:solidFill>
                  <a:prstClr val="white"/>
                </a:solidFill>
                <a:latin typeface="游ゴシック体 StdN E" panose="020B0800000000000000" pitchFamily="34" charset="-128"/>
                <a:ea typeface="游ゴシック体 StdN E" panose="020B0800000000000000" pitchFamily="34" charset="-128"/>
              </a:rPr>
              <a:t>***</a:t>
            </a:r>
          </a:p>
        </p:txBody>
      </p:sp>
      <p:sp>
        <p:nvSpPr>
          <p:cNvPr id="8" name="テキスト ボックス 7">
            <a:extLst>
              <a:ext uri="{FF2B5EF4-FFF2-40B4-BE49-F238E27FC236}">
                <a16:creationId xmlns:a16="http://schemas.microsoft.com/office/drawing/2014/main" id="{122721EF-1E15-5879-EC88-7D3D68EC9241}"/>
              </a:ext>
            </a:extLst>
          </p:cNvPr>
          <p:cNvSpPr txBox="1"/>
          <p:nvPr/>
        </p:nvSpPr>
        <p:spPr>
          <a:xfrm>
            <a:off x="1241191" y="3823537"/>
            <a:ext cx="4450175" cy="430887"/>
          </a:xfrm>
          <a:prstGeom prst="rect">
            <a:avLst/>
          </a:prstGeom>
          <a:noFill/>
        </p:spPr>
        <p:txBody>
          <a:bodyPr wrap="square" lIns="0" tIns="0" rIns="0" bIns="0" rtlCol="0">
            <a:spAutoFit/>
          </a:bodyPr>
          <a:lstStyle/>
          <a:p>
            <a:pPr algn="ctr"/>
            <a:r>
              <a:rPr lang="ja-JP" altLang="en-US" sz="2800" b="1" spc="300" dirty="0">
                <a:solidFill>
                  <a:prstClr val="white"/>
                </a:solidFill>
                <a:latin typeface="游ゴシック体 StdN E" panose="020B0800000000000000" pitchFamily="34" charset="-128"/>
                <a:ea typeface="游ゴシック体 StdN E" panose="020B0800000000000000" pitchFamily="34" charset="-128"/>
              </a:rPr>
              <a:t>***</a:t>
            </a:r>
          </a:p>
        </p:txBody>
      </p:sp>
      <p:sp>
        <p:nvSpPr>
          <p:cNvPr id="9" name="テキスト ボックス 8">
            <a:extLst>
              <a:ext uri="{FF2B5EF4-FFF2-40B4-BE49-F238E27FC236}">
                <a16:creationId xmlns:a16="http://schemas.microsoft.com/office/drawing/2014/main" id="{1C5A25E2-E9B0-38CD-146E-8036F2D74C21}"/>
              </a:ext>
            </a:extLst>
          </p:cNvPr>
          <p:cNvSpPr txBox="1"/>
          <p:nvPr/>
        </p:nvSpPr>
        <p:spPr>
          <a:xfrm>
            <a:off x="1843793" y="2145589"/>
            <a:ext cx="3244968" cy="400110"/>
          </a:xfrm>
          <a:prstGeom prst="rect">
            <a:avLst/>
          </a:prstGeom>
          <a:noFill/>
        </p:spPr>
        <p:txBody>
          <a:bodyPr wrap="square" rtlCol="0">
            <a:spAutoFit/>
          </a:bodyPr>
          <a:lstStyle/>
          <a:p>
            <a:pPr algn="ctr"/>
            <a:r>
              <a:rPr lang="ja-JP" altLang="en-US" sz="2000" dirty="0">
                <a:solidFill>
                  <a:prstClr val="white"/>
                </a:solidFill>
                <a:latin typeface="UD デジタル 教科書体 NP-B" panose="02020700000000000000" pitchFamily="18" charset="-128"/>
                <a:ea typeface="UD デジタル 教科書体 NP-B" panose="02020700000000000000" pitchFamily="18" charset="-128"/>
              </a:rPr>
              <a:t>**</a:t>
            </a:r>
          </a:p>
        </p:txBody>
      </p:sp>
      <p:sp>
        <p:nvSpPr>
          <p:cNvPr id="10" name="テキスト ボックス 9">
            <a:extLst>
              <a:ext uri="{FF2B5EF4-FFF2-40B4-BE49-F238E27FC236}">
                <a16:creationId xmlns:a16="http://schemas.microsoft.com/office/drawing/2014/main" id="{B619123E-0574-3922-7D6A-484CAC91B0FE}"/>
              </a:ext>
            </a:extLst>
          </p:cNvPr>
          <p:cNvSpPr txBox="1"/>
          <p:nvPr/>
        </p:nvSpPr>
        <p:spPr>
          <a:xfrm>
            <a:off x="6583143" y="2345644"/>
            <a:ext cx="4450175" cy="1107996"/>
          </a:xfrm>
          <a:prstGeom prst="rect">
            <a:avLst/>
          </a:prstGeom>
          <a:noFill/>
        </p:spPr>
        <p:txBody>
          <a:bodyPr wrap="square" lIns="0" tIns="0" rIns="0" bIns="0" rtlCol="0">
            <a:spAutoFit/>
          </a:bodyPr>
          <a:lstStyle/>
          <a:p>
            <a:pPr algn="ctr"/>
            <a:r>
              <a:rPr lang="ja-JP" altLang="en-US" sz="7200" b="1" spc="300" dirty="0">
                <a:solidFill>
                  <a:prstClr val="white"/>
                </a:solidFill>
                <a:latin typeface="游ゴシック体 StdN E" panose="020B0800000000000000" pitchFamily="34" charset="-128"/>
                <a:ea typeface="游ゴシック体 StdN E" panose="020B0800000000000000" pitchFamily="34" charset="-128"/>
              </a:rPr>
              <a:t>***</a:t>
            </a:r>
          </a:p>
        </p:txBody>
      </p:sp>
      <p:sp>
        <p:nvSpPr>
          <p:cNvPr id="11" name="テキスト ボックス 10">
            <a:extLst>
              <a:ext uri="{FF2B5EF4-FFF2-40B4-BE49-F238E27FC236}">
                <a16:creationId xmlns:a16="http://schemas.microsoft.com/office/drawing/2014/main" id="{06C7EA42-C779-CD18-5BF3-A811B4CA21E7}"/>
              </a:ext>
            </a:extLst>
          </p:cNvPr>
          <p:cNvSpPr txBox="1"/>
          <p:nvPr/>
        </p:nvSpPr>
        <p:spPr>
          <a:xfrm>
            <a:off x="6583143" y="3823537"/>
            <a:ext cx="4450175" cy="430887"/>
          </a:xfrm>
          <a:prstGeom prst="rect">
            <a:avLst/>
          </a:prstGeom>
          <a:noFill/>
        </p:spPr>
        <p:txBody>
          <a:bodyPr wrap="square" lIns="0" tIns="0" rIns="0" bIns="0" rtlCol="0">
            <a:spAutoFit/>
          </a:bodyPr>
          <a:lstStyle/>
          <a:p>
            <a:pPr algn="ctr"/>
            <a:r>
              <a:rPr lang="ja-JP" altLang="en-US" sz="2800" b="1" spc="300" dirty="0">
                <a:solidFill>
                  <a:prstClr val="white"/>
                </a:solidFill>
                <a:latin typeface="游ゴシック体 StdN E" panose="020B0800000000000000" pitchFamily="34" charset="-128"/>
                <a:ea typeface="游ゴシック体 StdN E" panose="020B0800000000000000" pitchFamily="34" charset="-128"/>
              </a:rPr>
              <a:t>***</a:t>
            </a:r>
          </a:p>
        </p:txBody>
      </p:sp>
      <p:sp>
        <p:nvSpPr>
          <p:cNvPr id="12" name="テキスト ボックス 11">
            <a:extLst>
              <a:ext uri="{FF2B5EF4-FFF2-40B4-BE49-F238E27FC236}">
                <a16:creationId xmlns:a16="http://schemas.microsoft.com/office/drawing/2014/main" id="{F5D3788C-E365-F512-C050-2E1F7F21A6E7}"/>
              </a:ext>
            </a:extLst>
          </p:cNvPr>
          <p:cNvSpPr txBox="1"/>
          <p:nvPr/>
        </p:nvSpPr>
        <p:spPr>
          <a:xfrm>
            <a:off x="7185745" y="2145589"/>
            <a:ext cx="3244968" cy="400110"/>
          </a:xfrm>
          <a:prstGeom prst="rect">
            <a:avLst/>
          </a:prstGeom>
          <a:noFill/>
        </p:spPr>
        <p:txBody>
          <a:bodyPr wrap="square" rtlCol="0">
            <a:spAutoFit/>
          </a:bodyPr>
          <a:lstStyle/>
          <a:p>
            <a:pPr algn="ctr"/>
            <a:r>
              <a:rPr lang="ja-JP" altLang="en-US" sz="2000" dirty="0">
                <a:solidFill>
                  <a:prstClr val="white"/>
                </a:solidFill>
                <a:latin typeface="UD デジタル 教科書体 NP-B" panose="02020700000000000000" pitchFamily="18" charset="-128"/>
                <a:ea typeface="UD デジタル 教科書体 NP-B" panose="02020700000000000000" pitchFamily="18" charset="-128"/>
              </a:rPr>
              <a:t>**</a:t>
            </a:r>
          </a:p>
        </p:txBody>
      </p:sp>
    </p:spTree>
    <p:extLst>
      <p:ext uri="{BB962C8B-B14F-4D97-AF65-F5344CB8AC3E}">
        <p14:creationId xmlns:p14="http://schemas.microsoft.com/office/powerpoint/2010/main" val="18769775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8F83F-C642-82C0-2D21-F31A1B2C4137}"/>
            </a:ext>
          </a:extLst>
        </p:cNvPr>
        <p:cNvGrpSpPr/>
        <p:nvPr/>
      </p:nvGrpSpPr>
      <p:grpSpPr>
        <a:xfrm>
          <a:off x="0" y="0"/>
          <a:ext cx="0" cy="0"/>
          <a:chOff x="0" y="0"/>
          <a:chExt cx="0" cy="0"/>
        </a:xfrm>
      </p:grpSpPr>
      <p:pic>
        <p:nvPicPr>
          <p:cNvPr id="2" name="Picture 4" descr="F:\03-マイクラ案件（教育\92-JAXA案件\40-ワークショップ\スライド教材\file_20231027182340\07.png">
            <a:extLst>
              <a:ext uri="{FF2B5EF4-FFF2-40B4-BE49-F238E27FC236}">
                <a16:creationId xmlns:a16="http://schemas.microsoft.com/office/drawing/2014/main" id="{D8CE3774-9E3A-15C0-744D-B4A2AF5BA7B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4875" y="333374"/>
            <a:ext cx="10802529" cy="589597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588CC71C-C84B-9D1E-F48C-E9C59DF7D4AF}"/>
              </a:ext>
            </a:extLst>
          </p:cNvPr>
          <p:cNvSpPr txBox="1"/>
          <p:nvPr/>
        </p:nvSpPr>
        <p:spPr>
          <a:xfrm>
            <a:off x="349250" y="5289886"/>
            <a:ext cx="11690350" cy="1015663"/>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6000" b="1" i="0" u="none" strike="noStrike" kern="1200" cap="none" spc="0" baseline="0" dirty="0">
                <a:solidFill>
                  <a:schemeClr val="bg1"/>
                </a:solidFill>
                <a:uFillTx/>
                <a:latin typeface="Meiryo" pitchFamily="34"/>
                <a:ea typeface="Meiryo" pitchFamily="34"/>
              </a:rPr>
              <a:t>月面ワールド「ルナクラフト」</a:t>
            </a:r>
            <a:endParaRPr lang="en-US" sz="6000" b="1" i="0" u="none" strike="noStrike" kern="1200" cap="none" spc="0" baseline="0" dirty="0">
              <a:solidFill>
                <a:schemeClr val="bg1"/>
              </a:solidFill>
              <a:uFillTx/>
              <a:latin typeface="Meiryo" pitchFamily="34"/>
              <a:ea typeface="Meiryo" pitchFamily="34"/>
            </a:endParaRPr>
          </a:p>
        </p:txBody>
      </p:sp>
      <p:sp>
        <p:nvSpPr>
          <p:cNvPr id="4" name="テキスト ボックス 3">
            <a:extLst>
              <a:ext uri="{FF2B5EF4-FFF2-40B4-BE49-F238E27FC236}">
                <a16:creationId xmlns:a16="http://schemas.microsoft.com/office/drawing/2014/main" id="{F6AC6AD4-4DD7-0DE0-4BC9-15301098EBF5}"/>
              </a:ext>
            </a:extLst>
          </p:cNvPr>
          <p:cNvSpPr txBox="1"/>
          <p:nvPr/>
        </p:nvSpPr>
        <p:spPr>
          <a:xfrm>
            <a:off x="10785242" y="5995799"/>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©JAXA</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519136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3D9C2-6522-E5D0-8FB0-C5188026C22A}"/>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FC507C7-F8E3-6A32-F239-14DD4C78542A}"/>
              </a:ext>
            </a:extLst>
          </p:cNvPr>
          <p:cNvSpPr txBox="1"/>
          <p:nvPr/>
        </p:nvSpPr>
        <p:spPr>
          <a:xfrm>
            <a:off x="3409948" y="180794"/>
            <a:ext cx="5553075" cy="830997"/>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4800" b="1" i="0" u="none" strike="noStrike" kern="1200" cap="none" spc="0" baseline="0" dirty="0">
                <a:solidFill>
                  <a:schemeClr val="bg1"/>
                </a:solidFill>
                <a:uFillTx/>
                <a:latin typeface="Meiryo" pitchFamily="34"/>
                <a:ea typeface="Meiryo" pitchFamily="34"/>
              </a:rPr>
              <a:t>行こうぜ月へ！</a:t>
            </a:r>
            <a:endParaRPr lang="en-US" sz="4800" b="1" i="0" u="none" strike="noStrike" kern="1200" cap="none" spc="0" baseline="0" dirty="0">
              <a:solidFill>
                <a:schemeClr val="bg1"/>
              </a:solidFill>
              <a:uFillTx/>
              <a:latin typeface="Meiryo" pitchFamily="34"/>
              <a:ea typeface="Meiryo" pitchFamily="34"/>
            </a:endParaRPr>
          </a:p>
        </p:txBody>
      </p:sp>
      <p:grpSp>
        <p:nvGrpSpPr>
          <p:cNvPr id="6" name="グループ化 5">
            <a:extLst>
              <a:ext uri="{FF2B5EF4-FFF2-40B4-BE49-F238E27FC236}">
                <a16:creationId xmlns:a16="http://schemas.microsoft.com/office/drawing/2014/main" id="{EA62FDD2-8A17-20C0-5B36-BB3A2779ED96}"/>
              </a:ext>
            </a:extLst>
          </p:cNvPr>
          <p:cNvGrpSpPr/>
          <p:nvPr/>
        </p:nvGrpSpPr>
        <p:grpSpPr>
          <a:xfrm>
            <a:off x="1541938" y="1219199"/>
            <a:ext cx="9945216" cy="5109829"/>
            <a:chOff x="1541938" y="1219199"/>
            <a:chExt cx="9945216" cy="5109829"/>
          </a:xfrm>
        </p:grpSpPr>
        <p:pic>
          <p:nvPicPr>
            <p:cNvPr id="3" name="Picture 2" descr="F:\03-マイクラ案件（教育\92-JAXA案件\40-ワークショップ\スライド教材\file_20231027182340\08.png">
              <a:extLst>
                <a:ext uri="{FF2B5EF4-FFF2-40B4-BE49-F238E27FC236}">
                  <a16:creationId xmlns:a16="http://schemas.microsoft.com/office/drawing/2014/main" id="{4EB713AB-9488-88A3-D300-5567B1AB446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41938" y="1219199"/>
              <a:ext cx="9289091" cy="5069441"/>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27AA2898-2341-9598-C3D5-2CA699CFB81A}"/>
                </a:ext>
              </a:extLst>
            </p:cNvPr>
            <p:cNvSpPr txBox="1"/>
            <p:nvPr/>
          </p:nvSpPr>
          <p:spPr>
            <a:xfrm>
              <a:off x="9996698" y="6019278"/>
              <a:ext cx="1490456" cy="30975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400" b="1" dirty="0">
                  <a:solidFill>
                    <a:schemeClr val="bg1"/>
                  </a:solidFill>
                  <a:latin typeface="メイリオ" panose="020B0604030504040204" pitchFamily="50" charset="-128"/>
                  <a:ea typeface="メイリオ" panose="020B0604030504040204" pitchFamily="50" charset="-128"/>
                </a:rPr>
                <a:t>©JAXA</a:t>
              </a:r>
              <a:endParaRPr lang="en-US" altLang="ja-JP" sz="1400" b="0" i="0" dirty="0">
                <a:solidFill>
                  <a:schemeClr val="bg1"/>
                </a:solidFill>
                <a:effectLst/>
                <a:latin typeface="メイリオ" panose="020B0604030504040204" pitchFamily="50" charset="-128"/>
                <a:ea typeface="メイリオ" panose="020B0604030504040204" pitchFamily="50" charset="-128"/>
              </a:endParaRPr>
            </a:p>
          </p:txBody>
        </p:sp>
      </p:grpSp>
      <p:sp>
        <p:nvSpPr>
          <p:cNvPr id="4" name="テキスト ボックス 3">
            <a:extLst>
              <a:ext uri="{FF2B5EF4-FFF2-40B4-BE49-F238E27FC236}">
                <a16:creationId xmlns:a16="http://schemas.microsoft.com/office/drawing/2014/main" id="{DA3C9DDD-C653-A06A-F62C-20071C470342}"/>
              </a:ext>
            </a:extLst>
          </p:cNvPr>
          <p:cNvSpPr txBox="1"/>
          <p:nvPr/>
        </p:nvSpPr>
        <p:spPr>
          <a:xfrm>
            <a:off x="704846" y="5514247"/>
            <a:ext cx="10963274" cy="769441"/>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Meiryo" pitchFamily="34"/>
                <a:ea typeface="Meiryo" pitchFamily="34"/>
              </a:rPr>
              <a:t>ちょっと待って！それってリアル？</a:t>
            </a:r>
            <a:endParaRPr lang="en-US" sz="4400" b="1" i="0" u="none" strike="noStrike" kern="1200" cap="none" spc="0" baseline="0" dirty="0">
              <a:solidFill>
                <a:schemeClr val="bg1"/>
              </a:solidFill>
              <a:uFillTx/>
              <a:latin typeface="Meiryo" pitchFamily="34"/>
              <a:ea typeface="Meiryo" pitchFamily="34"/>
            </a:endParaRPr>
          </a:p>
        </p:txBody>
      </p:sp>
    </p:spTree>
    <p:extLst>
      <p:ext uri="{BB962C8B-B14F-4D97-AF65-F5344CB8AC3E}">
        <p14:creationId xmlns:p14="http://schemas.microsoft.com/office/powerpoint/2010/main" val="4204435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2DB1A-EDEE-C946-1471-C721AFE731CB}"/>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A637F10-813E-3560-FABB-0000F12F6FB1}"/>
              </a:ext>
            </a:extLst>
          </p:cNvPr>
          <p:cNvSpPr txBox="1"/>
          <p:nvPr/>
        </p:nvSpPr>
        <p:spPr>
          <a:xfrm>
            <a:off x="4287282" y="261521"/>
            <a:ext cx="3762568" cy="569387"/>
          </a:xfrm>
          <a:prstGeom prst="rect">
            <a:avLst/>
          </a:prstGeom>
          <a:noFill/>
        </p:spPr>
        <p:txBody>
          <a:bodyPr wrap="none" rtlCol="0">
            <a:spAutoFit/>
          </a:bodyPr>
          <a:lstStyle/>
          <a:p>
            <a:pPr algn="ctr"/>
            <a:r>
              <a:rPr lang="ja-JP" altLang="en-US" sz="3100" dirty="0">
                <a:solidFill>
                  <a:schemeClr val="bg1"/>
                </a:solidFill>
                <a:latin typeface="メイリオ" panose="020B0604030504040204" pitchFamily="50" charset="-128"/>
                <a:ea typeface="メイリオ" panose="020B0604030504040204" pitchFamily="50" charset="-128"/>
              </a:rPr>
              <a:t>超略</a:t>
            </a:r>
            <a:r>
              <a:rPr lang="ja-JP" altLang="en-US" sz="3100" b="1" dirty="0">
                <a:solidFill>
                  <a:schemeClr val="bg1"/>
                </a:solidFill>
                <a:latin typeface="メイリオ" panose="020B0604030504040204" pitchFamily="50" charset="-128"/>
                <a:ea typeface="メイリオ" panose="020B0604030504040204" pitchFamily="50" charset="-128"/>
              </a:rPr>
              <a:t>　月探査の歴史</a:t>
            </a:r>
          </a:p>
        </p:txBody>
      </p:sp>
      <p:sp>
        <p:nvSpPr>
          <p:cNvPr id="3" name="テキスト ボックス 2">
            <a:extLst>
              <a:ext uri="{FF2B5EF4-FFF2-40B4-BE49-F238E27FC236}">
                <a16:creationId xmlns:a16="http://schemas.microsoft.com/office/drawing/2014/main" id="{70852295-A46F-6B28-557C-17F4E4B19EB0}"/>
              </a:ext>
            </a:extLst>
          </p:cNvPr>
          <p:cNvSpPr txBox="1"/>
          <p:nvPr/>
        </p:nvSpPr>
        <p:spPr>
          <a:xfrm>
            <a:off x="580951" y="1545390"/>
            <a:ext cx="5587617" cy="569387"/>
          </a:xfrm>
          <a:prstGeom prst="rect">
            <a:avLst/>
          </a:prstGeom>
          <a:noFill/>
        </p:spPr>
        <p:txBody>
          <a:bodyPr wrap="square" rtlCol="0">
            <a:spAutoFit/>
          </a:bodyPr>
          <a:lstStyle/>
          <a:p>
            <a:r>
              <a:rPr lang="ja-JP" altLang="en-US" sz="3100" b="1" dirty="0">
                <a:latin typeface="メイリオ" panose="020B0604030504040204" pitchFamily="50" charset="-128"/>
                <a:ea typeface="メイリオ" panose="020B0604030504040204" pitchFamily="50" charset="-128"/>
              </a:rPr>
              <a:t>アポロ計画　</a:t>
            </a:r>
            <a:r>
              <a:rPr lang="en-US" altLang="ja-JP" sz="3100" dirty="0">
                <a:latin typeface="メイリオ" panose="020B0604030504040204" pitchFamily="50" charset="-128"/>
                <a:ea typeface="メイリオ" panose="020B0604030504040204" pitchFamily="50" charset="-128"/>
              </a:rPr>
              <a:t>1961</a:t>
            </a:r>
            <a:r>
              <a:rPr lang="ja-JP" altLang="en-US" sz="3100" dirty="0">
                <a:latin typeface="メイリオ" panose="020B0604030504040204" pitchFamily="50" charset="-128"/>
                <a:ea typeface="メイリオ" panose="020B0604030504040204" pitchFamily="50" charset="-128"/>
              </a:rPr>
              <a:t>～</a:t>
            </a:r>
            <a:r>
              <a:rPr lang="en-US" altLang="ja-JP" sz="3100" dirty="0">
                <a:latin typeface="メイリオ" panose="020B0604030504040204" pitchFamily="50" charset="-128"/>
                <a:ea typeface="メイリオ" panose="020B0604030504040204" pitchFamily="50" charset="-128"/>
              </a:rPr>
              <a:t>1972</a:t>
            </a:r>
            <a:r>
              <a:rPr lang="ja-JP" altLang="en-US" sz="3100" dirty="0">
                <a:latin typeface="メイリオ" panose="020B0604030504040204" pitchFamily="50" charset="-128"/>
                <a:ea typeface="メイリオ" panose="020B0604030504040204" pitchFamily="50" charset="-128"/>
              </a:rPr>
              <a:t>年</a:t>
            </a:r>
          </a:p>
        </p:txBody>
      </p:sp>
      <p:sp>
        <p:nvSpPr>
          <p:cNvPr id="4" name="テキスト ボックス 3">
            <a:extLst>
              <a:ext uri="{FF2B5EF4-FFF2-40B4-BE49-F238E27FC236}">
                <a16:creationId xmlns:a16="http://schemas.microsoft.com/office/drawing/2014/main" id="{A4DD9C86-2CD3-AC49-FC65-B37F1605E0F4}"/>
              </a:ext>
            </a:extLst>
          </p:cNvPr>
          <p:cNvSpPr txBox="1"/>
          <p:nvPr/>
        </p:nvSpPr>
        <p:spPr>
          <a:xfrm>
            <a:off x="470480" y="2943857"/>
            <a:ext cx="8476552" cy="569387"/>
          </a:xfrm>
          <a:prstGeom prst="rect">
            <a:avLst/>
          </a:prstGeom>
          <a:noFill/>
        </p:spPr>
        <p:txBody>
          <a:bodyPr wrap="square" rtlCol="0">
            <a:spAutoFit/>
          </a:bodyPr>
          <a:lstStyle/>
          <a:p>
            <a:r>
              <a:rPr lang="ja-JP" altLang="en-US" sz="3100" b="1" dirty="0">
                <a:latin typeface="メイリオ" panose="020B0604030504040204" pitchFamily="50" charset="-128"/>
                <a:ea typeface="メイリオ" panose="020B0604030504040204" pitchFamily="50" charset="-128"/>
              </a:rPr>
              <a:t>月周回衛星「かぐや」</a:t>
            </a:r>
            <a:r>
              <a:rPr lang="en-US" altLang="ja-JP" sz="3100" dirty="0">
                <a:latin typeface="メイリオ" panose="020B0604030504040204" pitchFamily="50" charset="-128"/>
                <a:ea typeface="メイリオ" panose="020B0604030504040204" pitchFamily="50" charset="-128"/>
              </a:rPr>
              <a:t>2007</a:t>
            </a:r>
            <a:r>
              <a:rPr lang="ja-JP" altLang="en-US" sz="3100" dirty="0">
                <a:latin typeface="メイリオ" panose="020B0604030504040204" pitchFamily="50" charset="-128"/>
                <a:ea typeface="メイリオ" panose="020B0604030504040204" pitchFamily="50" charset="-128"/>
              </a:rPr>
              <a:t>～</a:t>
            </a:r>
            <a:r>
              <a:rPr lang="en-US" altLang="ja-JP" sz="3100" dirty="0">
                <a:latin typeface="メイリオ" panose="020B0604030504040204" pitchFamily="50" charset="-128"/>
                <a:ea typeface="メイリオ" panose="020B0604030504040204" pitchFamily="50" charset="-128"/>
              </a:rPr>
              <a:t>2009</a:t>
            </a:r>
            <a:r>
              <a:rPr lang="ja-JP" altLang="en-US" sz="3100" dirty="0">
                <a:latin typeface="メイリオ" panose="020B0604030504040204" pitchFamily="50" charset="-128"/>
                <a:ea typeface="メイリオ" panose="020B0604030504040204" pitchFamily="50" charset="-128"/>
              </a:rPr>
              <a:t>年</a:t>
            </a:r>
          </a:p>
        </p:txBody>
      </p:sp>
      <p:sp>
        <p:nvSpPr>
          <p:cNvPr id="5" name="テキスト ボックス 4">
            <a:extLst>
              <a:ext uri="{FF2B5EF4-FFF2-40B4-BE49-F238E27FC236}">
                <a16:creationId xmlns:a16="http://schemas.microsoft.com/office/drawing/2014/main" id="{DEEC4885-14BE-1160-0EF7-9781D9C69989}"/>
              </a:ext>
            </a:extLst>
          </p:cNvPr>
          <p:cNvSpPr txBox="1"/>
          <p:nvPr/>
        </p:nvSpPr>
        <p:spPr>
          <a:xfrm>
            <a:off x="470480" y="4207535"/>
            <a:ext cx="6017784" cy="707886"/>
          </a:xfrm>
          <a:prstGeom prst="rect">
            <a:avLst/>
          </a:prstGeom>
          <a:noFill/>
        </p:spPr>
        <p:txBody>
          <a:bodyPr wrap="square" rtlCol="0">
            <a:spAutoFit/>
          </a:bodyPr>
          <a:lstStyle/>
          <a:p>
            <a:r>
              <a:rPr lang="ja-JP" altLang="en-US" sz="4000" b="1" dirty="0">
                <a:solidFill>
                  <a:srgbClr val="002060"/>
                </a:solidFill>
                <a:latin typeface="メイリオ" panose="020B0604030504040204" pitchFamily="50" charset="-128"/>
                <a:ea typeface="メイリオ" panose="020B0604030504040204" pitchFamily="50" charset="-128"/>
              </a:rPr>
              <a:t>アルテミス</a:t>
            </a:r>
            <a:r>
              <a:rPr lang="ja-JP" altLang="en-US" sz="3100" b="1" dirty="0">
                <a:solidFill>
                  <a:srgbClr val="002060"/>
                </a:solidFill>
                <a:latin typeface="メイリオ" panose="020B0604030504040204" pitchFamily="50" charset="-128"/>
                <a:ea typeface="メイリオ" panose="020B0604030504040204" pitchFamily="50" charset="-128"/>
              </a:rPr>
              <a:t>計画　</a:t>
            </a:r>
            <a:r>
              <a:rPr lang="en-US" altLang="ja-JP" sz="3100" dirty="0">
                <a:solidFill>
                  <a:srgbClr val="002060"/>
                </a:solidFill>
                <a:latin typeface="メイリオ" panose="020B0604030504040204" pitchFamily="50" charset="-128"/>
                <a:ea typeface="メイリオ" panose="020B0604030504040204" pitchFamily="50" charset="-128"/>
              </a:rPr>
              <a:t>2017</a:t>
            </a:r>
            <a:r>
              <a:rPr lang="ja-JP" altLang="en-US" sz="3100" dirty="0">
                <a:solidFill>
                  <a:srgbClr val="002060"/>
                </a:solidFill>
                <a:latin typeface="メイリオ" panose="020B0604030504040204" pitchFamily="50" charset="-128"/>
                <a:ea typeface="メイリオ" panose="020B0604030504040204" pitchFamily="50" charset="-128"/>
              </a:rPr>
              <a:t>年～</a:t>
            </a:r>
          </a:p>
        </p:txBody>
      </p:sp>
      <p:sp>
        <p:nvSpPr>
          <p:cNvPr id="6" name="テキスト ボックス 5">
            <a:extLst>
              <a:ext uri="{FF2B5EF4-FFF2-40B4-BE49-F238E27FC236}">
                <a16:creationId xmlns:a16="http://schemas.microsoft.com/office/drawing/2014/main" id="{614A608D-A34A-0248-34DC-3FE750E1DBA2}"/>
              </a:ext>
            </a:extLst>
          </p:cNvPr>
          <p:cNvSpPr txBox="1"/>
          <p:nvPr/>
        </p:nvSpPr>
        <p:spPr>
          <a:xfrm>
            <a:off x="6023432" y="1483616"/>
            <a:ext cx="5587617" cy="1046440"/>
          </a:xfrm>
          <a:prstGeom prst="rect">
            <a:avLst/>
          </a:prstGeom>
          <a:noFill/>
        </p:spPr>
        <p:txBody>
          <a:bodyPr wrap="square" rtlCol="0">
            <a:spAutoFit/>
          </a:bodyPr>
          <a:lstStyle/>
          <a:p>
            <a:r>
              <a:rPr lang="en-US" altLang="ja-JP" sz="3100" b="1" dirty="0">
                <a:latin typeface="メイリオ" panose="020B0604030504040204" pitchFamily="50" charset="-128"/>
                <a:ea typeface="メイリオ" panose="020B0604030504040204" pitchFamily="50" charset="-128"/>
              </a:rPr>
              <a:t>1969</a:t>
            </a:r>
            <a:r>
              <a:rPr lang="ja-JP" altLang="en-US" sz="3100" b="1" dirty="0">
                <a:latin typeface="メイリオ" panose="020B0604030504040204" pitchFamily="50" charset="-128"/>
                <a:ea typeface="メイリオ" panose="020B0604030504040204" pitchFamily="50" charset="-128"/>
              </a:rPr>
              <a:t>年</a:t>
            </a:r>
            <a:r>
              <a:rPr lang="en-US" altLang="ja-JP" sz="3100" b="1" dirty="0">
                <a:latin typeface="メイリオ" panose="020B0604030504040204" pitchFamily="50" charset="-128"/>
                <a:ea typeface="メイリオ" panose="020B0604030504040204" pitchFamily="50" charset="-128"/>
              </a:rPr>
              <a:t>7</a:t>
            </a:r>
            <a:r>
              <a:rPr lang="ja-JP" altLang="en-US" sz="3100" b="1" dirty="0">
                <a:latin typeface="メイリオ" panose="020B0604030504040204" pitchFamily="50" charset="-128"/>
                <a:ea typeface="メイリオ" panose="020B0604030504040204" pitchFamily="50" charset="-128"/>
              </a:rPr>
              <a:t>月</a:t>
            </a:r>
            <a:r>
              <a:rPr lang="en-US" altLang="ja-JP" sz="3100" b="1" dirty="0">
                <a:latin typeface="メイリオ" panose="020B0604030504040204" pitchFamily="50" charset="-128"/>
                <a:ea typeface="メイリオ" panose="020B0604030504040204" pitchFamily="50" charset="-128"/>
              </a:rPr>
              <a:t>20</a:t>
            </a:r>
            <a:r>
              <a:rPr lang="ja-JP" altLang="en-US" sz="3100" b="1" dirty="0">
                <a:latin typeface="メイリオ" panose="020B0604030504040204" pitchFamily="50" charset="-128"/>
                <a:ea typeface="メイリオ" panose="020B0604030504040204" pitchFamily="50" charset="-128"/>
              </a:rPr>
              <a:t>日</a:t>
            </a:r>
            <a:endParaRPr lang="en-US" altLang="ja-JP" sz="3100" b="1" dirty="0">
              <a:latin typeface="メイリオ" panose="020B0604030504040204" pitchFamily="50" charset="-128"/>
              <a:ea typeface="メイリオ" panose="020B0604030504040204" pitchFamily="50" charset="-128"/>
            </a:endParaRPr>
          </a:p>
          <a:p>
            <a:r>
              <a:rPr lang="ja-JP" altLang="en-US" sz="3100" b="1" dirty="0">
                <a:solidFill>
                  <a:srgbClr val="FF0000"/>
                </a:solidFill>
                <a:latin typeface="メイリオ" panose="020B0604030504040204" pitchFamily="50" charset="-128"/>
                <a:ea typeface="メイリオ" panose="020B0604030504040204" pitchFamily="50" charset="-128"/>
              </a:rPr>
              <a:t>人類が初めて月に降り立った</a:t>
            </a:r>
            <a:endParaRPr lang="ja-JP" altLang="en-US" sz="3100" dirty="0">
              <a:solidFill>
                <a:srgbClr val="FF0000"/>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7E8BDB08-DF19-472E-602C-1A9EA364B245}"/>
              </a:ext>
            </a:extLst>
          </p:cNvPr>
          <p:cNvSpPr txBox="1"/>
          <p:nvPr/>
        </p:nvSpPr>
        <p:spPr>
          <a:xfrm>
            <a:off x="4964223" y="3546017"/>
            <a:ext cx="7586866" cy="569387"/>
          </a:xfrm>
          <a:prstGeom prst="rect">
            <a:avLst/>
          </a:prstGeom>
          <a:noFill/>
        </p:spPr>
        <p:txBody>
          <a:bodyPr wrap="square" rtlCol="0">
            <a:spAutoFit/>
          </a:bodyPr>
          <a:lstStyle/>
          <a:p>
            <a:r>
              <a:rPr lang="ja-JP" altLang="en-US" sz="3100" b="1" dirty="0">
                <a:latin typeface="メイリオ" panose="020B0604030504040204" pitchFamily="50" charset="-128"/>
                <a:ea typeface="メイリオ" panose="020B0604030504040204" pitchFamily="50" charset="-128"/>
              </a:rPr>
              <a:t>月全球の正確な地形図を作成できた</a:t>
            </a:r>
            <a:endParaRPr lang="en-US" altLang="ja-JP" sz="3100" b="1" dirty="0">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BC260BA0-2B1B-5D65-6790-CBB052C8E4DC}"/>
              </a:ext>
            </a:extLst>
          </p:cNvPr>
          <p:cNvSpPr txBox="1"/>
          <p:nvPr/>
        </p:nvSpPr>
        <p:spPr>
          <a:xfrm>
            <a:off x="6275958" y="4286968"/>
            <a:ext cx="2909231" cy="569387"/>
          </a:xfrm>
          <a:prstGeom prst="rect">
            <a:avLst/>
          </a:prstGeom>
          <a:noFill/>
        </p:spPr>
        <p:txBody>
          <a:bodyPr wrap="square" rtlCol="0">
            <a:spAutoFit/>
          </a:bodyPr>
          <a:lstStyle/>
          <a:p>
            <a:r>
              <a:rPr lang="ja-JP" altLang="en-US" sz="3100" b="1" dirty="0">
                <a:solidFill>
                  <a:srgbClr val="FF0000"/>
                </a:solidFill>
                <a:latin typeface="メイリオ" panose="020B0604030504040204" pitchFamily="50" charset="-128"/>
                <a:ea typeface="メイリオ" panose="020B0604030504040204" pitchFamily="50" charset="-128"/>
              </a:rPr>
              <a:t>←今ここ！</a:t>
            </a:r>
            <a:endParaRPr lang="en-US" altLang="ja-JP" sz="3100" b="1" dirty="0">
              <a:solidFill>
                <a:srgbClr val="FF0000"/>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D62A9C6F-1A8E-9146-0CCC-BA1084A3C6C8}"/>
              </a:ext>
            </a:extLst>
          </p:cNvPr>
          <p:cNvSpPr txBox="1"/>
          <p:nvPr/>
        </p:nvSpPr>
        <p:spPr>
          <a:xfrm>
            <a:off x="430214" y="2067988"/>
            <a:ext cx="2963866" cy="569387"/>
          </a:xfrm>
          <a:prstGeom prst="rect">
            <a:avLst/>
          </a:prstGeom>
          <a:noFill/>
        </p:spPr>
        <p:txBody>
          <a:bodyPr wrap="square" rtlCol="0">
            <a:spAutoFit/>
          </a:bodyPr>
          <a:lstStyle/>
          <a:p>
            <a:r>
              <a:rPr lang="ja-JP" altLang="en-US" sz="3100" dirty="0">
                <a:latin typeface="メイリオ" panose="020B0604030504040204" pitchFamily="50" charset="-128"/>
                <a:ea typeface="メイリオ" panose="020B0604030504040204" pitchFamily="50" charset="-128"/>
              </a:rPr>
              <a:t>（アメリカ）</a:t>
            </a:r>
            <a:endParaRPr lang="en-US" altLang="ja-JP" sz="3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BBCB3B6A-704C-1719-6F66-34CAF6E173C3}"/>
              </a:ext>
            </a:extLst>
          </p:cNvPr>
          <p:cNvSpPr txBox="1"/>
          <p:nvPr/>
        </p:nvSpPr>
        <p:spPr>
          <a:xfrm>
            <a:off x="470480" y="3374383"/>
            <a:ext cx="2963866" cy="569387"/>
          </a:xfrm>
          <a:prstGeom prst="rect">
            <a:avLst/>
          </a:prstGeom>
          <a:noFill/>
        </p:spPr>
        <p:txBody>
          <a:bodyPr wrap="square" rtlCol="0">
            <a:spAutoFit/>
          </a:bodyPr>
          <a:lstStyle/>
          <a:p>
            <a:r>
              <a:rPr lang="ja-JP" altLang="en-US" sz="3100" dirty="0">
                <a:latin typeface="メイリオ" panose="020B0604030504040204" pitchFamily="50" charset="-128"/>
                <a:ea typeface="メイリオ" panose="020B0604030504040204" pitchFamily="50" charset="-128"/>
              </a:rPr>
              <a:t>（日本）</a:t>
            </a:r>
            <a:endParaRPr lang="en-US" altLang="ja-JP" sz="3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E5352BDF-A4E8-643D-8C6A-5841859E79EA}"/>
              </a:ext>
            </a:extLst>
          </p:cNvPr>
          <p:cNvSpPr txBox="1"/>
          <p:nvPr/>
        </p:nvSpPr>
        <p:spPr>
          <a:xfrm>
            <a:off x="430214" y="4819879"/>
            <a:ext cx="6805453" cy="569387"/>
          </a:xfrm>
          <a:prstGeom prst="rect">
            <a:avLst/>
          </a:prstGeom>
          <a:noFill/>
        </p:spPr>
        <p:txBody>
          <a:bodyPr wrap="square" rtlCol="0">
            <a:spAutoFit/>
          </a:bodyPr>
          <a:lstStyle/>
          <a:p>
            <a:r>
              <a:rPr lang="ja-JP" altLang="en-US" sz="3100" dirty="0">
                <a:latin typeface="メイリオ" panose="020B0604030504040204" pitchFamily="50" charset="-128"/>
                <a:ea typeface="メイリオ" panose="020B0604030504040204" pitchFamily="50" charset="-128"/>
              </a:rPr>
              <a:t>（アメリカ主導、国際協力）</a:t>
            </a:r>
            <a:endParaRPr lang="en-US" altLang="ja-JP" sz="31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2426880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3BE3C-D435-9F98-CCCE-3501675E645C}"/>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58462D28-4337-CD5A-9F36-23A490E3D58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77" y="2245367"/>
            <a:ext cx="12192000" cy="465137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ECF314AA-1F74-F5D2-348B-183B0B5C0515}"/>
              </a:ext>
            </a:extLst>
          </p:cNvPr>
          <p:cNvSpPr txBox="1"/>
          <p:nvPr/>
        </p:nvSpPr>
        <p:spPr>
          <a:xfrm>
            <a:off x="11109602" y="6488668"/>
            <a:ext cx="10733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endParaRPr kumimoji="1" lang="ja-JP" altLang="en-US" sz="1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25B59B0B-1386-7ED8-892C-CCE500BE37F5}"/>
              </a:ext>
            </a:extLst>
          </p:cNvPr>
          <p:cNvSpPr txBox="1"/>
          <p:nvPr/>
        </p:nvSpPr>
        <p:spPr>
          <a:xfrm>
            <a:off x="344199" y="320876"/>
            <a:ext cx="6066329" cy="70788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アルテミス計画とは、</a:t>
            </a:r>
          </a:p>
        </p:txBody>
      </p:sp>
      <p:sp>
        <p:nvSpPr>
          <p:cNvPr id="5" name="吹き出し: 角を丸めた四角形 4">
            <a:extLst>
              <a:ext uri="{FF2B5EF4-FFF2-40B4-BE49-F238E27FC236}">
                <a16:creationId xmlns:a16="http://schemas.microsoft.com/office/drawing/2014/main" id="{BDFFE1EA-8F5F-E875-5A1C-E11F236040D5}"/>
              </a:ext>
            </a:extLst>
          </p:cNvPr>
          <p:cNvSpPr/>
          <p:nvPr/>
        </p:nvSpPr>
        <p:spPr>
          <a:xfrm>
            <a:off x="5995903" y="5558869"/>
            <a:ext cx="4256526" cy="1299131"/>
          </a:xfrm>
          <a:prstGeom prst="wedgeRoundRectCallout">
            <a:avLst>
              <a:gd name="adj1" fmla="val -69006"/>
              <a:gd name="adj2" fmla="val 6385"/>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月面にもう一度人類を送る</a:t>
            </a:r>
            <a:endParaRPr kumimoji="1" lang="en-US" altLang="ja-JP"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メイリオ" panose="020B0604030504040204" pitchFamily="50" charset="-128"/>
                <a:ea typeface="メイリオ" panose="020B0604030504040204" pitchFamily="50" charset="-128"/>
              </a:rPr>
              <a:t>長期滞在させる</a:t>
            </a:r>
            <a:endPar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6" name="吹き出し: 角を丸めた四角形 5">
            <a:extLst>
              <a:ext uri="{FF2B5EF4-FFF2-40B4-BE49-F238E27FC236}">
                <a16:creationId xmlns:a16="http://schemas.microsoft.com/office/drawing/2014/main" id="{A5657230-0604-FB7D-4CEA-0881C6EFF7E2}"/>
              </a:ext>
            </a:extLst>
          </p:cNvPr>
          <p:cNvSpPr/>
          <p:nvPr/>
        </p:nvSpPr>
        <p:spPr>
          <a:xfrm>
            <a:off x="9038418" y="2352773"/>
            <a:ext cx="2897579" cy="920014"/>
          </a:xfrm>
          <a:prstGeom prst="wedgeRoundRectCallout">
            <a:avLst>
              <a:gd name="adj1" fmla="val -60847"/>
              <a:gd name="adj2" fmla="val 49892"/>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月周回拠点</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ゲートウェイ計画</a:t>
            </a:r>
          </a:p>
        </p:txBody>
      </p:sp>
      <p:sp>
        <p:nvSpPr>
          <p:cNvPr id="7" name="吹き出し: 角を丸めた四角形 6">
            <a:extLst>
              <a:ext uri="{FF2B5EF4-FFF2-40B4-BE49-F238E27FC236}">
                <a16:creationId xmlns:a16="http://schemas.microsoft.com/office/drawing/2014/main" id="{C136D7A3-5A71-BA41-5C41-3A60889250FF}"/>
              </a:ext>
            </a:extLst>
          </p:cNvPr>
          <p:cNvSpPr/>
          <p:nvPr/>
        </p:nvSpPr>
        <p:spPr>
          <a:xfrm>
            <a:off x="8803640" y="4121239"/>
            <a:ext cx="2897579" cy="707887"/>
          </a:xfrm>
          <a:prstGeom prst="wedgeRoundRectCallout">
            <a:avLst>
              <a:gd name="adj1" fmla="val -78316"/>
              <a:gd name="adj2" fmla="val 34601"/>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月面拠点を建設</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A9BC11AA-65EF-A49A-0CA0-DBD33D798059}"/>
              </a:ext>
            </a:extLst>
          </p:cNvPr>
          <p:cNvSpPr txBox="1"/>
          <p:nvPr/>
        </p:nvSpPr>
        <p:spPr>
          <a:xfrm>
            <a:off x="5414084" y="377139"/>
            <a:ext cx="6776719"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NASA</a:t>
            </a:r>
            <a:r>
              <a:rPr kumimoji="1" lang="ja-JP" altLang="en-US" sz="2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が提案している</a:t>
            </a:r>
            <a:endParaRPr kumimoji="1" lang="en-US" altLang="ja-JP" sz="2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月面探査プログラム</a:t>
            </a:r>
            <a:r>
              <a:rPr kumimoji="1" lang="ja-JP" altLang="en-US" sz="2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の総称</a:t>
            </a:r>
          </a:p>
        </p:txBody>
      </p:sp>
      <p:sp>
        <p:nvSpPr>
          <p:cNvPr id="9" name="テキスト ボックス 8">
            <a:extLst>
              <a:ext uri="{FF2B5EF4-FFF2-40B4-BE49-F238E27FC236}">
                <a16:creationId xmlns:a16="http://schemas.microsoft.com/office/drawing/2014/main" id="{CB1A8116-2EC9-5B0F-9B5F-08211AA9F79A}"/>
              </a:ext>
            </a:extLst>
          </p:cNvPr>
          <p:cNvSpPr txBox="1"/>
          <p:nvPr/>
        </p:nvSpPr>
        <p:spPr>
          <a:xfrm>
            <a:off x="5414084" y="1571737"/>
            <a:ext cx="666108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800" dirty="0">
                <a:solidFill>
                  <a:schemeClr val="bg1"/>
                </a:solidFill>
                <a:latin typeface="メイリオ" panose="020B0604030504040204" pitchFamily="50" charset="-128"/>
                <a:ea typeface="メイリオ" panose="020B0604030504040204" pitchFamily="50" charset="-128"/>
              </a:rPr>
              <a:t>30</a:t>
            </a:r>
            <a:r>
              <a:rPr lang="ja-JP" altLang="en-US" sz="2800" dirty="0">
                <a:solidFill>
                  <a:schemeClr val="bg1"/>
                </a:solidFill>
                <a:latin typeface="メイリオ" panose="020B0604030504040204" pitchFamily="50" charset="-128"/>
                <a:ea typeface="メイリオ" panose="020B0604030504040204" pitchFamily="50" charset="-128"/>
              </a:rPr>
              <a:t>以上の国</a:t>
            </a:r>
            <a:r>
              <a:rPr kumimoji="1" lang="ja-JP" altLang="en-US" sz="2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と</a:t>
            </a:r>
            <a:r>
              <a:rPr lang="ja-JP" altLang="en-US" sz="2800" dirty="0">
                <a:solidFill>
                  <a:schemeClr val="bg1"/>
                </a:solidFill>
                <a:latin typeface="メイリオ" panose="020B0604030504040204" pitchFamily="50" charset="-128"/>
                <a:ea typeface="メイリオ" panose="020B0604030504040204" pitchFamily="50" charset="-128"/>
              </a:rPr>
              <a:t>民間企業が参加　</a:t>
            </a:r>
            <a:r>
              <a:rPr lang="en-US" altLang="ja-JP" sz="1400" dirty="0">
                <a:solidFill>
                  <a:schemeClr val="bg1"/>
                </a:solidFill>
                <a:latin typeface="メイリオ" panose="020B0604030504040204" pitchFamily="50" charset="-128"/>
                <a:ea typeface="メイリオ" panose="020B0604030504040204" pitchFamily="50" charset="-128"/>
              </a:rPr>
              <a:t>※2024</a:t>
            </a:r>
            <a:r>
              <a:rPr lang="ja-JP" altLang="en-US" sz="1400" dirty="0">
                <a:solidFill>
                  <a:schemeClr val="bg1"/>
                </a:solidFill>
                <a:latin typeface="メイリオ" panose="020B0604030504040204" pitchFamily="50" charset="-128"/>
                <a:ea typeface="メイリオ" panose="020B0604030504040204" pitchFamily="50" charset="-128"/>
              </a:rPr>
              <a:t>年時点</a:t>
            </a:r>
            <a:endParaRPr lang="en-US" altLang="ja-JP" sz="2000" dirty="0">
              <a:solidFill>
                <a:schemeClr val="bg1"/>
              </a:solidFill>
              <a:latin typeface="メイリオ" panose="020B0604030504040204" pitchFamily="50" charset="-128"/>
              <a:ea typeface="メイリオ" panose="020B0604030504040204" pitchFamily="50" charset="-128"/>
            </a:endParaRPr>
          </a:p>
        </p:txBody>
      </p:sp>
      <p:pic>
        <p:nvPicPr>
          <p:cNvPr id="10" name="Picture 2">
            <a:extLst>
              <a:ext uri="{FF2B5EF4-FFF2-40B4-BE49-F238E27FC236}">
                <a16:creationId xmlns:a16="http://schemas.microsoft.com/office/drawing/2014/main" id="{BD8C39E0-7AB0-744D-382B-4BCA385098F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6832" y="944995"/>
            <a:ext cx="3913812" cy="220151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1" name="吹き出し: 角を丸めた四角形 10">
            <a:extLst>
              <a:ext uri="{FF2B5EF4-FFF2-40B4-BE49-F238E27FC236}">
                <a16:creationId xmlns:a16="http://schemas.microsoft.com/office/drawing/2014/main" id="{1F5C56A5-40A9-E474-4A4D-636761A9BD0D}"/>
              </a:ext>
            </a:extLst>
          </p:cNvPr>
          <p:cNvSpPr/>
          <p:nvPr/>
        </p:nvSpPr>
        <p:spPr>
          <a:xfrm>
            <a:off x="116832" y="3146514"/>
            <a:ext cx="4066487" cy="860666"/>
          </a:xfrm>
          <a:prstGeom prst="wedgeRoundRectCallout">
            <a:avLst>
              <a:gd name="adj1" fmla="val -6374"/>
              <a:gd name="adj2" fmla="val -76104"/>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HTV-X</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メイリオ" panose="020B0604030504040204" pitchFamily="50" charset="-128"/>
                <a:ea typeface="メイリオ" panose="020B0604030504040204" pitchFamily="50" charset="-128"/>
              </a:rPr>
              <a:t>ゲートウェイへの物資補給</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680D3251-62B9-B8F3-0D23-52BBA4ACD064}"/>
              </a:ext>
            </a:extLst>
          </p:cNvPr>
          <p:cNvSpPr txBox="1"/>
          <p:nvPr/>
        </p:nvSpPr>
        <p:spPr>
          <a:xfrm>
            <a:off x="2213159" y="2628114"/>
            <a:ext cx="10733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rPr>
              <a:t>©JAXA</a:t>
            </a:r>
            <a:endParaRPr kumimoji="1" lang="ja-JP" altLang="en-US" sz="18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671894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3BE3C-D435-9F98-CCCE-3501675E645C}"/>
            </a:ext>
          </a:extLst>
        </p:cNvPr>
        <p:cNvGrpSpPr/>
        <p:nvPr/>
      </p:nvGrpSpPr>
      <p:grpSpPr>
        <a:xfrm>
          <a:off x="0" y="0"/>
          <a:ext cx="0" cy="0"/>
          <a:chOff x="0" y="0"/>
          <a:chExt cx="0" cy="0"/>
        </a:xfrm>
      </p:grpSpPr>
      <p:pic>
        <p:nvPicPr>
          <p:cNvPr id="15" name="Picture 2">
            <a:extLst>
              <a:ext uri="{FF2B5EF4-FFF2-40B4-BE49-F238E27FC236}">
                <a16:creationId xmlns:a16="http://schemas.microsoft.com/office/drawing/2014/main" id="{6603F144-A797-0FD3-F3C8-DCB216F5F8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033" y="-6102"/>
            <a:ext cx="12199082" cy="6864101"/>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BE548929-43DB-4F8F-4EC5-7118FD7F53A0}"/>
              </a:ext>
            </a:extLst>
          </p:cNvPr>
          <p:cNvSpPr txBox="1"/>
          <p:nvPr/>
        </p:nvSpPr>
        <p:spPr>
          <a:xfrm>
            <a:off x="337277" y="968443"/>
            <a:ext cx="7205963"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ZWAdobeF" pitchFamily="2" charset="0"/>
              </a:rPr>
              <a:t>GATEWAY</a:t>
            </a:r>
            <a:r>
              <a:rPr kumimoji="1" lang="ja-JP" altLang="en-US" sz="2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ZWAdobeF" pitchFamily="2" charset="0"/>
              </a:rPr>
              <a:t>（ゲートウェイ）と</a:t>
            </a:r>
            <a:endParaRPr kumimoji="1" lang="en-US" altLang="ja-JP" sz="2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ZWAdobeF"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ZWAdobeF" pitchFamily="2" charset="0"/>
              </a:rPr>
              <a:t>新型宇宙ステーション補給機（</a:t>
            </a:r>
            <a:r>
              <a:rPr kumimoji="1" lang="en-US" altLang="ja-JP" sz="2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ZWAdobeF" pitchFamily="2" charset="0"/>
              </a:rPr>
              <a:t>HTV-X</a:t>
            </a:r>
            <a:r>
              <a:rPr kumimoji="1" lang="ja-JP" altLang="en-US" sz="2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ZWAdobeF" pitchFamily="2" charset="0"/>
              </a:rPr>
              <a:t>）</a:t>
            </a:r>
          </a:p>
        </p:txBody>
      </p:sp>
      <p:sp>
        <p:nvSpPr>
          <p:cNvPr id="18" name="吹き出し: 角を丸めた四角形 17">
            <a:extLst>
              <a:ext uri="{FF2B5EF4-FFF2-40B4-BE49-F238E27FC236}">
                <a16:creationId xmlns:a16="http://schemas.microsoft.com/office/drawing/2014/main" id="{2F9CE03A-B62C-42FD-2A39-C3785CC20CAE}"/>
              </a:ext>
            </a:extLst>
          </p:cNvPr>
          <p:cNvSpPr/>
          <p:nvPr/>
        </p:nvSpPr>
        <p:spPr>
          <a:xfrm>
            <a:off x="254150" y="5412503"/>
            <a:ext cx="3238006" cy="954107"/>
          </a:xfrm>
          <a:prstGeom prst="wedgeRoundRectCallout">
            <a:avLst>
              <a:gd name="adj1" fmla="val 30682"/>
              <a:gd name="adj2" fmla="val -82020"/>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月やゲートウェイに</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物資を運ぶ</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9" name="吹き出し: 角を丸めた四角形 18">
            <a:extLst>
              <a:ext uri="{FF2B5EF4-FFF2-40B4-BE49-F238E27FC236}">
                <a16:creationId xmlns:a16="http://schemas.microsoft.com/office/drawing/2014/main" id="{16431F78-FDA9-1B21-046F-3E7D9F8A506A}"/>
              </a:ext>
            </a:extLst>
          </p:cNvPr>
          <p:cNvSpPr/>
          <p:nvPr/>
        </p:nvSpPr>
        <p:spPr>
          <a:xfrm>
            <a:off x="7855484" y="599449"/>
            <a:ext cx="2897579" cy="1308051"/>
          </a:xfrm>
          <a:prstGeom prst="wedgeRoundRectCallout">
            <a:avLst>
              <a:gd name="adj1" fmla="val -35178"/>
              <a:gd name="adj2" fmla="val 93826"/>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月と</a:t>
            </a:r>
            <a:r>
              <a:rPr kumimoji="1" lang="ja-JP" altLang="en-US" sz="24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火星</a:t>
            </a: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に向けた</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中継基地</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20" name="吹き出し: 角を丸めた四角形 19">
            <a:extLst>
              <a:ext uri="{FF2B5EF4-FFF2-40B4-BE49-F238E27FC236}">
                <a16:creationId xmlns:a16="http://schemas.microsoft.com/office/drawing/2014/main" id="{6435FA82-D8F2-A59B-23CE-6ED5FC04B113}"/>
              </a:ext>
            </a:extLst>
          </p:cNvPr>
          <p:cNvSpPr/>
          <p:nvPr/>
        </p:nvSpPr>
        <p:spPr>
          <a:xfrm>
            <a:off x="4099777" y="5412503"/>
            <a:ext cx="3238006" cy="954107"/>
          </a:xfrm>
          <a:prstGeom prst="wedgeRoundRectCallout">
            <a:avLst>
              <a:gd name="adj1" fmla="val 33983"/>
              <a:gd name="adj2" fmla="val -75797"/>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重さは</a:t>
            </a:r>
            <a:endPar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ISS</a:t>
            </a: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の約</a:t>
            </a:r>
            <a:r>
              <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1/6</a:t>
            </a:r>
            <a:r>
              <a:rPr kumimoji="1" lang="ja-JP" altLang="en-US"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kumimoji="1" lang="en-US" altLang="ja-JP" sz="2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1/7</a:t>
            </a:r>
          </a:p>
        </p:txBody>
      </p:sp>
    </p:spTree>
    <p:extLst>
      <p:ext uri="{BB962C8B-B14F-4D97-AF65-F5344CB8AC3E}">
        <p14:creationId xmlns:p14="http://schemas.microsoft.com/office/powerpoint/2010/main" val="7470747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3BE3C-D435-9F98-CCCE-3501675E645C}"/>
            </a:ext>
          </a:extLst>
        </p:cNvPr>
        <p:cNvGrpSpPr/>
        <p:nvPr/>
      </p:nvGrpSpPr>
      <p:grpSpPr>
        <a:xfrm>
          <a:off x="0" y="0"/>
          <a:ext cx="0" cy="0"/>
          <a:chOff x="0" y="0"/>
          <a:chExt cx="0" cy="0"/>
        </a:xfrm>
      </p:grpSpPr>
      <p:pic>
        <p:nvPicPr>
          <p:cNvPr id="2" name="Picture 4">
            <a:extLst>
              <a:ext uri="{FF2B5EF4-FFF2-40B4-BE49-F238E27FC236}">
                <a16:creationId xmlns:a16="http://schemas.microsoft.com/office/drawing/2014/main" id="{E16AD78A-88D5-6995-679D-EA5F106653F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0748D914-A3CF-C677-8A41-99B353437C9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1"/>
            <a:ext cx="3408239" cy="236220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6441E173-99CF-F584-088A-337AAB2E1C3E}"/>
              </a:ext>
            </a:extLst>
          </p:cNvPr>
          <p:cNvSpPr txBox="1"/>
          <p:nvPr/>
        </p:nvSpPr>
        <p:spPr>
          <a:xfrm>
            <a:off x="11125200" y="6470517"/>
            <a:ext cx="1066800" cy="369332"/>
          </a:xfrm>
          <a:prstGeom prst="rect">
            <a:avLst/>
          </a:prstGeom>
          <a:noFill/>
        </p:spPr>
        <p:txBody>
          <a:bodyPr wrap="square" rtlCol="0">
            <a:spAutoFit/>
          </a:bodyPr>
          <a:lstStyle/>
          <a:p>
            <a:r>
              <a:rPr kumimoji="1" lang="en-US" altLang="ja-JP" dirty="0">
                <a:latin typeface="メイリオ" panose="020B0604030504040204" pitchFamily="50" charset="-128"/>
                <a:ea typeface="メイリオ" panose="020B0604030504040204" pitchFamily="50" charset="-128"/>
              </a:rPr>
              <a:t>©JAXA</a:t>
            </a:r>
            <a:endParaRPr kumimoji="1" lang="ja-JP" altLang="en-US"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8FEC8614-7AC9-C6B8-E33E-9452780B41CE}"/>
              </a:ext>
            </a:extLst>
          </p:cNvPr>
          <p:cNvSpPr txBox="1"/>
          <p:nvPr/>
        </p:nvSpPr>
        <p:spPr>
          <a:xfrm>
            <a:off x="3565897" y="167811"/>
            <a:ext cx="4132642" cy="984885"/>
          </a:xfrm>
          <a:prstGeom prst="rect">
            <a:avLst/>
          </a:prstGeom>
          <a:noFill/>
        </p:spPr>
        <p:txBody>
          <a:bodyPr wrap="square" lIns="0" tIns="0" rIns="0" bIns="0" rtlCol="0">
            <a:spAutoFit/>
          </a:bodyPr>
          <a:lstStyle/>
          <a:p>
            <a:r>
              <a:rPr lang="en-US" altLang="ja-JP" sz="3200" b="1" dirty="0">
                <a:solidFill>
                  <a:schemeClr val="bg1"/>
                </a:solidFill>
                <a:latin typeface="メイリオ" panose="020B0604030504040204" pitchFamily="50" charset="-128"/>
                <a:ea typeface="メイリオ" panose="020B0604030504040204" pitchFamily="50" charset="-128"/>
              </a:rPr>
              <a:t>JAXA</a:t>
            </a:r>
          </a:p>
          <a:p>
            <a:r>
              <a:rPr lang="ja-JP" altLang="en-US" sz="3200" b="1" dirty="0">
                <a:solidFill>
                  <a:schemeClr val="bg1"/>
                </a:solidFill>
                <a:latin typeface="メイリオ" panose="020B0604030504040204" pitchFamily="50" charset="-128"/>
                <a:ea typeface="メイリオ" panose="020B0604030504040204" pitchFamily="50" charset="-128"/>
              </a:rPr>
              <a:t>小型月着陸実証機</a:t>
            </a:r>
            <a:endParaRPr lang="en-US" altLang="zh-TW" sz="3200" b="1" dirty="0">
              <a:solidFill>
                <a:schemeClr val="bg1"/>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BE4950D2-70BF-D58E-6271-4AC39FC87683}"/>
              </a:ext>
            </a:extLst>
          </p:cNvPr>
          <p:cNvSpPr txBox="1"/>
          <p:nvPr/>
        </p:nvSpPr>
        <p:spPr>
          <a:xfrm>
            <a:off x="7185416" y="537143"/>
            <a:ext cx="5006584" cy="615553"/>
          </a:xfrm>
          <a:prstGeom prst="rect">
            <a:avLst/>
          </a:prstGeom>
          <a:noFill/>
        </p:spPr>
        <p:txBody>
          <a:bodyPr wrap="square" lIns="0" tIns="0" rIns="0" bIns="0" rtlCol="0">
            <a:spAutoFit/>
          </a:bodyPr>
          <a:lstStyle/>
          <a:p>
            <a:r>
              <a:rPr lang="ja-JP" altLang="en-US" sz="4000" b="1" dirty="0">
                <a:solidFill>
                  <a:schemeClr val="bg1"/>
                </a:solidFill>
                <a:latin typeface="メイリオ" panose="020B0604030504040204" pitchFamily="50" charset="-128"/>
                <a:ea typeface="メイリオ" panose="020B0604030504040204" pitchFamily="50" charset="-128"/>
              </a:rPr>
              <a:t>将来の月探査へ貢献</a:t>
            </a:r>
            <a:endParaRPr lang="en-US" altLang="zh-TW" sz="4000" b="1" dirty="0">
              <a:solidFill>
                <a:schemeClr val="bg1"/>
              </a:solidFill>
              <a:latin typeface="メイリオ" panose="020B0604030504040204" pitchFamily="50" charset="-128"/>
              <a:ea typeface="メイリオ" panose="020B0604030504040204" pitchFamily="50" charset="-128"/>
            </a:endParaRPr>
          </a:p>
        </p:txBody>
      </p:sp>
      <p:sp>
        <p:nvSpPr>
          <p:cNvPr id="7" name="吹き出し: 角を丸めた四角形 6">
            <a:extLst>
              <a:ext uri="{FF2B5EF4-FFF2-40B4-BE49-F238E27FC236}">
                <a16:creationId xmlns:a16="http://schemas.microsoft.com/office/drawing/2014/main" id="{D73DEDA0-7FF9-56F2-DABF-E5BBD7F69228}"/>
              </a:ext>
            </a:extLst>
          </p:cNvPr>
          <p:cNvSpPr/>
          <p:nvPr/>
        </p:nvSpPr>
        <p:spPr>
          <a:xfrm>
            <a:off x="7856198" y="1406042"/>
            <a:ext cx="4020116" cy="2362199"/>
          </a:xfrm>
          <a:prstGeom prst="wedgeRoundRectCallout">
            <a:avLst>
              <a:gd name="adj1" fmla="val -38115"/>
              <a:gd name="adj2" fmla="val 65560"/>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ピンポイント着陸技術</a:t>
            </a:r>
            <a:endParaRPr kumimoji="1" lang="en-US" altLang="ja-JP" sz="2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b="1" u="sng" dirty="0">
                <a:solidFill>
                  <a:prstClr val="black"/>
                </a:solidFill>
                <a:latin typeface="メイリオ" panose="020B0604030504040204" pitchFamily="50" charset="-128"/>
                <a:ea typeface="メイリオ" panose="020B0604030504040204" pitchFamily="50" charset="-128"/>
              </a:rPr>
              <a:t>降りたいところ</a:t>
            </a:r>
            <a:r>
              <a:rPr lang="ja-JP" altLang="en-US" sz="2800" dirty="0">
                <a:solidFill>
                  <a:prstClr val="black"/>
                </a:solidFill>
                <a:latin typeface="メイリオ" panose="020B0604030504040204" pitchFamily="50" charset="-128"/>
                <a:ea typeface="メイリオ" panose="020B0604030504040204" pitchFamily="50" charset="-128"/>
              </a:rPr>
              <a:t>へ</a:t>
            </a:r>
            <a:endParaRPr lang="en-US" altLang="ja-JP" sz="2800" dirty="0">
              <a:solidFill>
                <a:prstClr val="black"/>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2800" b="1" u="sng" dirty="0">
                <a:solidFill>
                  <a:prstClr val="black"/>
                </a:solidFill>
                <a:latin typeface="メイリオ" panose="020B0604030504040204" pitchFamily="50" charset="-128"/>
                <a:ea typeface="メイリオ" panose="020B0604030504040204" pitchFamily="50" charset="-128"/>
              </a:rPr>
              <a:t>100m</a:t>
            </a:r>
            <a:r>
              <a:rPr lang="ja-JP" altLang="en-US" sz="2800" b="1" u="sng" dirty="0">
                <a:solidFill>
                  <a:prstClr val="black"/>
                </a:solidFill>
                <a:latin typeface="メイリオ" panose="020B0604030504040204" pitchFamily="50" charset="-128"/>
                <a:ea typeface="メイリオ" panose="020B0604030504040204" pitchFamily="50" charset="-128"/>
              </a:rPr>
              <a:t>精度を達成</a:t>
            </a:r>
            <a:endParaRPr lang="en-US" altLang="ja-JP" sz="2800" b="1" u="sng" dirty="0">
              <a:solidFill>
                <a:prstClr val="black"/>
              </a:solidFill>
              <a:latin typeface="メイリオ" panose="020B0604030504040204" pitchFamily="50" charset="-128"/>
              <a:ea typeface="メイリオ" panose="020B0604030504040204" pitchFamily="50" charset="-128"/>
            </a:endParaRPr>
          </a:p>
        </p:txBody>
      </p:sp>
      <p:sp>
        <p:nvSpPr>
          <p:cNvPr id="8" name="吹き出し: 角を丸めた四角形 7">
            <a:extLst>
              <a:ext uri="{FF2B5EF4-FFF2-40B4-BE49-F238E27FC236}">
                <a16:creationId xmlns:a16="http://schemas.microsoft.com/office/drawing/2014/main" id="{825EF30C-CA03-6FFD-07BE-362B11DC0AF5}"/>
              </a:ext>
            </a:extLst>
          </p:cNvPr>
          <p:cNvSpPr/>
          <p:nvPr/>
        </p:nvSpPr>
        <p:spPr>
          <a:xfrm>
            <a:off x="298892" y="5167939"/>
            <a:ext cx="6218694" cy="1188413"/>
          </a:xfrm>
          <a:prstGeom prst="wedgeRoundRectCallout">
            <a:avLst>
              <a:gd name="adj1" fmla="val 35981"/>
              <a:gd name="adj2" fmla="val -69090"/>
              <a:gd name="adj3" fmla="val 16667"/>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小型で軽量な探査機システムの実現</a:t>
            </a:r>
            <a:endParaRPr kumimoji="1" lang="en-US" altLang="ja-JP" sz="2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dirty="0">
                <a:solidFill>
                  <a:prstClr val="black"/>
                </a:solidFill>
                <a:latin typeface="メイリオ" panose="020B0604030504040204" pitchFamily="50" charset="-128"/>
                <a:ea typeface="メイリオ" panose="020B0604030504040204" pitchFamily="50" charset="-128"/>
              </a:rPr>
              <a:t>月惑星探査を高頻度に</a:t>
            </a:r>
            <a:endParaRPr kumimoji="1" lang="en-US" altLang="ja-JP" sz="2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AE0484AD-A3F7-4101-1F2F-5842010B9BDA}"/>
              </a:ext>
            </a:extLst>
          </p:cNvPr>
          <p:cNvSpPr txBox="1"/>
          <p:nvPr/>
        </p:nvSpPr>
        <p:spPr>
          <a:xfrm>
            <a:off x="82193" y="3241850"/>
            <a:ext cx="4735964" cy="1046440"/>
          </a:xfrm>
          <a:prstGeom prst="rect">
            <a:avLst/>
          </a:prstGeom>
          <a:noFill/>
        </p:spPr>
        <p:txBody>
          <a:bodyPr wrap="square" rtlCol="0">
            <a:spAutoFit/>
          </a:bodyPr>
          <a:lstStyle/>
          <a:p>
            <a:r>
              <a:rPr lang="en-US" altLang="ja-JP" sz="3100" b="1" dirty="0">
                <a:solidFill>
                  <a:srgbClr val="FF0000"/>
                </a:solidFill>
                <a:latin typeface="メイリオ" panose="020B0604030504040204" pitchFamily="50" charset="-128"/>
                <a:ea typeface="メイリオ" panose="020B0604030504040204" pitchFamily="50" charset="-128"/>
              </a:rPr>
              <a:t>2024</a:t>
            </a:r>
            <a:r>
              <a:rPr lang="ja-JP" altLang="en-US" sz="3100" b="1" dirty="0">
                <a:solidFill>
                  <a:srgbClr val="FF0000"/>
                </a:solidFill>
                <a:latin typeface="メイリオ" panose="020B0604030504040204" pitchFamily="50" charset="-128"/>
                <a:ea typeface="メイリオ" panose="020B0604030504040204" pitchFamily="50" charset="-128"/>
              </a:rPr>
              <a:t>年</a:t>
            </a:r>
            <a:r>
              <a:rPr lang="en-US" altLang="ja-JP" sz="3100" b="1" dirty="0">
                <a:solidFill>
                  <a:srgbClr val="FF0000"/>
                </a:solidFill>
                <a:latin typeface="メイリオ" panose="020B0604030504040204" pitchFamily="50" charset="-128"/>
                <a:ea typeface="メイリオ" panose="020B0604030504040204" pitchFamily="50" charset="-128"/>
              </a:rPr>
              <a:t>1</a:t>
            </a:r>
            <a:r>
              <a:rPr lang="ja-JP" altLang="en-US" sz="3100" b="1" dirty="0">
                <a:solidFill>
                  <a:srgbClr val="FF0000"/>
                </a:solidFill>
                <a:latin typeface="メイリオ" panose="020B0604030504040204" pitchFamily="50" charset="-128"/>
                <a:ea typeface="メイリオ" panose="020B0604030504040204" pitchFamily="50" charset="-128"/>
              </a:rPr>
              <a:t>月</a:t>
            </a:r>
            <a:r>
              <a:rPr lang="en-US" altLang="ja-JP" sz="3100" b="1" dirty="0">
                <a:solidFill>
                  <a:srgbClr val="FF0000"/>
                </a:solidFill>
                <a:latin typeface="メイリオ" panose="020B0604030504040204" pitchFamily="50" charset="-128"/>
                <a:ea typeface="メイリオ" panose="020B0604030504040204" pitchFamily="50" charset="-128"/>
              </a:rPr>
              <a:t>20</a:t>
            </a:r>
            <a:r>
              <a:rPr lang="ja-JP" altLang="en-US" sz="3100" b="1" dirty="0">
                <a:solidFill>
                  <a:srgbClr val="FF0000"/>
                </a:solidFill>
                <a:latin typeface="メイリオ" panose="020B0604030504040204" pitchFamily="50" charset="-128"/>
                <a:ea typeface="メイリオ" panose="020B0604030504040204" pitchFamily="50" charset="-128"/>
              </a:rPr>
              <a:t>日</a:t>
            </a:r>
            <a:endParaRPr lang="en-US" altLang="ja-JP" sz="3100" b="1" dirty="0">
              <a:solidFill>
                <a:srgbClr val="FF0000"/>
              </a:solidFill>
              <a:latin typeface="メイリオ" panose="020B0604030504040204" pitchFamily="50" charset="-128"/>
              <a:ea typeface="メイリオ" panose="020B0604030504040204" pitchFamily="50" charset="-128"/>
            </a:endParaRPr>
          </a:p>
          <a:p>
            <a:r>
              <a:rPr lang="ja-JP" altLang="en-US" sz="3100" b="1" dirty="0">
                <a:solidFill>
                  <a:srgbClr val="FF0000"/>
                </a:solidFill>
                <a:latin typeface="メイリオ" panose="020B0604030504040204" pitchFamily="50" charset="-128"/>
                <a:ea typeface="メイリオ" panose="020B0604030504040204" pitchFamily="50" charset="-128"/>
              </a:rPr>
              <a:t>（日本標準時）着陸！</a:t>
            </a:r>
            <a:endParaRPr lang="en-US" altLang="ja-JP" sz="3100" b="1"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056929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2DB1A-EDEE-C946-1471-C721AFE731CB}"/>
            </a:ext>
          </a:extLst>
        </p:cNvPr>
        <p:cNvGrpSpPr/>
        <p:nvPr/>
      </p:nvGrpSpPr>
      <p:grpSpPr>
        <a:xfrm>
          <a:off x="0" y="0"/>
          <a:ext cx="0" cy="0"/>
          <a:chOff x="0" y="0"/>
          <a:chExt cx="0" cy="0"/>
        </a:xfrm>
      </p:grpSpPr>
      <p:pic>
        <p:nvPicPr>
          <p:cNvPr id="2" name="Picture 4">
            <a:extLst>
              <a:ext uri="{FF2B5EF4-FFF2-40B4-BE49-F238E27FC236}">
                <a16:creationId xmlns:a16="http://schemas.microsoft.com/office/drawing/2014/main" id="{DFB9B0AB-E309-6832-CB27-9421A25688C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841" t="-65" r="-10165" b="-3568"/>
          <a:stretch/>
        </p:blipFill>
        <p:spPr bwMode="auto">
          <a:xfrm>
            <a:off x="3057114" y="4486879"/>
            <a:ext cx="2989418" cy="1844822"/>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F88B8D63-5D98-33F0-FBD1-931A6A66665B}"/>
              </a:ext>
            </a:extLst>
          </p:cNvPr>
          <p:cNvSpPr txBox="1"/>
          <p:nvPr/>
        </p:nvSpPr>
        <p:spPr>
          <a:xfrm>
            <a:off x="458433" y="1080484"/>
            <a:ext cx="5218798" cy="569387"/>
          </a:xfrm>
          <a:prstGeom prst="rect">
            <a:avLst/>
          </a:prstGeom>
          <a:noFill/>
        </p:spPr>
        <p:txBody>
          <a:bodyPr wrap="square" rtlCol="0">
            <a:spAutoFit/>
          </a:bodyPr>
          <a:lstStyle/>
          <a:p>
            <a:r>
              <a:rPr lang="ja-JP" altLang="en-US" sz="3100" b="1" dirty="0">
                <a:latin typeface="メイリオ" panose="020B0604030504040204" pitchFamily="50" charset="-128"/>
                <a:ea typeface="メイリオ" panose="020B0604030504040204" pitchFamily="50" charset="-128"/>
              </a:rPr>
              <a:t>小型月着陸実証機「</a:t>
            </a:r>
            <a:r>
              <a:rPr lang="en-US" altLang="ja-JP" sz="3100" b="1" dirty="0">
                <a:latin typeface="メイリオ" panose="020B0604030504040204" pitchFamily="50" charset="-128"/>
                <a:ea typeface="メイリオ" panose="020B0604030504040204" pitchFamily="50" charset="-128"/>
              </a:rPr>
              <a:t>SLIM</a:t>
            </a:r>
            <a:r>
              <a:rPr lang="ja-JP" altLang="en-US" sz="3100" b="1" dirty="0">
                <a:latin typeface="メイリオ" panose="020B0604030504040204" pitchFamily="50" charset="-128"/>
                <a:ea typeface="メイリオ" panose="020B0604030504040204" pitchFamily="50" charset="-128"/>
              </a:rPr>
              <a:t>」</a:t>
            </a:r>
            <a:endParaRPr lang="en-US" altLang="ja-JP" sz="3100" b="1"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F35786BB-182F-D8D3-A4FE-35125443C97C}"/>
              </a:ext>
            </a:extLst>
          </p:cNvPr>
          <p:cNvSpPr txBox="1"/>
          <p:nvPr/>
        </p:nvSpPr>
        <p:spPr>
          <a:xfrm>
            <a:off x="721087" y="1609614"/>
            <a:ext cx="5218798" cy="1200329"/>
          </a:xfrm>
          <a:prstGeom prst="rect">
            <a:avLst/>
          </a:prstGeom>
          <a:noFill/>
        </p:spPr>
        <p:txBody>
          <a:bodyPr wrap="square" rtlCol="0">
            <a:spAutoFit/>
          </a:bodyPr>
          <a:lstStyle/>
          <a:p>
            <a:r>
              <a:rPr lang="ja-JP" altLang="en-US" sz="2400" b="1" dirty="0">
                <a:latin typeface="メイリオ" panose="020B0604030504040204" pitchFamily="50" charset="-128"/>
                <a:ea typeface="メイリオ" panose="020B0604030504040204" pitchFamily="50" charset="-128"/>
              </a:rPr>
              <a:t>一緒に行ったロボットが</a:t>
            </a:r>
            <a:endParaRPr lang="en-US" altLang="ja-JP" sz="2400" b="1" dirty="0">
              <a:latin typeface="メイリオ" panose="020B0604030504040204" pitchFamily="50" charset="-128"/>
              <a:ea typeface="メイリオ" panose="020B0604030504040204" pitchFamily="50" charset="-128"/>
            </a:endParaRPr>
          </a:p>
          <a:p>
            <a:r>
              <a:rPr lang="ja-JP" altLang="en-US" sz="2400" b="1" dirty="0">
                <a:latin typeface="メイリオ" panose="020B0604030504040204" pitchFamily="50" charset="-128"/>
                <a:ea typeface="メイリオ" panose="020B0604030504040204" pitchFamily="50" charset="-128"/>
              </a:rPr>
              <a:t>連携プレーで</a:t>
            </a:r>
            <a:endParaRPr lang="en-US" altLang="ja-JP" sz="2400" b="1" dirty="0">
              <a:latin typeface="メイリオ" panose="020B0604030504040204" pitchFamily="50" charset="-128"/>
              <a:ea typeface="メイリオ" panose="020B0604030504040204" pitchFamily="50" charset="-128"/>
            </a:endParaRPr>
          </a:p>
          <a:p>
            <a:r>
              <a:rPr lang="en-US" altLang="ja-JP" sz="2400" b="1" dirty="0">
                <a:latin typeface="メイリオ" panose="020B0604030504040204" pitchFamily="50" charset="-128"/>
                <a:ea typeface="メイリオ" panose="020B0604030504040204" pitchFamily="50" charset="-128"/>
              </a:rPr>
              <a:t>SLIM</a:t>
            </a:r>
            <a:r>
              <a:rPr lang="ja-JP" altLang="en-US" sz="2400" b="1" dirty="0">
                <a:latin typeface="メイリオ" panose="020B0604030504040204" pitchFamily="50" charset="-128"/>
                <a:ea typeface="メイリオ" panose="020B0604030504040204" pitchFamily="50" charset="-128"/>
              </a:rPr>
              <a:t>を撮影・地球に送信</a:t>
            </a:r>
            <a:endParaRPr lang="en-US" altLang="ja-JP" sz="2400" b="1"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2F8A7C2D-95A0-31E5-3635-E0111E5B67C5}"/>
              </a:ext>
            </a:extLst>
          </p:cNvPr>
          <p:cNvSpPr txBox="1"/>
          <p:nvPr/>
        </p:nvSpPr>
        <p:spPr>
          <a:xfrm>
            <a:off x="3797564" y="261521"/>
            <a:ext cx="4742004" cy="523220"/>
          </a:xfrm>
          <a:prstGeom prst="rect">
            <a:avLst/>
          </a:prstGeom>
          <a:noFill/>
        </p:spPr>
        <p:txBody>
          <a:bodyPr wrap="none" rtlCol="0">
            <a:spAutoFit/>
          </a:bodyPr>
          <a:lstStyle/>
          <a:p>
            <a:pPr algn="ctr"/>
            <a:r>
              <a:rPr lang="ja-JP" altLang="en-US" sz="2800" b="1" dirty="0">
                <a:solidFill>
                  <a:schemeClr val="bg1"/>
                </a:solidFill>
                <a:latin typeface="メイリオ" panose="020B0604030504040204" pitchFamily="50" charset="-128"/>
                <a:ea typeface="メイリオ" panose="020B0604030504040204" pitchFamily="50" charset="-128"/>
              </a:rPr>
              <a:t>小型月着陸実証機「</a:t>
            </a:r>
            <a:r>
              <a:rPr lang="en-US" altLang="ja-JP" sz="2800" b="1" dirty="0">
                <a:solidFill>
                  <a:schemeClr val="bg1"/>
                </a:solidFill>
                <a:latin typeface="メイリオ" panose="020B0604030504040204" pitchFamily="50" charset="-128"/>
                <a:ea typeface="メイリオ" panose="020B0604030504040204" pitchFamily="50" charset="-128"/>
              </a:rPr>
              <a:t>SLIM</a:t>
            </a:r>
            <a:r>
              <a:rPr lang="ja-JP" altLang="en-US" sz="2800" b="1" dirty="0">
                <a:solidFill>
                  <a:schemeClr val="bg1"/>
                </a:solidFill>
                <a:latin typeface="メイリオ" panose="020B0604030504040204" pitchFamily="50" charset="-128"/>
                <a:ea typeface="メイリオ" panose="020B0604030504040204" pitchFamily="50" charset="-128"/>
              </a:rPr>
              <a:t>」</a:t>
            </a:r>
          </a:p>
        </p:txBody>
      </p:sp>
      <p:pic>
        <p:nvPicPr>
          <p:cNvPr id="6" name="Picture 2">
            <a:extLst>
              <a:ext uri="{FF2B5EF4-FFF2-40B4-BE49-F238E27FC236}">
                <a16:creationId xmlns:a16="http://schemas.microsoft.com/office/drawing/2014/main" id="{32C4BDCA-BCE7-CD46-F675-15B4D7F63BA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52489" y="1471716"/>
            <a:ext cx="6377436" cy="478307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00BBD2C-13F2-D05A-4105-1A6D023E94E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27823" y="2758435"/>
            <a:ext cx="3688160" cy="2074590"/>
          </a:xfrm>
          <a:prstGeom prst="rect">
            <a:avLst/>
          </a:prstGeom>
          <a:noFill/>
          <a:extLst>
            <a:ext uri="{909E8E84-426E-40DD-AFC4-6F175D3DCCD1}">
              <a14:hiddenFill xmlns:a14="http://schemas.microsoft.com/office/drawing/2010/main">
                <a:solidFill>
                  <a:srgbClr val="FFFFFF"/>
                </a:solidFill>
              </a14:hiddenFill>
            </a:ext>
          </a:extLst>
        </p:spPr>
      </p:pic>
      <p:pic>
        <p:nvPicPr>
          <p:cNvPr id="8" name="グラフィックス 7" descr="カメラ 単色塗りつぶし">
            <a:extLst>
              <a:ext uri="{FF2B5EF4-FFF2-40B4-BE49-F238E27FC236}">
                <a16:creationId xmlns:a16="http://schemas.microsoft.com/office/drawing/2014/main" id="{0A89A00C-8019-CC00-CCC8-C3FC5758E7D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87282" y="3297794"/>
            <a:ext cx="638499" cy="638499"/>
          </a:xfrm>
          <a:prstGeom prst="rect">
            <a:avLst/>
          </a:prstGeom>
        </p:spPr>
      </p:pic>
      <p:cxnSp>
        <p:nvCxnSpPr>
          <p:cNvPr id="9" name="直線矢印コネクタ 8">
            <a:extLst>
              <a:ext uri="{FF2B5EF4-FFF2-40B4-BE49-F238E27FC236}">
                <a16:creationId xmlns:a16="http://schemas.microsoft.com/office/drawing/2014/main" id="{97275F06-A833-EFA8-7362-A33A339BE477}"/>
              </a:ext>
            </a:extLst>
          </p:cNvPr>
          <p:cNvCxnSpPr>
            <a:cxnSpLocks/>
          </p:cNvCxnSpPr>
          <p:nvPr/>
        </p:nvCxnSpPr>
        <p:spPr>
          <a:xfrm flipH="1" flipV="1">
            <a:off x="3437196" y="3865876"/>
            <a:ext cx="674022" cy="231829"/>
          </a:xfrm>
          <a:prstGeom prst="straightConnector1">
            <a:avLst/>
          </a:prstGeom>
          <a:ln w="57150">
            <a:solidFill>
              <a:srgbClr val="FFFF99"/>
            </a:solidFill>
            <a:tailEnd type="triangle"/>
          </a:ln>
        </p:spPr>
        <p:style>
          <a:lnRef idx="1">
            <a:schemeClr val="accent1"/>
          </a:lnRef>
          <a:fillRef idx="0">
            <a:schemeClr val="accent1"/>
          </a:fillRef>
          <a:effectRef idx="0">
            <a:schemeClr val="accent1"/>
          </a:effectRef>
          <a:fontRef idx="minor">
            <a:schemeClr val="tx1"/>
          </a:fontRef>
        </p:style>
      </p:cxnSp>
      <p:pic>
        <p:nvPicPr>
          <p:cNvPr id="10" name="グラフィックス 9" descr="共有 単色塗りつぶし">
            <a:extLst>
              <a:ext uri="{FF2B5EF4-FFF2-40B4-BE49-F238E27FC236}">
                <a16:creationId xmlns:a16="http://schemas.microsoft.com/office/drawing/2014/main" id="{BAD59311-0F4A-0299-F8B0-B7BDCAD55CB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8389399" flipH="1">
            <a:off x="1964711" y="3792384"/>
            <a:ext cx="914400" cy="812993"/>
          </a:xfrm>
          <a:prstGeom prst="rect">
            <a:avLst/>
          </a:prstGeom>
        </p:spPr>
      </p:pic>
      <p:pic>
        <p:nvPicPr>
          <p:cNvPr id="11" name="グラフィックス 10" descr="地球: アジアとオーストラリア 単色塗りつぶし">
            <a:extLst>
              <a:ext uri="{FF2B5EF4-FFF2-40B4-BE49-F238E27FC236}">
                <a16:creationId xmlns:a16="http://schemas.microsoft.com/office/drawing/2014/main" id="{FB99FC78-856C-D9F1-6348-A0920C9D623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58433" y="3919970"/>
            <a:ext cx="1926972" cy="1926972"/>
          </a:xfrm>
          <a:prstGeom prst="rect">
            <a:avLst/>
          </a:prstGeom>
        </p:spPr>
      </p:pic>
      <p:sp>
        <p:nvSpPr>
          <p:cNvPr id="12" name="楕円 11">
            <a:extLst>
              <a:ext uri="{FF2B5EF4-FFF2-40B4-BE49-F238E27FC236}">
                <a16:creationId xmlns:a16="http://schemas.microsoft.com/office/drawing/2014/main" id="{2C6FD7A8-EFC2-1F6B-CF95-78D7201EC373}"/>
              </a:ext>
            </a:extLst>
          </p:cNvPr>
          <p:cNvSpPr/>
          <p:nvPr/>
        </p:nvSpPr>
        <p:spPr>
          <a:xfrm>
            <a:off x="4111218" y="3936293"/>
            <a:ext cx="453662" cy="407705"/>
          </a:xfrm>
          <a:prstGeom prst="ellipse">
            <a:avLst/>
          </a:prstGeom>
          <a:noFill/>
          <a:ln w="38100">
            <a:solidFill>
              <a:srgbClr val="FFFF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13" name="直線矢印コネクタ 12">
            <a:extLst>
              <a:ext uri="{FF2B5EF4-FFF2-40B4-BE49-F238E27FC236}">
                <a16:creationId xmlns:a16="http://schemas.microsoft.com/office/drawing/2014/main" id="{86BE1814-EAF4-F1B7-8B73-EB5C0F892B38}"/>
              </a:ext>
            </a:extLst>
          </p:cNvPr>
          <p:cNvCxnSpPr>
            <a:cxnSpLocks/>
          </p:cNvCxnSpPr>
          <p:nvPr/>
        </p:nvCxnSpPr>
        <p:spPr>
          <a:xfrm>
            <a:off x="4350682" y="4343998"/>
            <a:ext cx="0" cy="411951"/>
          </a:xfrm>
          <a:prstGeom prst="straightConnector1">
            <a:avLst/>
          </a:prstGeom>
          <a:ln w="38100">
            <a:solidFill>
              <a:srgbClr val="FFFF99"/>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95DA79A8-29C9-1191-71E9-48E9F24F5B68}"/>
              </a:ext>
            </a:extLst>
          </p:cNvPr>
          <p:cNvSpPr txBox="1"/>
          <p:nvPr/>
        </p:nvSpPr>
        <p:spPr>
          <a:xfrm>
            <a:off x="4628581" y="4515196"/>
            <a:ext cx="1339299"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a:t>
            </a:r>
            <a:r>
              <a:rPr kumimoji="1" lang="en-US" altLang="ja-JP" sz="1400" dirty="0">
                <a:solidFill>
                  <a:schemeClr val="bg1"/>
                </a:solidFill>
                <a:latin typeface="メイリオ" panose="020B0604030504040204" pitchFamily="50" charset="-128"/>
                <a:ea typeface="メイリオ" panose="020B0604030504040204" pitchFamily="50" charset="-128"/>
              </a:rPr>
              <a:t>JAXA</a:t>
            </a:r>
            <a:endParaRPr kumimoji="1" lang="ja-JP" altLang="en-US" sz="1400" dirty="0">
              <a:solidFill>
                <a:schemeClr val="bg1"/>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3D8DFB8B-FF2C-8C6D-7D14-986C1E55F30D}"/>
              </a:ext>
            </a:extLst>
          </p:cNvPr>
          <p:cNvSpPr txBox="1"/>
          <p:nvPr/>
        </p:nvSpPr>
        <p:spPr>
          <a:xfrm>
            <a:off x="566180" y="5950228"/>
            <a:ext cx="4942949" cy="307777"/>
          </a:xfrm>
          <a:prstGeom prst="rect">
            <a:avLst/>
          </a:prstGeom>
          <a:noFill/>
        </p:spPr>
        <p:txBody>
          <a:bodyPr wrap="square" rtlCol="0">
            <a:spAutoFit/>
          </a:bodyPr>
          <a:lstStyle/>
          <a:p>
            <a:r>
              <a:rPr kumimoji="1" lang="ja-JP" altLang="en-US" sz="1400" b="1" dirty="0">
                <a:latin typeface="メイリオ" panose="020B0604030504040204" pitchFamily="50" charset="-128"/>
                <a:ea typeface="メイリオ" panose="020B0604030504040204" pitchFamily="50" charset="-128"/>
              </a:rPr>
              <a:t>🄫</a:t>
            </a:r>
            <a:r>
              <a:rPr kumimoji="1" lang="en-US" altLang="ja-JP" sz="1400" b="1" dirty="0">
                <a:latin typeface="メイリオ" panose="020B0604030504040204" pitchFamily="50" charset="-128"/>
                <a:ea typeface="メイリオ" panose="020B0604030504040204" pitchFamily="50" charset="-128"/>
              </a:rPr>
              <a:t>JAXA/</a:t>
            </a:r>
            <a:r>
              <a:rPr kumimoji="1" lang="ja-JP" altLang="en-US" sz="1400" b="1" dirty="0">
                <a:latin typeface="メイリオ" panose="020B0604030504040204" pitchFamily="50" charset="-128"/>
                <a:ea typeface="メイリオ" panose="020B0604030504040204" pitchFamily="50" charset="-128"/>
              </a:rPr>
              <a:t>タカラトミー</a:t>
            </a:r>
            <a:r>
              <a:rPr kumimoji="1" lang="en-US" altLang="ja-JP" sz="1400" b="1" dirty="0">
                <a:latin typeface="メイリオ" panose="020B0604030504040204" pitchFamily="50" charset="-128"/>
                <a:ea typeface="メイリオ" panose="020B0604030504040204" pitchFamily="50" charset="-128"/>
              </a:rPr>
              <a:t>/</a:t>
            </a:r>
            <a:r>
              <a:rPr kumimoji="1" lang="ja-JP" altLang="en-US" sz="1400" b="1" dirty="0">
                <a:latin typeface="メイリオ" panose="020B0604030504040204" pitchFamily="50" charset="-128"/>
                <a:ea typeface="メイリオ" panose="020B0604030504040204" pitchFamily="50" charset="-128"/>
              </a:rPr>
              <a:t>ソニーグループ</a:t>
            </a:r>
            <a:r>
              <a:rPr lang="ja-JP" altLang="en-US" sz="1400" b="1" dirty="0">
                <a:latin typeface="メイリオ" panose="020B0604030504040204" pitchFamily="50" charset="-128"/>
                <a:ea typeface="メイリオ" panose="020B0604030504040204" pitchFamily="50" charset="-128"/>
              </a:rPr>
              <a:t>（株）</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同志社大学</a:t>
            </a:r>
            <a:endParaRPr kumimoji="1" lang="ja-JP" altLang="en-US" sz="14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75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AB96-8680-F858-6113-F1DAB6423910}"/>
            </a:ext>
          </a:extLst>
        </p:cNvPr>
        <p:cNvGrpSpPr/>
        <p:nvPr/>
      </p:nvGrpSpPr>
      <p:grpSpPr>
        <a:xfrm>
          <a:off x="0" y="0"/>
          <a:ext cx="0" cy="0"/>
          <a:chOff x="0" y="0"/>
          <a:chExt cx="0" cy="0"/>
        </a:xfrm>
      </p:grpSpPr>
      <p:pic>
        <p:nvPicPr>
          <p:cNvPr id="2" name="Picture 2" descr="Buzz Aldrin in spacesuit holding experiment packs walking on lunar surface">
            <a:extLst>
              <a:ext uri="{FF2B5EF4-FFF2-40B4-BE49-F238E27FC236}">
                <a16:creationId xmlns:a16="http://schemas.microsoft.com/office/drawing/2014/main" id="{A5CBB603-836E-5C9F-472B-F4239B42FDB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557371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One of the first steps taken on the Moon, this is an image of Buzz Aldrin's bootprint from the Apollo 11 mission. ">
            <a:extLst>
              <a:ext uri="{FF2B5EF4-FFF2-40B4-BE49-F238E27FC236}">
                <a16:creationId xmlns:a16="http://schemas.microsoft.com/office/drawing/2014/main" id="{6FAB8B62-6429-2C36-E57F-62E23E1F6AF1}"/>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109029" y="0"/>
            <a:ext cx="708297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5867D26C-4125-4098-EEE0-22844D517ADB}"/>
              </a:ext>
            </a:extLst>
          </p:cNvPr>
          <p:cNvSpPr txBox="1"/>
          <p:nvPr/>
        </p:nvSpPr>
        <p:spPr>
          <a:xfrm>
            <a:off x="3901761" y="6382665"/>
            <a:ext cx="179068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©NASA</a:t>
            </a: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91C52CE-CE91-E8E1-4FB3-469C7C668D40}"/>
              </a:ext>
            </a:extLst>
          </p:cNvPr>
          <p:cNvSpPr txBox="1"/>
          <p:nvPr/>
        </p:nvSpPr>
        <p:spPr>
          <a:xfrm>
            <a:off x="10904904" y="6382665"/>
            <a:ext cx="179068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©NASA</a:t>
            </a: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051822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9A62E-16CE-921B-3530-DA7C02406073}"/>
            </a:ext>
          </a:extLst>
        </p:cNvPr>
        <p:cNvGrpSpPr/>
        <p:nvPr/>
      </p:nvGrpSpPr>
      <p:grpSpPr>
        <a:xfrm>
          <a:off x="0" y="0"/>
          <a:ext cx="0" cy="0"/>
          <a:chOff x="0" y="0"/>
          <a:chExt cx="0" cy="0"/>
        </a:xfrm>
      </p:grpSpPr>
      <p:sp>
        <p:nvSpPr>
          <p:cNvPr id="10" name="角丸四角形 70">
            <a:extLst>
              <a:ext uri="{FF2B5EF4-FFF2-40B4-BE49-F238E27FC236}">
                <a16:creationId xmlns:a16="http://schemas.microsoft.com/office/drawing/2014/main" id="{A5811277-E29E-83A0-7D51-EEA0CF2E9D2A}"/>
              </a:ext>
            </a:extLst>
          </p:cNvPr>
          <p:cNvSpPr/>
          <p:nvPr/>
        </p:nvSpPr>
        <p:spPr>
          <a:xfrm>
            <a:off x="366646" y="1685925"/>
            <a:ext cx="3681948" cy="3184180"/>
          </a:xfrm>
          <a:prstGeom prst="roundRect">
            <a:avLst>
              <a:gd name="adj" fmla="val 3741"/>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玄武岩</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海）</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斜長岩</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高地）</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アルミニウム</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ケイ素</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酸素</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石英</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水晶</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二酸化ケイ素</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チタン</a:t>
            </a:r>
          </a:p>
        </p:txBody>
      </p:sp>
      <p:sp>
        <p:nvSpPr>
          <p:cNvPr id="12" name="テキスト ボックス 11">
            <a:extLst>
              <a:ext uri="{FF2B5EF4-FFF2-40B4-BE49-F238E27FC236}">
                <a16:creationId xmlns:a16="http://schemas.microsoft.com/office/drawing/2014/main" id="{75198612-D516-50F2-8503-4A35D91C14EF}"/>
              </a:ext>
            </a:extLst>
          </p:cNvPr>
          <p:cNvSpPr txBox="1"/>
          <p:nvPr/>
        </p:nvSpPr>
        <p:spPr>
          <a:xfrm>
            <a:off x="2419992" y="247005"/>
            <a:ext cx="7352016" cy="569387"/>
          </a:xfrm>
          <a:prstGeom prst="rect">
            <a:avLst/>
          </a:prstGeom>
          <a:noFill/>
        </p:spPr>
        <p:txBody>
          <a:bodyPr wrap="square" rtlCol="0">
            <a:spAutoFit/>
          </a:bodyPr>
          <a:lstStyle/>
          <a:p>
            <a:pPr algn="ctr">
              <a:defRPr/>
            </a:pPr>
            <a:r>
              <a:rPr lang="ja-JP" altLang="en-US" sz="3100" b="1">
                <a:solidFill>
                  <a:prstClr val="white"/>
                </a:solidFill>
                <a:latin typeface="メイリオ" panose="020B0604030504040204" pitchFamily="50" charset="-128"/>
                <a:ea typeface="メイリオ" panose="020B0604030504040204" pitchFamily="50" charset="-128"/>
              </a:rPr>
              <a:t>月の資源</a:t>
            </a:r>
            <a:endParaRPr lang="ja-JP" altLang="en-US" sz="3100" b="1" dirty="0">
              <a:solidFill>
                <a:prstClr val="white"/>
              </a:solidFill>
              <a:latin typeface="メイリオ" panose="020B0604030504040204" pitchFamily="50" charset="-128"/>
              <a:ea typeface="メイリオ" panose="020B0604030504040204" pitchFamily="50" charset="-128"/>
            </a:endParaRPr>
          </a:p>
        </p:txBody>
      </p:sp>
      <p:sp>
        <p:nvSpPr>
          <p:cNvPr id="13" name="角丸四角形 1">
            <a:extLst>
              <a:ext uri="{FF2B5EF4-FFF2-40B4-BE49-F238E27FC236}">
                <a16:creationId xmlns:a16="http://schemas.microsoft.com/office/drawing/2014/main" id="{2F494B17-4ACF-05B8-FE7F-2B078FA20293}"/>
              </a:ext>
            </a:extLst>
          </p:cNvPr>
          <p:cNvSpPr/>
          <p:nvPr/>
        </p:nvSpPr>
        <p:spPr>
          <a:xfrm>
            <a:off x="4282558" y="1685925"/>
            <a:ext cx="3681948" cy="4166235"/>
          </a:xfrm>
          <a:prstGeom prst="roundRect">
            <a:avLst>
              <a:gd name="adj" fmla="val 3741"/>
            </a:avLst>
          </a:prstGeom>
          <a:solidFill>
            <a:sysClr val="window" lastClr="FFFFFF"/>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・輝石</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・斜長石（高地）</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・カンラン石</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・チタン鉄鉱</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海）</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鉄</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アルミニウム</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ケイ素</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チタン</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マグネシウム</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カルシウム</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ナトリウム</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酸素</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p:txBody>
      </p:sp>
      <p:sp>
        <p:nvSpPr>
          <p:cNvPr id="14" name="角丸四角形 4">
            <a:extLst>
              <a:ext uri="{FF2B5EF4-FFF2-40B4-BE49-F238E27FC236}">
                <a16:creationId xmlns:a16="http://schemas.microsoft.com/office/drawing/2014/main" id="{98819490-2508-E264-9EC7-CE20DEE5C3C0}"/>
              </a:ext>
            </a:extLst>
          </p:cNvPr>
          <p:cNvSpPr/>
          <p:nvPr/>
        </p:nvSpPr>
        <p:spPr>
          <a:xfrm>
            <a:off x="8174788" y="1685925"/>
            <a:ext cx="3681948" cy="4166235"/>
          </a:xfrm>
          <a:prstGeom prst="roundRect">
            <a:avLst>
              <a:gd name="adj" fmla="val 3741"/>
            </a:avLst>
          </a:prstGeom>
          <a:solidFill>
            <a:sysClr val="window" lastClr="FFFFFF"/>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・液体の水はない。</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・すべて氷の状態</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・月の南極・北極に存在</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en-US" altLang="ja-JP" sz="2400" b="0" i="0" u="none" strike="noStrike" kern="0" cap="none" spc="-8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NASA</a:t>
            </a:r>
            <a:r>
              <a:rPr kumimoji="0" lang="ja-JP" altLang="en-US" sz="2400" b="0" i="0" u="none" strike="noStrike" kern="0" cap="none" spc="-8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による推定量</a:t>
            </a:r>
            <a:endParaRPr kumimoji="0" lang="en-US" altLang="ja-JP" sz="2400" b="0" i="0" u="none" strike="noStrike" kern="0" cap="none" spc="-8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8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　</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60</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億トン</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60</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億トンの氷を使えば</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4</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万人が</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100</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年間暮らせる（</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NASA</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の推定）</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p:txBody>
      </p:sp>
      <p:sp>
        <p:nvSpPr>
          <p:cNvPr id="15" name="角丸四角形 7">
            <a:extLst>
              <a:ext uri="{FF2B5EF4-FFF2-40B4-BE49-F238E27FC236}">
                <a16:creationId xmlns:a16="http://schemas.microsoft.com/office/drawing/2014/main" id="{CDFFEB67-724E-0AA4-599B-A950415B9CA3}"/>
              </a:ext>
            </a:extLst>
          </p:cNvPr>
          <p:cNvSpPr/>
          <p:nvPr/>
        </p:nvSpPr>
        <p:spPr>
          <a:xfrm>
            <a:off x="1232451" y="1328185"/>
            <a:ext cx="1709531" cy="659711"/>
          </a:xfrm>
          <a:prstGeom prst="roundRect">
            <a:avLst/>
          </a:prstGeom>
          <a:solidFill>
            <a:srgbClr val="FFC000">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a:ln>
                  <a:noFill/>
                </a:ln>
                <a:solidFill>
                  <a:srgbClr val="E7E6E6">
                    <a:lumMod val="25000"/>
                  </a:srgbClr>
                </a:solidFill>
                <a:effectLst/>
                <a:uLnTx/>
                <a:uFillTx/>
                <a:latin typeface="メイリオ" panose="020B0604030504040204" pitchFamily="50" charset="-128"/>
                <a:ea typeface="メイリオ" panose="020B0604030504040204" pitchFamily="50" charset="-128"/>
                <a:cs typeface="+mn-cs"/>
              </a:rPr>
              <a:t>岩　石</a:t>
            </a:r>
          </a:p>
        </p:txBody>
      </p:sp>
      <p:sp>
        <p:nvSpPr>
          <p:cNvPr id="16" name="角丸四角形 8">
            <a:extLst>
              <a:ext uri="{FF2B5EF4-FFF2-40B4-BE49-F238E27FC236}">
                <a16:creationId xmlns:a16="http://schemas.microsoft.com/office/drawing/2014/main" id="{2687794A-9279-E459-27D3-55B7AD20CD8A}"/>
              </a:ext>
            </a:extLst>
          </p:cNvPr>
          <p:cNvSpPr/>
          <p:nvPr/>
        </p:nvSpPr>
        <p:spPr>
          <a:xfrm>
            <a:off x="5233757" y="1324330"/>
            <a:ext cx="1709531" cy="659711"/>
          </a:xfrm>
          <a:prstGeom prst="roundRect">
            <a:avLst/>
          </a:prstGeom>
          <a:solidFill>
            <a:srgbClr val="FFC000">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a:ln>
                  <a:noFill/>
                </a:ln>
                <a:solidFill>
                  <a:srgbClr val="E7E6E6">
                    <a:lumMod val="25000"/>
                  </a:srgbClr>
                </a:solidFill>
                <a:effectLst/>
                <a:uLnTx/>
                <a:uFillTx/>
                <a:latin typeface="メイリオ" panose="020B0604030504040204" pitchFamily="50" charset="-128"/>
                <a:ea typeface="メイリオ" panose="020B0604030504040204" pitchFamily="50" charset="-128"/>
                <a:cs typeface="+mn-cs"/>
              </a:rPr>
              <a:t>レゴリス</a:t>
            </a:r>
          </a:p>
        </p:txBody>
      </p:sp>
      <p:sp>
        <p:nvSpPr>
          <p:cNvPr id="17" name="角丸四角形 9">
            <a:extLst>
              <a:ext uri="{FF2B5EF4-FFF2-40B4-BE49-F238E27FC236}">
                <a16:creationId xmlns:a16="http://schemas.microsoft.com/office/drawing/2014/main" id="{4242CC30-B1C6-2CDF-458A-3BD2CF3568A6}"/>
              </a:ext>
            </a:extLst>
          </p:cNvPr>
          <p:cNvSpPr/>
          <p:nvPr/>
        </p:nvSpPr>
        <p:spPr>
          <a:xfrm>
            <a:off x="9118885" y="1324329"/>
            <a:ext cx="1709531" cy="659711"/>
          </a:xfrm>
          <a:prstGeom prst="roundRect">
            <a:avLst/>
          </a:prstGeom>
          <a:solidFill>
            <a:srgbClr val="FFC000">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a:ln>
                  <a:noFill/>
                </a:ln>
                <a:solidFill>
                  <a:srgbClr val="E7E6E6">
                    <a:lumMod val="25000"/>
                  </a:srgbClr>
                </a:solidFill>
                <a:effectLst/>
                <a:uLnTx/>
                <a:uFillTx/>
                <a:latin typeface="メイリオ" panose="020B0604030504040204" pitchFamily="50" charset="-128"/>
                <a:ea typeface="メイリオ" panose="020B0604030504040204" pitchFamily="50" charset="-128"/>
                <a:cs typeface="+mn-cs"/>
              </a:rPr>
              <a:t>水</a:t>
            </a:r>
          </a:p>
        </p:txBody>
      </p:sp>
    </p:spTree>
    <p:extLst>
      <p:ext uri="{BB962C8B-B14F-4D97-AF65-F5344CB8AC3E}">
        <p14:creationId xmlns:p14="http://schemas.microsoft.com/office/powerpoint/2010/main" val="27898839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3AB96-8680-F858-6113-F1DAB6423910}"/>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83CE3A3-286E-7DE8-5973-DD99D78141DD}"/>
              </a:ext>
            </a:extLst>
          </p:cNvPr>
          <p:cNvSpPr txBox="1"/>
          <p:nvPr/>
        </p:nvSpPr>
        <p:spPr>
          <a:xfrm>
            <a:off x="2165405" y="2551837"/>
            <a:ext cx="7861190" cy="1754326"/>
          </a:xfrm>
          <a:prstGeom prst="rect">
            <a:avLst/>
          </a:prstGeom>
          <a:solidFill>
            <a:schemeClr val="bg1"/>
          </a:solidFill>
        </p:spPr>
        <p:txBody>
          <a:bodyPr wrap="square">
            <a:spAutoFit/>
          </a:bodyPr>
          <a:lstStyle/>
          <a:p>
            <a:r>
              <a:rPr lang="en-US" altLang="ja-JP" dirty="0">
                <a:latin typeface="メイリオ" panose="020B0604030504040204" pitchFamily="50" charset="-128"/>
                <a:ea typeface="メイリオ" panose="020B0604030504040204" pitchFamily="50" charset="-128"/>
                <a:hlinkClick r:id="rId3"/>
              </a:rPr>
              <a:t>https://images.nasa.gov/details/Apollo%2015%20Never%20Been%20on%20a%20Ride%20like%20this%20Before</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↑アポロ</a:t>
            </a:r>
            <a:r>
              <a:rPr lang="en-US" altLang="ja-JP" dirty="0">
                <a:latin typeface="メイリオ" panose="020B0604030504040204" pitchFamily="50" charset="-128"/>
                <a:ea typeface="メイリオ" panose="020B0604030504040204" pitchFamily="50" charset="-128"/>
              </a:rPr>
              <a:t>15</a:t>
            </a:r>
            <a:r>
              <a:rPr lang="ja-JP" altLang="en-US" dirty="0">
                <a:latin typeface="メイリオ" panose="020B0604030504040204" pitchFamily="50" charset="-128"/>
                <a:ea typeface="メイリオ" panose="020B0604030504040204" pitchFamily="50" charset="-128"/>
              </a:rPr>
              <a:t>号ミッション全体のようすを収めた約</a:t>
            </a:r>
            <a:r>
              <a:rPr lang="en-US" altLang="ja-JP" dirty="0">
                <a:latin typeface="メイリオ" panose="020B0604030504040204" pitchFamily="50" charset="-128"/>
                <a:ea typeface="メイリオ" panose="020B0604030504040204" pitchFamily="50" charset="-128"/>
              </a:rPr>
              <a:t>5</a:t>
            </a:r>
            <a:r>
              <a:rPr lang="ja-JP" altLang="en-US" dirty="0">
                <a:latin typeface="メイリオ" panose="020B0604030504040204" pitchFamily="50" charset="-128"/>
                <a:ea typeface="メイリオ" panose="020B0604030504040204" pitchFamily="50" charset="-128"/>
              </a:rPr>
              <a:t>分の動画（</a:t>
            </a:r>
            <a:r>
              <a:rPr lang="en-US" altLang="ja-JP" dirty="0">
                <a:latin typeface="メイリオ" panose="020B0604030504040204" pitchFamily="50" charset="-128"/>
                <a:ea typeface="メイリオ" panose="020B0604030504040204" pitchFamily="50" charset="-128"/>
              </a:rPr>
              <a:t>URL</a:t>
            </a:r>
            <a:r>
              <a:rPr lang="ja-JP" altLang="en-US" dirty="0">
                <a:latin typeface="メイリオ" panose="020B0604030504040204" pitchFamily="50" charset="-128"/>
                <a:ea typeface="メイリオ" panose="020B0604030504040204" pitchFamily="50" charset="-128"/>
              </a:rPr>
              <a:t>をクリックすると外部リンク＝</a:t>
            </a:r>
            <a:r>
              <a:rPr lang="en-US" altLang="ja-JP" dirty="0">
                <a:latin typeface="メイリオ" panose="020B0604030504040204" pitchFamily="50" charset="-128"/>
                <a:ea typeface="メイリオ" panose="020B0604030504040204" pitchFamily="50" charset="-128"/>
              </a:rPr>
              <a:t>NASA</a:t>
            </a:r>
            <a:r>
              <a:rPr lang="ja-JP" altLang="en-US" dirty="0">
                <a:latin typeface="メイリオ" panose="020B0604030504040204" pitchFamily="50" charset="-128"/>
                <a:ea typeface="メイリオ" panose="020B0604030504040204" pitchFamily="50" charset="-128"/>
              </a:rPr>
              <a:t>のページに飛びます。）</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2274BB5A-03D2-F6BD-7085-3D25C22C2B56}"/>
              </a:ext>
            </a:extLst>
          </p:cNvPr>
          <p:cNvSpPr txBox="1"/>
          <p:nvPr/>
        </p:nvSpPr>
        <p:spPr>
          <a:xfrm>
            <a:off x="2165405" y="4708082"/>
            <a:ext cx="7861190" cy="1477328"/>
          </a:xfrm>
          <a:prstGeom prst="rect">
            <a:avLst/>
          </a:prstGeom>
          <a:solidFill>
            <a:schemeClr val="bg1"/>
          </a:solidFill>
        </p:spPr>
        <p:txBody>
          <a:bodyPr wrap="square">
            <a:spAutoFit/>
          </a:bodyPr>
          <a:lstStyle/>
          <a:p>
            <a:r>
              <a:rPr lang="en-US" altLang="ja-JP" dirty="0">
                <a:latin typeface="メイリオ" panose="020B0604030504040204" pitchFamily="50" charset="-128"/>
                <a:ea typeface="メイリオ" panose="020B0604030504040204" pitchFamily="50" charset="-128"/>
                <a:hlinkClick r:id="rId4"/>
              </a:rPr>
              <a:t>https://www.youtube.com/watch?v=HilVwrrcLIo&amp;t=1513s</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↑アポロ計画全体のようすを収めた約</a:t>
            </a:r>
            <a:r>
              <a:rPr lang="en-US" altLang="ja-JP"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分の動画（</a:t>
            </a:r>
            <a:r>
              <a:rPr lang="en-US" altLang="ja-JP" dirty="0">
                <a:latin typeface="メイリオ" panose="020B0604030504040204" pitchFamily="50" charset="-128"/>
                <a:ea typeface="メイリオ" panose="020B0604030504040204" pitchFamily="50" charset="-128"/>
              </a:rPr>
              <a:t>URL</a:t>
            </a:r>
            <a:r>
              <a:rPr lang="ja-JP" altLang="en-US" dirty="0">
                <a:latin typeface="メイリオ" panose="020B0604030504040204" pitchFamily="50" charset="-128"/>
                <a:ea typeface="メイリオ" panose="020B0604030504040204" pitchFamily="50" charset="-128"/>
              </a:rPr>
              <a:t>をクリックすると外部リンク＝</a:t>
            </a:r>
            <a:r>
              <a:rPr lang="en-US" altLang="ja-JP" dirty="0" err="1">
                <a:latin typeface="メイリオ" panose="020B0604030504040204" pitchFamily="50" charset="-128"/>
                <a:ea typeface="メイリオ" panose="020B0604030504040204" pitchFamily="50" charset="-128"/>
              </a:rPr>
              <a:t>Youtube</a:t>
            </a:r>
            <a:r>
              <a:rPr lang="en-US" altLang="ja-JP" dirty="0">
                <a:latin typeface="メイリオ" panose="020B0604030504040204" pitchFamily="50" charset="-128"/>
                <a:ea typeface="メイリオ" panose="020B0604030504040204" pitchFamily="50" charset="-128"/>
              </a:rPr>
              <a:t> JAXA</a:t>
            </a:r>
            <a:r>
              <a:rPr lang="ja-JP" altLang="en-US" dirty="0">
                <a:latin typeface="メイリオ" panose="020B0604030504040204" pitchFamily="50" charset="-128"/>
                <a:ea typeface="メイリオ" panose="020B0604030504040204" pitchFamily="50" charset="-128"/>
              </a:rPr>
              <a:t>チャンネルのページに飛びます。）</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97634635-F864-338E-B17B-614C5E4A5632}"/>
              </a:ext>
            </a:extLst>
          </p:cNvPr>
          <p:cNvSpPr txBox="1"/>
          <p:nvPr/>
        </p:nvSpPr>
        <p:spPr>
          <a:xfrm>
            <a:off x="2165405" y="395592"/>
            <a:ext cx="7861190" cy="1754326"/>
          </a:xfrm>
          <a:prstGeom prst="rect">
            <a:avLst/>
          </a:prstGeom>
          <a:solidFill>
            <a:schemeClr val="bg1"/>
          </a:solidFill>
        </p:spPr>
        <p:txBody>
          <a:bodyPr wrap="square">
            <a:spAutoFit/>
          </a:bodyPr>
          <a:lstStyle/>
          <a:p>
            <a:r>
              <a:rPr lang="en-US" altLang="ja-JP" dirty="0">
                <a:latin typeface="メイリオ" panose="020B0604030504040204" pitchFamily="50" charset="-128"/>
                <a:ea typeface="メイリオ" panose="020B0604030504040204" pitchFamily="50" charset="-128"/>
                <a:hlinkClick r:id="rId5"/>
              </a:rPr>
              <a:t>https://www.youtube.com/watch?v=AXAmsaxoehs&amp;t=7s</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↑月面ローバー（月面車）が走るようすを収めた約</a:t>
            </a:r>
            <a:r>
              <a:rPr lang="en-US" altLang="ja-JP" dirty="0">
                <a:latin typeface="メイリオ" panose="020B0604030504040204" pitchFamily="50" charset="-128"/>
                <a:ea typeface="メイリオ" panose="020B0604030504040204" pitchFamily="50" charset="-128"/>
              </a:rPr>
              <a:t>1</a:t>
            </a:r>
            <a:r>
              <a:rPr lang="ja-JP" altLang="en-US" dirty="0">
                <a:latin typeface="メイリオ" panose="020B0604030504040204" pitchFamily="50" charset="-128"/>
                <a:ea typeface="メイリオ" panose="020B0604030504040204" pitchFamily="50" charset="-128"/>
              </a:rPr>
              <a:t>分</a:t>
            </a:r>
            <a:r>
              <a:rPr lang="en-US" altLang="ja-JP"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秒の動画（</a:t>
            </a:r>
            <a:r>
              <a:rPr lang="en-US" altLang="ja-JP" dirty="0">
                <a:latin typeface="メイリオ" panose="020B0604030504040204" pitchFamily="50" charset="-128"/>
                <a:ea typeface="メイリオ" panose="020B0604030504040204" pitchFamily="50" charset="-128"/>
              </a:rPr>
              <a:t>URL</a:t>
            </a:r>
            <a:r>
              <a:rPr lang="ja-JP" altLang="en-US" dirty="0">
                <a:latin typeface="メイリオ" panose="020B0604030504040204" pitchFamily="50" charset="-128"/>
                <a:ea typeface="メイリオ" panose="020B0604030504040204" pitchFamily="50" charset="-128"/>
              </a:rPr>
              <a:t>をクリックすると外部リンク＝</a:t>
            </a:r>
            <a:r>
              <a:rPr lang="en-US" altLang="ja-JP" dirty="0" err="1">
                <a:latin typeface="メイリオ" panose="020B0604030504040204" pitchFamily="50" charset="-128"/>
                <a:ea typeface="メイリオ" panose="020B0604030504040204" pitchFamily="50" charset="-128"/>
              </a:rPr>
              <a:t>Youtube</a:t>
            </a:r>
            <a:r>
              <a:rPr lang="en-US" altLang="ja-JP" dirty="0">
                <a:latin typeface="メイリオ" panose="020B0604030504040204" pitchFamily="50" charset="-128"/>
                <a:ea typeface="メイリオ" panose="020B0604030504040204" pitchFamily="50" charset="-128"/>
              </a:rPr>
              <a:t> NASA</a:t>
            </a:r>
            <a:r>
              <a:rPr lang="ja-JP" altLang="en-US" dirty="0">
                <a:latin typeface="メイリオ" panose="020B0604030504040204" pitchFamily="50" charset="-128"/>
                <a:ea typeface="メイリオ" panose="020B0604030504040204" pitchFamily="50" charset="-128"/>
              </a:rPr>
              <a:t>関連のチャンネルのページに飛びます。）</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05833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DEB00A9-B321-16A5-EAAB-77D0E4709CE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178436" y="715994"/>
            <a:ext cx="9835128" cy="5426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4">
            <a:extLst>
              <a:ext uri="{FF2B5EF4-FFF2-40B4-BE49-F238E27FC236}">
                <a16:creationId xmlns:a16="http://schemas.microsoft.com/office/drawing/2014/main" id="{FAE5368A-A869-3AAB-6F49-E73EA6BE1806}"/>
              </a:ext>
            </a:extLst>
          </p:cNvPr>
          <p:cNvSpPr txBox="1"/>
          <p:nvPr/>
        </p:nvSpPr>
        <p:spPr>
          <a:xfrm>
            <a:off x="142880" y="2863922"/>
            <a:ext cx="5530142" cy="2308324"/>
          </a:xfrm>
          <a:prstGeom prst="rect">
            <a:avLst/>
          </a:prstGeom>
          <a:noFill/>
        </p:spPr>
        <p:txBody>
          <a:bodyPr wrap="square" lIns="0" tIns="0" rIns="0" bIns="0" rtlCol="0">
            <a:spAutoFit/>
          </a:bodyPr>
          <a:lstStyle/>
          <a:p>
            <a:pPr algn="ctr"/>
            <a:r>
              <a:rPr kumimoji="1" lang="ja-JP" altLang="en-US" sz="5000" b="1" spc="300" baseline="0" dirty="0">
                <a:solidFill>
                  <a:schemeClr val="bg1"/>
                </a:solidFill>
                <a:latin typeface="メイリオ" panose="020B0604030504040204" pitchFamily="50" charset="-128"/>
                <a:ea typeface="メイリオ" panose="020B0604030504040204" pitchFamily="50" charset="-128"/>
              </a:rPr>
              <a:t>みなさん</a:t>
            </a:r>
            <a:endParaRPr kumimoji="1" lang="en-US" altLang="ja-JP" sz="5000" b="1" spc="300" baseline="0" dirty="0">
              <a:solidFill>
                <a:schemeClr val="bg1"/>
              </a:solidFill>
              <a:latin typeface="メイリオ" panose="020B0604030504040204" pitchFamily="50" charset="-128"/>
              <a:ea typeface="メイリオ" panose="020B0604030504040204" pitchFamily="50" charset="-128"/>
            </a:endParaRPr>
          </a:p>
          <a:p>
            <a:pPr algn="ctr"/>
            <a:r>
              <a:rPr lang="ja-JP" altLang="en-US" sz="5000" b="1" spc="300" dirty="0">
                <a:solidFill>
                  <a:schemeClr val="bg1"/>
                </a:solidFill>
                <a:latin typeface="メイリオ" panose="020B0604030504040204" pitchFamily="50" charset="-128"/>
                <a:ea typeface="メイリオ" panose="020B0604030504040204" pitchFamily="50" charset="-128"/>
              </a:rPr>
              <a:t>マインクラフトは</a:t>
            </a:r>
            <a:endParaRPr lang="en-US" altLang="ja-JP" sz="5000" b="1" spc="300" dirty="0">
              <a:solidFill>
                <a:schemeClr val="bg1"/>
              </a:solidFill>
              <a:latin typeface="メイリオ" panose="020B0604030504040204" pitchFamily="50" charset="-128"/>
              <a:ea typeface="メイリオ" panose="020B0604030504040204" pitchFamily="50" charset="-128"/>
            </a:endParaRPr>
          </a:p>
          <a:p>
            <a:pPr algn="ctr"/>
            <a:r>
              <a:rPr kumimoji="1" lang="ja-JP" altLang="en-US" sz="5000" b="1" spc="300" baseline="0" dirty="0">
                <a:solidFill>
                  <a:schemeClr val="bg1"/>
                </a:solidFill>
                <a:latin typeface="メイリオ" panose="020B0604030504040204" pitchFamily="50" charset="-128"/>
                <a:ea typeface="メイリオ" panose="020B0604030504040204" pitchFamily="50" charset="-128"/>
              </a:rPr>
              <a:t>好きですか？</a:t>
            </a:r>
          </a:p>
        </p:txBody>
      </p:sp>
    </p:spTree>
    <p:extLst>
      <p:ext uri="{BB962C8B-B14F-4D97-AF65-F5344CB8AC3E}">
        <p14:creationId xmlns:p14="http://schemas.microsoft.com/office/powerpoint/2010/main" val="32492603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3C24F-673B-B4E0-9CA1-5F7DE40AC23E}"/>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11D9DC0-256A-03A4-79BC-2D4572ABC06B}"/>
              </a:ext>
            </a:extLst>
          </p:cNvPr>
          <p:cNvSpPr txBox="1"/>
          <p:nvPr/>
        </p:nvSpPr>
        <p:spPr>
          <a:xfrm>
            <a:off x="237330" y="2022811"/>
            <a:ext cx="11690350" cy="2862322"/>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60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みなさん</a:t>
            </a:r>
            <a:endParaRPr lang="en-US" altLang="ja-JP" sz="60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6000" b="1" dirty="0">
                <a:solidFill>
                  <a:schemeClr val="bg1"/>
                </a:solidFill>
                <a:latin typeface="メイリオ" panose="020B0604030504040204" pitchFamily="50" charset="-128"/>
                <a:ea typeface="メイリオ" panose="020B0604030504040204" pitchFamily="50" charset="-128"/>
              </a:rPr>
              <a:t>ローバーに</a:t>
            </a:r>
            <a:endParaRPr lang="en-US" altLang="ja-JP" sz="6000" b="1" dirty="0">
              <a:solidFill>
                <a:schemeClr val="bg1"/>
              </a:solidFill>
              <a:latin typeface="メイリオ" panose="020B0604030504040204" pitchFamily="50" charset="-128"/>
              <a:ea typeface="メイリオ" panose="020B0604030504040204" pitchFamily="50" charset="-128"/>
            </a:endParaRPr>
          </a:p>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60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乗りたいですか</a:t>
            </a:r>
            <a:endParaRPr lang="en-US" sz="60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grpSp>
        <p:nvGrpSpPr>
          <p:cNvPr id="3" name="グループ化 2">
            <a:extLst>
              <a:ext uri="{FF2B5EF4-FFF2-40B4-BE49-F238E27FC236}">
                <a16:creationId xmlns:a16="http://schemas.microsoft.com/office/drawing/2014/main" id="{CB462C37-1A41-E2A5-F8C2-654B84FB02D0}"/>
              </a:ext>
            </a:extLst>
          </p:cNvPr>
          <p:cNvGrpSpPr/>
          <p:nvPr/>
        </p:nvGrpSpPr>
        <p:grpSpPr>
          <a:xfrm>
            <a:off x="533399" y="114598"/>
            <a:ext cx="11394281" cy="6512298"/>
            <a:chOff x="533399" y="114598"/>
            <a:chExt cx="11394281" cy="6512298"/>
          </a:xfrm>
        </p:grpSpPr>
        <p:pic>
          <p:nvPicPr>
            <p:cNvPr id="4" name="Picture 2">
              <a:extLst>
                <a:ext uri="{FF2B5EF4-FFF2-40B4-BE49-F238E27FC236}">
                  <a16:creationId xmlns:a16="http://schemas.microsoft.com/office/drawing/2014/main" id="{66E55A7B-01F0-72CB-E771-A22B8DC2FF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3399" y="114598"/>
              <a:ext cx="11098213" cy="6192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4">
              <a:extLst>
                <a:ext uri="{FF2B5EF4-FFF2-40B4-BE49-F238E27FC236}">
                  <a16:creationId xmlns:a16="http://schemas.microsoft.com/office/drawing/2014/main" id="{94C5F432-BC5A-0E33-1C3A-AE4CF3CCFB1C}"/>
                </a:ext>
              </a:extLst>
            </p:cNvPr>
            <p:cNvSpPr txBox="1"/>
            <p:nvPr/>
          </p:nvSpPr>
          <p:spPr>
            <a:xfrm>
              <a:off x="1009650" y="4410905"/>
              <a:ext cx="10918030" cy="2215991"/>
            </a:xfrm>
            <a:prstGeom prst="rect">
              <a:avLst/>
            </a:prstGeom>
            <a:noFill/>
            <a:ln>
              <a:noFill/>
            </a:ln>
          </p:spPr>
          <p:txBody>
            <a:bodyPr vert="horz" wrap="square" lIns="91440" tIns="45720" rIns="91440" bIns="45720" anchor="t" anchorCtr="0" compatLnSpc="1">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ja-JP" altLang="en-US" sz="13800" b="1" i="0" u="none" strike="noStrike" kern="1200" cap="none" spc="0" baseline="0" dirty="0">
                  <a:solidFill>
                    <a:srgbClr val="FFFF00"/>
                  </a:solidFill>
                  <a:uFillTx/>
                  <a:latin typeface="メイリオ" panose="020B0604030504040204" pitchFamily="50" charset="-128"/>
                  <a:ea typeface="メイリオ" panose="020B0604030504040204" pitchFamily="50" charset="-128"/>
                </a:rPr>
                <a:t>乗れます！</a:t>
              </a:r>
              <a:endParaRPr lang="en-US" sz="13800" b="1" i="0" u="none" strike="noStrike" kern="1200" cap="none" spc="0" baseline="0" dirty="0">
                <a:solidFill>
                  <a:srgbClr val="FFFF00"/>
                </a:solidFill>
                <a:uFillTx/>
                <a:latin typeface="メイリオ" panose="020B0604030504040204" pitchFamily="50" charset="-128"/>
                <a:ea typeface="メイリオ" panose="020B0604030504040204" pitchFamily="50" charset="-128"/>
              </a:endParaRPr>
            </a:p>
          </p:txBody>
        </p:sp>
      </p:grpSp>
      <p:sp>
        <p:nvSpPr>
          <p:cNvPr id="6" name="テキスト ボックス 5">
            <a:extLst>
              <a:ext uri="{FF2B5EF4-FFF2-40B4-BE49-F238E27FC236}">
                <a16:creationId xmlns:a16="http://schemas.microsoft.com/office/drawing/2014/main" id="{731539EB-0F20-48A0-23C1-018856C60C1A}"/>
              </a:ext>
            </a:extLst>
          </p:cNvPr>
          <p:cNvSpPr txBox="1"/>
          <p:nvPr/>
        </p:nvSpPr>
        <p:spPr>
          <a:xfrm>
            <a:off x="10899830" y="6053222"/>
            <a:ext cx="120803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639673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EE672-5FE7-E604-F653-A7C57A03C75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7C2F698-77D8-F736-E770-78C3093EEAF4}"/>
              </a:ext>
            </a:extLst>
          </p:cNvPr>
          <p:cNvSpPr txBox="1"/>
          <p:nvPr/>
        </p:nvSpPr>
        <p:spPr>
          <a:xfrm>
            <a:off x="6386700" y="2164783"/>
            <a:ext cx="5530142" cy="2308324"/>
          </a:xfrm>
          <a:prstGeom prst="rect">
            <a:avLst/>
          </a:prstGeom>
          <a:noFill/>
        </p:spPr>
        <p:txBody>
          <a:bodyPr wrap="square" lIns="0" tIns="0" rIns="0" bIns="0" rtlCol="0">
            <a:spAutoFit/>
          </a:bodyPr>
          <a:lstStyle/>
          <a:p>
            <a:pPr algn="ctr"/>
            <a:r>
              <a:rPr kumimoji="1" lang="ja-JP" altLang="en-US" sz="5000" b="1" spc="300" baseline="0" dirty="0">
                <a:solidFill>
                  <a:srgbClr val="3383A9"/>
                </a:solidFill>
                <a:latin typeface="メイリオ" panose="020B0604030504040204" pitchFamily="50" charset="-128"/>
                <a:ea typeface="メイリオ" panose="020B0604030504040204" pitchFamily="50" charset="-128"/>
              </a:rPr>
              <a:t>人間が</a:t>
            </a:r>
            <a:endParaRPr kumimoji="1" lang="en-US" altLang="ja-JP" sz="5000" b="1" spc="300" baseline="0" dirty="0">
              <a:solidFill>
                <a:srgbClr val="3383A9"/>
              </a:solidFill>
              <a:latin typeface="メイリオ" panose="020B0604030504040204" pitchFamily="50" charset="-128"/>
              <a:ea typeface="メイリオ" panose="020B0604030504040204" pitchFamily="50" charset="-128"/>
            </a:endParaRPr>
          </a:p>
          <a:p>
            <a:pPr algn="ctr"/>
            <a:r>
              <a:rPr kumimoji="1" lang="ja-JP" altLang="en-US" sz="5000" b="1" spc="300" baseline="0" dirty="0">
                <a:solidFill>
                  <a:srgbClr val="3383A9"/>
                </a:solidFill>
                <a:latin typeface="メイリオ" panose="020B0604030504040204" pitchFamily="50" charset="-128"/>
                <a:ea typeface="メイリオ" panose="020B0604030504040204" pitchFamily="50" charset="-128"/>
              </a:rPr>
              <a:t>生きていくために必要なものは？</a:t>
            </a:r>
          </a:p>
        </p:txBody>
      </p:sp>
      <p:pic>
        <p:nvPicPr>
          <p:cNvPr id="3" name="Picture 2">
            <a:extLst>
              <a:ext uri="{FF2B5EF4-FFF2-40B4-BE49-F238E27FC236}">
                <a16:creationId xmlns:a16="http://schemas.microsoft.com/office/drawing/2014/main" id="{4C411960-9CF4-F72D-1236-C8E85527178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4920" y="1867194"/>
            <a:ext cx="5161305" cy="2903436"/>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9DAC61E7-A21F-CB61-3BF8-2D9B081635D3}"/>
              </a:ext>
            </a:extLst>
          </p:cNvPr>
          <p:cNvSpPr txBox="1"/>
          <p:nvPr/>
        </p:nvSpPr>
        <p:spPr>
          <a:xfrm>
            <a:off x="4987286" y="4537596"/>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625000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B455E-7B8D-B5A7-6699-D1643888432F}"/>
            </a:ext>
          </a:extLst>
        </p:cNvPr>
        <p:cNvGrpSpPr/>
        <p:nvPr/>
      </p:nvGrpSpPr>
      <p:grpSpPr>
        <a:xfrm>
          <a:off x="0" y="0"/>
          <a:ext cx="0" cy="0"/>
          <a:chOff x="0" y="0"/>
          <a:chExt cx="0" cy="0"/>
        </a:xfrm>
      </p:grpSpPr>
      <p:sp>
        <p:nvSpPr>
          <p:cNvPr id="2" name="角丸四角形 40">
            <a:extLst>
              <a:ext uri="{FF2B5EF4-FFF2-40B4-BE49-F238E27FC236}">
                <a16:creationId xmlns:a16="http://schemas.microsoft.com/office/drawing/2014/main" id="{89CAAA44-BFB9-27AC-EE3A-F365C07119A3}"/>
              </a:ext>
            </a:extLst>
          </p:cNvPr>
          <p:cNvSpPr/>
          <p:nvPr/>
        </p:nvSpPr>
        <p:spPr>
          <a:xfrm>
            <a:off x="6431484" y="1299297"/>
            <a:ext cx="5230244" cy="120833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D99972A6-C15A-2FB2-BDA9-8BC827AE313F}"/>
              </a:ext>
            </a:extLst>
          </p:cNvPr>
          <p:cNvSpPr txBox="1"/>
          <p:nvPr/>
        </p:nvSpPr>
        <p:spPr>
          <a:xfrm>
            <a:off x="6888638" y="1472576"/>
            <a:ext cx="4495364" cy="861774"/>
          </a:xfrm>
          <a:prstGeom prst="rect">
            <a:avLst/>
          </a:prstGeom>
          <a:noFill/>
        </p:spPr>
        <p:txBody>
          <a:bodyPr wrap="square" tIns="0" bIns="0" rtlCol="0">
            <a:spAutoFit/>
          </a:bodyPr>
          <a:lstStyle/>
          <a:p>
            <a:r>
              <a:rPr lang="ja-JP" altLang="en-US" sz="2800" b="1" dirty="0">
                <a:solidFill>
                  <a:srgbClr val="01628D"/>
                </a:solidFill>
                <a:latin typeface="メイリオ" panose="020B0604030504040204" pitchFamily="50" charset="-128"/>
                <a:ea typeface="メイリオ" panose="020B0604030504040204" pitchFamily="50" charset="-128"/>
              </a:rPr>
              <a:t>水　</a:t>
            </a:r>
            <a:r>
              <a:rPr lang="ja-JP" altLang="en-US" sz="2800" dirty="0">
                <a:solidFill>
                  <a:srgbClr val="01628D"/>
                </a:solidFill>
                <a:latin typeface="メイリオ" panose="020B0604030504040204" pitchFamily="50" charset="-128"/>
                <a:ea typeface="メイリオ" panose="020B0604030504040204" pitchFamily="50" charset="-128"/>
              </a:rPr>
              <a:t>人間の身体の</a:t>
            </a:r>
            <a:r>
              <a:rPr lang="en-US" altLang="ja-JP" sz="2800" dirty="0">
                <a:solidFill>
                  <a:srgbClr val="01628D"/>
                </a:solidFill>
                <a:latin typeface="メイリオ" panose="020B0604030504040204" pitchFamily="50" charset="-128"/>
                <a:ea typeface="メイリオ" panose="020B0604030504040204" pitchFamily="50" charset="-128"/>
              </a:rPr>
              <a:t>60%</a:t>
            </a:r>
          </a:p>
          <a:p>
            <a:r>
              <a:rPr lang="ja-JP" altLang="en-US" sz="2800" dirty="0">
                <a:solidFill>
                  <a:srgbClr val="01628D"/>
                </a:solidFill>
                <a:latin typeface="メイリオ" panose="020B0604030504040204" pitchFamily="50" charset="-128"/>
                <a:ea typeface="メイリオ" panose="020B0604030504040204" pitchFamily="50" charset="-128"/>
              </a:rPr>
              <a:t>体内のあらゆる働きに必要</a:t>
            </a:r>
          </a:p>
        </p:txBody>
      </p:sp>
      <p:sp>
        <p:nvSpPr>
          <p:cNvPr id="4" name="角丸四角形 42">
            <a:extLst>
              <a:ext uri="{FF2B5EF4-FFF2-40B4-BE49-F238E27FC236}">
                <a16:creationId xmlns:a16="http://schemas.microsoft.com/office/drawing/2014/main" id="{7544FE7C-6CF2-1365-C986-65ACC280DEFF}"/>
              </a:ext>
            </a:extLst>
          </p:cNvPr>
          <p:cNvSpPr/>
          <p:nvPr/>
        </p:nvSpPr>
        <p:spPr>
          <a:xfrm>
            <a:off x="6412667" y="3854873"/>
            <a:ext cx="5267706" cy="123045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09488FA8-130F-B1A6-613E-79D7BF17F7AE}"/>
              </a:ext>
            </a:extLst>
          </p:cNvPr>
          <p:cNvSpPr txBox="1"/>
          <p:nvPr/>
        </p:nvSpPr>
        <p:spPr>
          <a:xfrm>
            <a:off x="6888638" y="4062662"/>
            <a:ext cx="4328742" cy="861774"/>
          </a:xfrm>
          <a:prstGeom prst="rect">
            <a:avLst/>
          </a:prstGeom>
          <a:noFill/>
        </p:spPr>
        <p:txBody>
          <a:bodyPr wrap="square" tIns="0" bIns="0" rtlCol="0">
            <a:spAutoFit/>
          </a:bodyPr>
          <a:lstStyle/>
          <a:p>
            <a:r>
              <a:rPr lang="ja-JP" altLang="en-US" sz="2800" b="1" dirty="0">
                <a:solidFill>
                  <a:srgbClr val="01628D"/>
                </a:solidFill>
                <a:latin typeface="メイリオ" panose="020B0604030504040204" pitchFamily="50" charset="-128"/>
                <a:ea typeface="メイリオ" panose="020B0604030504040204" pitchFamily="50" charset="-128"/>
              </a:rPr>
              <a:t>食べ物　</a:t>
            </a:r>
            <a:endParaRPr lang="en-US" altLang="ja-JP" sz="2800" b="1" dirty="0">
              <a:solidFill>
                <a:srgbClr val="01628D"/>
              </a:solidFill>
              <a:latin typeface="メイリオ" panose="020B0604030504040204" pitchFamily="50" charset="-128"/>
              <a:ea typeface="メイリオ" panose="020B0604030504040204" pitchFamily="50" charset="-128"/>
            </a:endParaRPr>
          </a:p>
          <a:p>
            <a:r>
              <a:rPr lang="ja-JP" altLang="en-US" sz="2800" dirty="0">
                <a:solidFill>
                  <a:srgbClr val="01628D"/>
                </a:solidFill>
                <a:latin typeface="メイリオ" panose="020B0604030504040204" pitchFamily="50" charset="-128"/>
                <a:ea typeface="メイリオ" panose="020B0604030504040204" pitchFamily="50" charset="-128"/>
              </a:rPr>
              <a:t>栄養やエネルギーを得る</a:t>
            </a:r>
          </a:p>
        </p:txBody>
      </p:sp>
      <p:sp>
        <p:nvSpPr>
          <p:cNvPr id="6" name="角丸四角形 45">
            <a:extLst>
              <a:ext uri="{FF2B5EF4-FFF2-40B4-BE49-F238E27FC236}">
                <a16:creationId xmlns:a16="http://schemas.microsoft.com/office/drawing/2014/main" id="{410DC93E-767A-2C03-DEB0-915F030D9DF2}"/>
              </a:ext>
            </a:extLst>
          </p:cNvPr>
          <p:cNvSpPr/>
          <p:nvPr/>
        </p:nvSpPr>
        <p:spPr>
          <a:xfrm>
            <a:off x="6412667" y="5195833"/>
            <a:ext cx="5267706" cy="103801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B71DC061-2B38-15E5-ED86-DC562E1EDD0A}"/>
              </a:ext>
            </a:extLst>
          </p:cNvPr>
          <p:cNvSpPr txBox="1"/>
          <p:nvPr/>
        </p:nvSpPr>
        <p:spPr>
          <a:xfrm>
            <a:off x="6996708" y="5333170"/>
            <a:ext cx="3860401" cy="861774"/>
          </a:xfrm>
          <a:prstGeom prst="rect">
            <a:avLst/>
          </a:prstGeom>
          <a:noFill/>
        </p:spPr>
        <p:txBody>
          <a:bodyPr wrap="square" tIns="0" bIns="0" rtlCol="0">
            <a:spAutoFit/>
          </a:bodyPr>
          <a:lstStyle/>
          <a:p>
            <a:r>
              <a:rPr lang="ja-JP" altLang="en-US" sz="2800" b="1" spc="-300" dirty="0">
                <a:solidFill>
                  <a:srgbClr val="01628D"/>
                </a:solidFill>
                <a:latin typeface="メイリオ" panose="020B0604030504040204" pitchFamily="50" charset="-128"/>
                <a:ea typeface="メイリオ" panose="020B0604030504040204" pitchFamily="50" charset="-128"/>
              </a:rPr>
              <a:t>家や服　</a:t>
            </a:r>
            <a:endParaRPr lang="en-US" altLang="ja-JP" sz="2800" b="1" spc="-300" dirty="0">
              <a:solidFill>
                <a:srgbClr val="01628D"/>
              </a:solidFill>
              <a:latin typeface="メイリオ" panose="020B0604030504040204" pitchFamily="50" charset="-128"/>
              <a:ea typeface="メイリオ" panose="020B0604030504040204" pitchFamily="50" charset="-128"/>
            </a:endParaRPr>
          </a:p>
          <a:p>
            <a:r>
              <a:rPr lang="ja-JP" altLang="en-US" sz="2800" spc="-300" dirty="0">
                <a:solidFill>
                  <a:srgbClr val="01628D"/>
                </a:solidFill>
                <a:latin typeface="メイリオ" panose="020B0604030504040204" pitchFamily="50" charset="-128"/>
                <a:ea typeface="メイリオ" panose="020B0604030504040204" pitchFamily="50" charset="-128"/>
              </a:rPr>
              <a:t>暑さ・寒さから体を守る</a:t>
            </a:r>
          </a:p>
        </p:txBody>
      </p:sp>
      <p:sp>
        <p:nvSpPr>
          <p:cNvPr id="8" name="Freeform 5">
            <a:extLst>
              <a:ext uri="{FF2B5EF4-FFF2-40B4-BE49-F238E27FC236}">
                <a16:creationId xmlns:a16="http://schemas.microsoft.com/office/drawing/2014/main" id="{E6346D9F-2CD4-8D06-A71C-F003AFD516F0}"/>
              </a:ext>
            </a:extLst>
          </p:cNvPr>
          <p:cNvSpPr>
            <a:spLocks noChangeAspect="1"/>
          </p:cNvSpPr>
          <p:nvPr/>
        </p:nvSpPr>
        <p:spPr bwMode="auto">
          <a:xfrm>
            <a:off x="1807883" y="0"/>
            <a:ext cx="8576235" cy="1080000"/>
          </a:xfrm>
          <a:custGeom>
            <a:avLst/>
            <a:gdLst>
              <a:gd name="T0" fmla="*/ 2664 w 2721"/>
              <a:gd name="T1" fmla="*/ 340 h 340"/>
              <a:gd name="T2" fmla="*/ 56 w 2721"/>
              <a:gd name="T3" fmla="*/ 340 h 340"/>
              <a:gd name="T4" fmla="*/ 0 w 2721"/>
              <a:gd name="T5" fmla="*/ 283 h 340"/>
              <a:gd name="T6" fmla="*/ 0 w 2721"/>
              <a:gd name="T7" fmla="*/ 0 h 340"/>
              <a:gd name="T8" fmla="*/ 2721 w 2721"/>
              <a:gd name="T9" fmla="*/ 0 h 340"/>
              <a:gd name="T10" fmla="*/ 2721 w 2721"/>
              <a:gd name="T11" fmla="*/ 283 h 340"/>
              <a:gd name="T12" fmla="*/ 2664 w 2721"/>
              <a:gd name="T13" fmla="*/ 340 h 340"/>
            </a:gdLst>
            <a:ahLst/>
            <a:cxnLst>
              <a:cxn ang="0">
                <a:pos x="T0" y="T1"/>
              </a:cxn>
              <a:cxn ang="0">
                <a:pos x="T2" y="T3"/>
              </a:cxn>
              <a:cxn ang="0">
                <a:pos x="T4" y="T5"/>
              </a:cxn>
              <a:cxn ang="0">
                <a:pos x="T6" y="T7"/>
              </a:cxn>
              <a:cxn ang="0">
                <a:pos x="T8" y="T9"/>
              </a:cxn>
              <a:cxn ang="0">
                <a:pos x="T10" y="T11"/>
              </a:cxn>
              <a:cxn ang="0">
                <a:pos x="T12" y="T13"/>
              </a:cxn>
            </a:cxnLst>
            <a:rect l="0" t="0" r="r" b="b"/>
            <a:pathLst>
              <a:path w="2721" h="340">
                <a:moveTo>
                  <a:pt x="2664" y="340"/>
                </a:moveTo>
                <a:cubicBezTo>
                  <a:pt x="56" y="340"/>
                  <a:pt x="56" y="340"/>
                  <a:pt x="56" y="340"/>
                </a:cubicBezTo>
                <a:cubicBezTo>
                  <a:pt x="34" y="318"/>
                  <a:pt x="22" y="305"/>
                  <a:pt x="0" y="283"/>
                </a:cubicBezTo>
                <a:cubicBezTo>
                  <a:pt x="0" y="0"/>
                  <a:pt x="0" y="0"/>
                  <a:pt x="0" y="0"/>
                </a:cubicBezTo>
                <a:cubicBezTo>
                  <a:pt x="2721" y="0"/>
                  <a:pt x="2721" y="0"/>
                  <a:pt x="2721" y="0"/>
                </a:cubicBezTo>
                <a:cubicBezTo>
                  <a:pt x="2721" y="283"/>
                  <a:pt x="2721" y="283"/>
                  <a:pt x="2721" y="283"/>
                </a:cubicBezTo>
                <a:cubicBezTo>
                  <a:pt x="2699" y="305"/>
                  <a:pt x="2686" y="318"/>
                  <a:pt x="2664" y="340"/>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36577128-1BA2-4B8E-EF24-13901062F8B7}"/>
              </a:ext>
            </a:extLst>
          </p:cNvPr>
          <p:cNvSpPr txBox="1"/>
          <p:nvPr/>
        </p:nvSpPr>
        <p:spPr>
          <a:xfrm>
            <a:off x="2823308" y="274954"/>
            <a:ext cx="6545383" cy="569387"/>
          </a:xfrm>
          <a:prstGeom prst="rect">
            <a:avLst/>
          </a:prstGeom>
          <a:noFill/>
        </p:spPr>
        <p:txBody>
          <a:bodyPr wrap="none" rtlCol="0">
            <a:spAutoFit/>
          </a:bodyPr>
          <a:lstStyle/>
          <a:p>
            <a:pPr algn="ctr"/>
            <a:r>
              <a:rPr lang="ja-JP" altLang="en-US" sz="3100" b="1" dirty="0">
                <a:solidFill>
                  <a:schemeClr val="bg1"/>
                </a:solidFill>
                <a:latin typeface="メイリオ" panose="020B0604030504040204" pitchFamily="50" charset="-128"/>
                <a:ea typeface="メイリオ" panose="020B0604030504040204" pitchFamily="50" charset="-128"/>
              </a:rPr>
              <a:t>人間が生きていくために必要なもの</a:t>
            </a:r>
          </a:p>
        </p:txBody>
      </p:sp>
      <p:sp>
        <p:nvSpPr>
          <p:cNvPr id="10" name="角丸四角形 36">
            <a:extLst>
              <a:ext uri="{FF2B5EF4-FFF2-40B4-BE49-F238E27FC236}">
                <a16:creationId xmlns:a16="http://schemas.microsoft.com/office/drawing/2014/main" id="{E7F3DD9F-A657-12A4-955D-B7584F3DF1C3}"/>
              </a:ext>
            </a:extLst>
          </p:cNvPr>
          <p:cNvSpPr/>
          <p:nvPr/>
        </p:nvSpPr>
        <p:spPr>
          <a:xfrm>
            <a:off x="6412663" y="2611583"/>
            <a:ext cx="5267804" cy="115310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889EE743-BEC6-40AA-B3F5-89B6F95AB5AC}"/>
              </a:ext>
            </a:extLst>
          </p:cNvPr>
          <p:cNvSpPr txBox="1"/>
          <p:nvPr/>
        </p:nvSpPr>
        <p:spPr>
          <a:xfrm>
            <a:off x="6761254" y="2781244"/>
            <a:ext cx="4750131" cy="861774"/>
          </a:xfrm>
          <a:prstGeom prst="rect">
            <a:avLst/>
          </a:prstGeom>
          <a:noFill/>
        </p:spPr>
        <p:txBody>
          <a:bodyPr wrap="square" tIns="0" bIns="0" rtlCol="0">
            <a:spAutoFit/>
          </a:bodyPr>
          <a:lstStyle/>
          <a:p>
            <a:r>
              <a:rPr lang="ja-JP" altLang="en-US" sz="2800" b="1" spc="-300" dirty="0">
                <a:solidFill>
                  <a:srgbClr val="01628D"/>
                </a:solidFill>
                <a:latin typeface="メイリオ" panose="020B0604030504040204" pitchFamily="50" charset="-128"/>
                <a:ea typeface="メイリオ" panose="020B0604030504040204" pitchFamily="50" charset="-128"/>
              </a:rPr>
              <a:t>空気　</a:t>
            </a:r>
            <a:endParaRPr lang="en-US" altLang="ja-JP" sz="2800" b="1" spc="-300" dirty="0">
              <a:solidFill>
                <a:srgbClr val="01628D"/>
              </a:solidFill>
              <a:latin typeface="メイリオ" panose="020B0604030504040204" pitchFamily="50" charset="-128"/>
              <a:ea typeface="メイリオ" panose="020B0604030504040204" pitchFamily="50" charset="-128"/>
            </a:endParaRPr>
          </a:p>
          <a:p>
            <a:r>
              <a:rPr lang="ja-JP" altLang="en-US" sz="2800" spc="-300" dirty="0">
                <a:solidFill>
                  <a:srgbClr val="01628D"/>
                </a:solidFill>
                <a:latin typeface="メイリオ" panose="020B0604030504040204" pitchFamily="50" charset="-128"/>
                <a:ea typeface="メイリオ" panose="020B0604030504040204" pitchFamily="50" charset="-128"/>
              </a:rPr>
              <a:t>酸素を使ってエネルギーを作る</a:t>
            </a:r>
          </a:p>
        </p:txBody>
      </p:sp>
      <p:sp>
        <p:nvSpPr>
          <p:cNvPr id="12" name="テキスト ボックス 11">
            <a:extLst>
              <a:ext uri="{FF2B5EF4-FFF2-40B4-BE49-F238E27FC236}">
                <a16:creationId xmlns:a16="http://schemas.microsoft.com/office/drawing/2014/main" id="{5A90833B-124C-8865-0F38-476CE30F305B}"/>
              </a:ext>
            </a:extLst>
          </p:cNvPr>
          <p:cNvSpPr txBox="1"/>
          <p:nvPr/>
        </p:nvSpPr>
        <p:spPr>
          <a:xfrm>
            <a:off x="10341752" y="6289506"/>
            <a:ext cx="1269931" cy="276999"/>
          </a:xfrm>
          <a:prstGeom prst="rect">
            <a:avLst/>
          </a:prstGeom>
          <a:noFill/>
        </p:spPr>
        <p:txBody>
          <a:bodyPr wrap="square" lIns="0" tIns="0" rIns="0" bIns="0" rtlCol="0">
            <a:spAutoFit/>
          </a:bodyPr>
          <a:lstStyle/>
          <a:p>
            <a:pPr algn="ctr"/>
            <a:r>
              <a:rPr lang="en-US" altLang="ja-JP" b="1" spc="-300" dirty="0">
                <a:solidFill>
                  <a:schemeClr val="bg1"/>
                </a:solidFill>
                <a:latin typeface="メイリオ" panose="020B0604030504040204" pitchFamily="50" charset="-128"/>
                <a:ea typeface="メイリオ" panose="020B0604030504040204" pitchFamily="50" charset="-128"/>
              </a:rPr>
              <a:t>‥ ‥ </a:t>
            </a:r>
            <a:r>
              <a:rPr lang="ja-JP" altLang="en-US" b="1" spc="-300" dirty="0">
                <a:solidFill>
                  <a:schemeClr val="bg1"/>
                </a:solidFill>
                <a:latin typeface="メイリオ" panose="020B0604030504040204" pitchFamily="50" charset="-128"/>
                <a:ea typeface="メイリオ" panose="020B0604030504040204" pitchFamily="50" charset="-128"/>
              </a:rPr>
              <a:t>など</a:t>
            </a:r>
          </a:p>
        </p:txBody>
      </p:sp>
      <p:sp>
        <p:nvSpPr>
          <p:cNvPr id="13" name="object 2">
            <a:extLst>
              <a:ext uri="{FF2B5EF4-FFF2-40B4-BE49-F238E27FC236}">
                <a16:creationId xmlns:a16="http://schemas.microsoft.com/office/drawing/2014/main" id="{526627E9-5EDB-BB8B-4DBD-9BE4DAA21996}"/>
              </a:ext>
            </a:extLst>
          </p:cNvPr>
          <p:cNvSpPr>
            <a:spLocks noChangeAspect="1"/>
          </p:cNvSpPr>
          <p:nvPr/>
        </p:nvSpPr>
        <p:spPr>
          <a:xfrm>
            <a:off x="544061" y="1577322"/>
            <a:ext cx="1275411" cy="1777674"/>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4" name="object 4">
            <a:extLst>
              <a:ext uri="{FF2B5EF4-FFF2-40B4-BE49-F238E27FC236}">
                <a16:creationId xmlns:a16="http://schemas.microsoft.com/office/drawing/2014/main" id="{9D9621CE-92E9-B713-3447-015BD1C1EF8E}"/>
              </a:ext>
            </a:extLst>
          </p:cNvPr>
          <p:cNvSpPr>
            <a:spLocks noChangeAspect="1"/>
          </p:cNvSpPr>
          <p:nvPr/>
        </p:nvSpPr>
        <p:spPr>
          <a:xfrm>
            <a:off x="1707607" y="1359307"/>
            <a:ext cx="1833775" cy="2013268"/>
          </a:xfrm>
          <a:prstGeom prst="rect">
            <a:avLst/>
          </a:prstGeom>
          <a:blipFill>
            <a:blip r:embed="rId4" cstate="screen">
              <a:alphaModFix amt="50000"/>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5" name="object 4">
            <a:extLst>
              <a:ext uri="{FF2B5EF4-FFF2-40B4-BE49-F238E27FC236}">
                <a16:creationId xmlns:a16="http://schemas.microsoft.com/office/drawing/2014/main" id="{C9134553-5359-B1F5-D03F-9D581267BDCD}"/>
              </a:ext>
            </a:extLst>
          </p:cNvPr>
          <p:cNvSpPr/>
          <p:nvPr/>
        </p:nvSpPr>
        <p:spPr>
          <a:xfrm>
            <a:off x="3784143" y="998710"/>
            <a:ext cx="2018453" cy="2430290"/>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6" name="object 2">
            <a:extLst>
              <a:ext uri="{FF2B5EF4-FFF2-40B4-BE49-F238E27FC236}">
                <a16:creationId xmlns:a16="http://schemas.microsoft.com/office/drawing/2014/main" id="{134F7743-2406-253E-08CF-D25D9C352A81}"/>
              </a:ext>
            </a:extLst>
          </p:cNvPr>
          <p:cNvSpPr/>
          <p:nvPr/>
        </p:nvSpPr>
        <p:spPr>
          <a:xfrm>
            <a:off x="2252785" y="2865733"/>
            <a:ext cx="2929837" cy="2013268"/>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7" name="吹き出し: 角を丸めた四角形 16">
            <a:extLst>
              <a:ext uri="{FF2B5EF4-FFF2-40B4-BE49-F238E27FC236}">
                <a16:creationId xmlns:a16="http://schemas.microsoft.com/office/drawing/2014/main" id="{6BDAE9C2-D699-CE8F-2EA6-D1BCB187FACC}"/>
              </a:ext>
            </a:extLst>
          </p:cNvPr>
          <p:cNvSpPr/>
          <p:nvPr/>
        </p:nvSpPr>
        <p:spPr>
          <a:xfrm>
            <a:off x="2828813" y="4879001"/>
            <a:ext cx="3385132" cy="1431466"/>
          </a:xfrm>
          <a:prstGeom prst="wedgeRoundRectCallout">
            <a:avLst>
              <a:gd name="adj1" fmla="val 64404"/>
              <a:gd name="adj2" fmla="val 10094"/>
              <a:gd name="adj3" fmla="val 16667"/>
            </a:avLst>
          </a:prstGeom>
          <a:solidFill>
            <a:schemeClr val="bg1"/>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rgbClr val="086691"/>
                </a:solidFill>
                <a:latin typeface="メイリオ" panose="020B0604030504040204" pitchFamily="50" charset="-128"/>
                <a:ea typeface="メイリオ" panose="020B0604030504040204" pitchFamily="50" charset="-128"/>
              </a:rPr>
              <a:t>月</a:t>
            </a:r>
            <a:r>
              <a:rPr lang="ja-JP" altLang="en-US" sz="2800" dirty="0">
                <a:solidFill>
                  <a:srgbClr val="086691"/>
                </a:solidFill>
                <a:latin typeface="メイリオ" panose="020B0604030504040204" pitchFamily="50" charset="-128"/>
                <a:ea typeface="メイリオ" panose="020B0604030504040204" pitchFamily="50" charset="-128"/>
              </a:rPr>
              <a:t>は</a:t>
            </a:r>
            <a:r>
              <a:rPr kumimoji="1" lang="ja-JP" altLang="en-US" sz="2800" dirty="0">
                <a:solidFill>
                  <a:srgbClr val="086691"/>
                </a:solidFill>
                <a:latin typeface="メイリオ" panose="020B0604030504040204" pitchFamily="50" charset="-128"/>
                <a:ea typeface="メイリオ" panose="020B0604030504040204" pitchFamily="50" charset="-128"/>
              </a:rPr>
              <a:t>赤道付近で</a:t>
            </a:r>
            <a:endParaRPr kumimoji="1" lang="en-US" altLang="ja-JP" sz="2800" dirty="0">
              <a:solidFill>
                <a:srgbClr val="086691"/>
              </a:solidFill>
              <a:latin typeface="メイリオ" panose="020B0604030504040204" pitchFamily="50" charset="-128"/>
              <a:ea typeface="メイリオ" panose="020B0604030504040204" pitchFamily="50" charset="-128"/>
            </a:endParaRPr>
          </a:p>
          <a:p>
            <a:pPr algn="ctr"/>
            <a:r>
              <a:rPr lang="ja-JP" altLang="en-US" sz="2800" b="1" dirty="0">
                <a:solidFill>
                  <a:srgbClr val="086691"/>
                </a:solidFill>
                <a:latin typeface="メイリオ" panose="020B0604030504040204" pitchFamily="50" charset="-128"/>
                <a:ea typeface="メイリオ" panose="020B0604030504040204" pitchFamily="50" charset="-128"/>
              </a:rPr>
              <a:t>昼：約</a:t>
            </a:r>
            <a:r>
              <a:rPr lang="en-US" altLang="ja-JP" sz="2800" b="1" dirty="0">
                <a:solidFill>
                  <a:srgbClr val="086691"/>
                </a:solidFill>
                <a:latin typeface="メイリオ" panose="020B0604030504040204" pitchFamily="50" charset="-128"/>
                <a:ea typeface="メイリオ" panose="020B0604030504040204" pitchFamily="50" charset="-128"/>
              </a:rPr>
              <a:t>110</a:t>
            </a:r>
            <a:r>
              <a:rPr lang="ja-JP" altLang="en-US" sz="2800" b="1" dirty="0">
                <a:solidFill>
                  <a:srgbClr val="086691"/>
                </a:solidFill>
                <a:latin typeface="メイリオ" panose="020B0604030504040204" pitchFamily="50" charset="-128"/>
                <a:ea typeface="メイリオ" panose="020B0604030504040204" pitchFamily="50" charset="-128"/>
              </a:rPr>
              <a:t>℃</a:t>
            </a:r>
            <a:endParaRPr lang="en-US" altLang="ja-JP" sz="2800" b="1" dirty="0">
              <a:solidFill>
                <a:srgbClr val="086691"/>
              </a:solidFill>
              <a:latin typeface="メイリオ" panose="020B0604030504040204" pitchFamily="50" charset="-128"/>
              <a:ea typeface="メイリオ" panose="020B0604030504040204" pitchFamily="50" charset="-128"/>
            </a:endParaRPr>
          </a:p>
          <a:p>
            <a:pPr algn="ctr"/>
            <a:r>
              <a:rPr kumimoji="1" lang="ja-JP" altLang="en-US" sz="2800" b="1" dirty="0">
                <a:solidFill>
                  <a:srgbClr val="086691"/>
                </a:solidFill>
                <a:latin typeface="メイリオ" panose="020B0604030504040204" pitchFamily="50" charset="-128"/>
                <a:ea typeface="メイリオ" panose="020B0604030504040204" pitchFamily="50" charset="-128"/>
              </a:rPr>
              <a:t>夜：約</a:t>
            </a:r>
            <a:r>
              <a:rPr kumimoji="1" lang="en-US" altLang="ja-JP" sz="2800" b="1" dirty="0">
                <a:solidFill>
                  <a:srgbClr val="086691"/>
                </a:solidFill>
                <a:latin typeface="メイリオ" panose="020B0604030504040204" pitchFamily="50" charset="-128"/>
                <a:ea typeface="メイリオ" panose="020B0604030504040204" pitchFamily="50" charset="-128"/>
              </a:rPr>
              <a:t>-170℃</a:t>
            </a:r>
            <a:endParaRPr kumimoji="1" lang="ja-JP" altLang="en-US" sz="2800" b="1" dirty="0">
              <a:solidFill>
                <a:srgbClr val="086691"/>
              </a:solidFill>
              <a:latin typeface="メイリオ" panose="020B0604030504040204" pitchFamily="50" charset="-128"/>
              <a:ea typeface="メイリオ" panose="020B0604030504040204" pitchFamily="50" charset="-128"/>
            </a:endParaRPr>
          </a:p>
        </p:txBody>
      </p:sp>
      <p:pic>
        <p:nvPicPr>
          <p:cNvPr id="18" name="Picture 2">
            <a:extLst>
              <a:ext uri="{FF2B5EF4-FFF2-40B4-BE49-F238E27FC236}">
                <a16:creationId xmlns:a16="http://schemas.microsoft.com/office/drawing/2014/main" id="{00B71818-4644-E3C3-E2A1-6956E46F63DD}"/>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6066" y="4092854"/>
            <a:ext cx="1723409" cy="1901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2063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3917A-07E3-8ADB-351C-3A560666FC5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E7C7060-6F46-9E42-90A7-1D0A52D8B8CE}"/>
              </a:ext>
            </a:extLst>
          </p:cNvPr>
          <p:cNvSpPr txBox="1"/>
          <p:nvPr/>
        </p:nvSpPr>
        <p:spPr>
          <a:xfrm>
            <a:off x="2823308" y="274954"/>
            <a:ext cx="6545383" cy="569387"/>
          </a:xfrm>
          <a:prstGeom prst="rect">
            <a:avLst/>
          </a:prstGeom>
          <a:noFill/>
        </p:spPr>
        <p:txBody>
          <a:bodyPr wrap="square" rtlCol="0">
            <a:spAutoFit/>
          </a:bodyPr>
          <a:lstStyle/>
          <a:p>
            <a:pPr algn="ctr"/>
            <a:r>
              <a:rPr lang="ja-JP" altLang="en-US" sz="3100" b="1" dirty="0">
                <a:solidFill>
                  <a:schemeClr val="bg1"/>
                </a:solidFill>
                <a:latin typeface="メイリオ" panose="020B0604030504040204" pitchFamily="50" charset="-128"/>
                <a:ea typeface="メイリオ" panose="020B0604030504040204" pitchFamily="50" charset="-128"/>
              </a:rPr>
              <a:t>人間が生きていくために必要なもの</a:t>
            </a:r>
          </a:p>
        </p:txBody>
      </p:sp>
      <p:grpSp>
        <p:nvGrpSpPr>
          <p:cNvPr id="3" name="グループ化 2">
            <a:extLst>
              <a:ext uri="{FF2B5EF4-FFF2-40B4-BE49-F238E27FC236}">
                <a16:creationId xmlns:a16="http://schemas.microsoft.com/office/drawing/2014/main" id="{EB98B3F7-CAFC-DE0D-0E82-F0CD31AC360C}"/>
              </a:ext>
            </a:extLst>
          </p:cNvPr>
          <p:cNvGrpSpPr/>
          <p:nvPr/>
        </p:nvGrpSpPr>
        <p:grpSpPr>
          <a:xfrm>
            <a:off x="4214613" y="2114878"/>
            <a:ext cx="4281755" cy="2613660"/>
            <a:chOff x="3853865" y="2122170"/>
            <a:chExt cx="4281755" cy="2613660"/>
          </a:xfrm>
        </p:grpSpPr>
        <p:grpSp>
          <p:nvGrpSpPr>
            <p:cNvPr id="4" name="グループ化 3">
              <a:extLst>
                <a:ext uri="{FF2B5EF4-FFF2-40B4-BE49-F238E27FC236}">
                  <a16:creationId xmlns:a16="http://schemas.microsoft.com/office/drawing/2014/main" id="{AEBDBA3A-FE39-D290-C279-64E2C0B60640}"/>
                </a:ext>
              </a:extLst>
            </p:cNvPr>
            <p:cNvGrpSpPr/>
            <p:nvPr/>
          </p:nvGrpSpPr>
          <p:grpSpPr>
            <a:xfrm>
              <a:off x="3853865" y="2122170"/>
              <a:ext cx="2674620" cy="2613660"/>
              <a:chOff x="1968499" y="1930399"/>
              <a:chExt cx="2674620" cy="2613660"/>
            </a:xfrm>
          </p:grpSpPr>
          <p:sp>
            <p:nvSpPr>
              <p:cNvPr id="8" name="object 3">
                <a:extLst>
                  <a:ext uri="{FF2B5EF4-FFF2-40B4-BE49-F238E27FC236}">
                    <a16:creationId xmlns:a16="http://schemas.microsoft.com/office/drawing/2014/main" id="{BF019614-D1E1-A5A6-4991-602F463DB26C}"/>
                  </a:ext>
                </a:extLst>
              </p:cNvPr>
              <p:cNvSpPr/>
              <p:nvPr/>
            </p:nvSpPr>
            <p:spPr>
              <a:xfrm>
                <a:off x="1968499" y="3015048"/>
                <a:ext cx="2674620" cy="1529011"/>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9" name="object 8">
                <a:extLst>
                  <a:ext uri="{FF2B5EF4-FFF2-40B4-BE49-F238E27FC236}">
                    <a16:creationId xmlns:a16="http://schemas.microsoft.com/office/drawing/2014/main" id="{430B3E4C-27D0-D438-9659-4363D58ACF46}"/>
                  </a:ext>
                </a:extLst>
              </p:cNvPr>
              <p:cNvSpPr/>
              <p:nvPr/>
            </p:nvSpPr>
            <p:spPr>
              <a:xfrm>
                <a:off x="1998979" y="1930399"/>
                <a:ext cx="2613660" cy="2613660"/>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grpSp>
        <p:grpSp>
          <p:nvGrpSpPr>
            <p:cNvPr id="5" name="グループ化 4">
              <a:extLst>
                <a:ext uri="{FF2B5EF4-FFF2-40B4-BE49-F238E27FC236}">
                  <a16:creationId xmlns:a16="http://schemas.microsoft.com/office/drawing/2014/main" id="{5F569018-4C29-B19D-4724-BBD249645393}"/>
                </a:ext>
              </a:extLst>
            </p:cNvPr>
            <p:cNvGrpSpPr/>
            <p:nvPr/>
          </p:nvGrpSpPr>
          <p:grpSpPr>
            <a:xfrm>
              <a:off x="5461000" y="2132330"/>
              <a:ext cx="2674620" cy="2603500"/>
              <a:chOff x="4465320" y="1915160"/>
              <a:chExt cx="2674620" cy="2603500"/>
            </a:xfrm>
          </p:grpSpPr>
          <p:sp>
            <p:nvSpPr>
              <p:cNvPr id="6" name="object 4">
                <a:extLst>
                  <a:ext uri="{FF2B5EF4-FFF2-40B4-BE49-F238E27FC236}">
                    <a16:creationId xmlns:a16="http://schemas.microsoft.com/office/drawing/2014/main" id="{3835C427-36E9-409B-829D-72D7E5E9636C}"/>
                  </a:ext>
                </a:extLst>
              </p:cNvPr>
              <p:cNvSpPr/>
              <p:nvPr/>
            </p:nvSpPr>
            <p:spPr>
              <a:xfrm>
                <a:off x="4485640" y="2989648"/>
                <a:ext cx="2633979" cy="1529012"/>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7" name="object 6">
                <a:extLst>
                  <a:ext uri="{FF2B5EF4-FFF2-40B4-BE49-F238E27FC236}">
                    <a16:creationId xmlns:a16="http://schemas.microsoft.com/office/drawing/2014/main" id="{8C6F35FA-1E7B-4CAD-EFD4-7B9D71210B7C}"/>
                  </a:ext>
                </a:extLst>
              </p:cNvPr>
              <p:cNvSpPr/>
              <p:nvPr/>
            </p:nvSpPr>
            <p:spPr>
              <a:xfrm>
                <a:off x="4465320" y="1915160"/>
                <a:ext cx="2674620" cy="2603500"/>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grpSp>
      </p:grpSp>
      <p:sp>
        <p:nvSpPr>
          <p:cNvPr id="10" name="テキスト ボックス 9">
            <a:extLst>
              <a:ext uri="{FF2B5EF4-FFF2-40B4-BE49-F238E27FC236}">
                <a16:creationId xmlns:a16="http://schemas.microsoft.com/office/drawing/2014/main" id="{30154C9C-F0C5-172B-1009-2CBC8C76375E}"/>
              </a:ext>
            </a:extLst>
          </p:cNvPr>
          <p:cNvSpPr txBox="1"/>
          <p:nvPr/>
        </p:nvSpPr>
        <p:spPr>
          <a:xfrm>
            <a:off x="3299936" y="1395640"/>
            <a:ext cx="5844064" cy="675185"/>
          </a:xfrm>
          <a:prstGeom prst="rect">
            <a:avLst/>
          </a:prstGeom>
          <a:noFill/>
        </p:spPr>
        <p:txBody>
          <a:bodyPr wrap="square" rtlCol="0">
            <a:spAutoFit/>
          </a:bodyPr>
          <a:lstStyle/>
          <a:p>
            <a:pPr algn="ctr">
              <a:lnSpc>
                <a:spcPts val="4300"/>
              </a:lnSpc>
            </a:pPr>
            <a:r>
              <a:rPr lang="ja-JP" altLang="en-US" sz="4400" b="1" dirty="0">
                <a:latin typeface="メイリオ" panose="020B0604030504040204" pitchFamily="50" charset="-128"/>
                <a:ea typeface="メイリオ" panose="020B0604030504040204" pitchFamily="50" charset="-128"/>
              </a:rPr>
              <a:t>人間の体の</a:t>
            </a:r>
            <a:r>
              <a:rPr lang="en-US" altLang="ja-JP" sz="4400" b="1" dirty="0">
                <a:latin typeface="メイリオ" panose="020B0604030504040204" pitchFamily="50" charset="-128"/>
                <a:ea typeface="メイリオ" panose="020B0604030504040204" pitchFamily="50" charset="-128"/>
              </a:rPr>
              <a:t>60%</a:t>
            </a:r>
            <a:r>
              <a:rPr lang="ja-JP" altLang="en-US" sz="4400" b="1" dirty="0">
                <a:latin typeface="メイリオ" panose="020B0604030504040204" pitchFamily="50" charset="-128"/>
                <a:ea typeface="メイリオ" panose="020B0604030504040204" pitchFamily="50" charset="-128"/>
              </a:rPr>
              <a:t>は水</a:t>
            </a:r>
          </a:p>
        </p:txBody>
      </p:sp>
      <p:grpSp>
        <p:nvGrpSpPr>
          <p:cNvPr id="11" name="グループ化 10">
            <a:extLst>
              <a:ext uri="{FF2B5EF4-FFF2-40B4-BE49-F238E27FC236}">
                <a16:creationId xmlns:a16="http://schemas.microsoft.com/office/drawing/2014/main" id="{25B2F7C4-867B-176B-2037-CD4DCD691DCE}"/>
              </a:ext>
            </a:extLst>
          </p:cNvPr>
          <p:cNvGrpSpPr/>
          <p:nvPr/>
        </p:nvGrpSpPr>
        <p:grpSpPr>
          <a:xfrm>
            <a:off x="518981" y="2741680"/>
            <a:ext cx="11673019" cy="2062103"/>
            <a:chOff x="518981" y="2601350"/>
            <a:chExt cx="11673019" cy="2062103"/>
          </a:xfrm>
        </p:grpSpPr>
        <p:sp>
          <p:nvSpPr>
            <p:cNvPr id="12" name="テキスト ボックス 11">
              <a:extLst>
                <a:ext uri="{FF2B5EF4-FFF2-40B4-BE49-F238E27FC236}">
                  <a16:creationId xmlns:a16="http://schemas.microsoft.com/office/drawing/2014/main" id="{A1D89AA8-BD01-A135-2FD7-97903D73EF9B}"/>
                </a:ext>
              </a:extLst>
            </p:cNvPr>
            <p:cNvSpPr txBox="1"/>
            <p:nvPr/>
          </p:nvSpPr>
          <p:spPr>
            <a:xfrm>
              <a:off x="518981" y="2601350"/>
              <a:ext cx="6205107" cy="2062103"/>
            </a:xfrm>
            <a:prstGeom prst="rect">
              <a:avLst/>
            </a:prstGeom>
            <a:noFill/>
          </p:spPr>
          <p:txBody>
            <a:bodyPr wrap="square" rtlCol="0">
              <a:spAutoFit/>
            </a:bodyPr>
            <a:lstStyle/>
            <a:p>
              <a:r>
                <a:rPr lang="ja-JP" altLang="en-US" sz="3200" b="1" dirty="0">
                  <a:latin typeface="メイリオ" panose="020B0604030504040204" pitchFamily="50" charset="-128"/>
                  <a:ea typeface="メイリオ" panose="020B0604030504040204" pitchFamily="50" charset="-128"/>
                </a:rPr>
                <a:t>体の中の物質や栄養は</a:t>
              </a:r>
              <a:endParaRPr lang="en-US" altLang="ja-JP" sz="3200" b="1" dirty="0">
                <a:latin typeface="メイリオ" panose="020B0604030504040204" pitchFamily="50" charset="-128"/>
                <a:ea typeface="メイリオ" panose="020B0604030504040204" pitchFamily="50" charset="-128"/>
              </a:endParaRPr>
            </a:p>
            <a:p>
              <a:r>
                <a:rPr lang="ja-JP" altLang="en-US" sz="3200" b="1" dirty="0">
                  <a:solidFill>
                    <a:srgbClr val="00B0F0"/>
                  </a:solidFill>
                  <a:latin typeface="メイリオ" panose="020B0604030504040204" pitchFamily="50" charset="-128"/>
                  <a:ea typeface="メイリオ" panose="020B0604030504040204" pitchFamily="50" charset="-128"/>
                </a:rPr>
                <a:t>水にとかされて</a:t>
              </a:r>
              <a:endParaRPr lang="en-US" altLang="ja-JP" sz="3200" b="1" dirty="0">
                <a:solidFill>
                  <a:srgbClr val="00B0F0"/>
                </a:solidFill>
                <a:latin typeface="メイリオ" panose="020B0604030504040204" pitchFamily="50" charset="-128"/>
                <a:ea typeface="メイリオ" panose="020B0604030504040204" pitchFamily="50" charset="-128"/>
              </a:endParaRPr>
            </a:p>
            <a:p>
              <a:r>
                <a:rPr lang="ja-JP" altLang="en-US" sz="3200" b="1" dirty="0">
                  <a:latin typeface="メイリオ" panose="020B0604030504040204" pitchFamily="50" charset="-128"/>
                  <a:ea typeface="メイリオ" panose="020B0604030504040204" pitchFamily="50" charset="-128"/>
                </a:rPr>
                <a:t>運ばれたり、</a:t>
              </a:r>
              <a:endParaRPr lang="en-US" altLang="ja-JP" sz="3200" b="1" dirty="0">
                <a:latin typeface="メイリオ" panose="020B0604030504040204" pitchFamily="50" charset="-128"/>
                <a:ea typeface="メイリオ" panose="020B0604030504040204" pitchFamily="50" charset="-128"/>
              </a:endParaRPr>
            </a:p>
            <a:p>
              <a:r>
                <a:rPr lang="ja-JP" altLang="en-US" sz="3200" b="1" dirty="0">
                  <a:latin typeface="メイリオ" panose="020B0604030504040204" pitchFamily="50" charset="-128"/>
                  <a:ea typeface="メイリオ" panose="020B0604030504040204" pitchFamily="50" charset="-128"/>
                </a:rPr>
                <a:t>いらないものを出したり</a:t>
              </a:r>
              <a:endParaRPr lang="en-US" altLang="ja-JP" sz="3200" b="1"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02347413-BD9B-AF47-B21B-451985A561CD}"/>
                </a:ext>
              </a:extLst>
            </p:cNvPr>
            <p:cNvSpPr txBox="1"/>
            <p:nvPr/>
          </p:nvSpPr>
          <p:spPr>
            <a:xfrm>
              <a:off x="7740180" y="3586235"/>
              <a:ext cx="4451820" cy="1077218"/>
            </a:xfrm>
            <a:prstGeom prst="rect">
              <a:avLst/>
            </a:prstGeom>
            <a:noFill/>
          </p:spPr>
          <p:txBody>
            <a:bodyPr wrap="square" rtlCol="0">
              <a:spAutoFit/>
            </a:bodyPr>
            <a:lstStyle/>
            <a:p>
              <a:r>
                <a:rPr lang="ja-JP" altLang="en-US" sz="3200" b="1" dirty="0">
                  <a:latin typeface="メイリオ" panose="020B0604030504040204" pitchFamily="50" charset="-128"/>
                  <a:ea typeface="メイリオ" panose="020B0604030504040204" pitchFamily="50" charset="-128"/>
                </a:rPr>
                <a:t>体を作ったり、</a:t>
              </a:r>
              <a:endParaRPr lang="en-US" altLang="ja-JP" sz="3200" b="1" dirty="0">
                <a:latin typeface="メイリオ" panose="020B0604030504040204" pitchFamily="50" charset="-128"/>
                <a:ea typeface="メイリオ" panose="020B0604030504040204" pitchFamily="50" charset="-128"/>
              </a:endParaRPr>
            </a:p>
            <a:p>
              <a:r>
                <a:rPr lang="ja-JP" altLang="en-US" sz="3200" b="1" dirty="0">
                  <a:latin typeface="メイリオ" panose="020B0604030504040204" pitchFamily="50" charset="-128"/>
                  <a:ea typeface="メイリオ" panose="020B0604030504040204" pitchFamily="50" charset="-128"/>
                </a:rPr>
                <a:t>はたらいたりします。</a:t>
              </a:r>
              <a:endParaRPr lang="en-US" altLang="ja-JP" sz="3200" b="1" dirty="0">
                <a:latin typeface="メイリオ" panose="020B0604030504040204" pitchFamily="50" charset="-128"/>
                <a:ea typeface="メイリオ" panose="020B0604030504040204" pitchFamily="50" charset="-128"/>
              </a:endParaRPr>
            </a:p>
          </p:txBody>
        </p:sp>
      </p:grpSp>
      <p:sp>
        <p:nvSpPr>
          <p:cNvPr id="14" name="テキスト ボックス 13">
            <a:extLst>
              <a:ext uri="{FF2B5EF4-FFF2-40B4-BE49-F238E27FC236}">
                <a16:creationId xmlns:a16="http://schemas.microsoft.com/office/drawing/2014/main" id="{B839232D-D9CB-485D-696D-96AD77811B95}"/>
              </a:ext>
            </a:extLst>
          </p:cNvPr>
          <p:cNvSpPr txBox="1"/>
          <p:nvPr/>
        </p:nvSpPr>
        <p:spPr>
          <a:xfrm>
            <a:off x="1623399" y="5345180"/>
            <a:ext cx="8945203" cy="584775"/>
          </a:xfrm>
          <a:prstGeom prst="rect">
            <a:avLst/>
          </a:prstGeom>
          <a:noFill/>
        </p:spPr>
        <p:txBody>
          <a:bodyPr wrap="square" rtlCol="0">
            <a:spAutoFit/>
          </a:bodyPr>
          <a:lstStyle/>
          <a:p>
            <a:r>
              <a:rPr kumimoji="1" lang="ja-JP" altLang="en-US" sz="3200" dirty="0">
                <a:latin typeface="メイリオ" panose="020B0604030504040204" pitchFamily="50" charset="-128"/>
                <a:ea typeface="メイリオ" panose="020B0604030504040204" pitchFamily="50" charset="-128"/>
              </a:rPr>
              <a:t>水がないと、</a:t>
            </a:r>
            <a:r>
              <a:rPr kumimoji="1" lang="en-US" altLang="ja-JP" sz="3200" dirty="0">
                <a:latin typeface="メイリオ" panose="020B0604030504040204" pitchFamily="50" charset="-128"/>
                <a:ea typeface="メイリオ" panose="020B0604030504040204" pitchFamily="50" charset="-128"/>
              </a:rPr>
              <a:t>5</a:t>
            </a:r>
            <a:r>
              <a:rPr kumimoji="1" lang="ja-JP" altLang="en-US" sz="3200" dirty="0">
                <a:latin typeface="メイリオ" panose="020B0604030504040204" pitchFamily="50" charset="-128"/>
                <a:ea typeface="メイリオ" panose="020B0604030504040204" pitchFamily="50" charset="-128"/>
              </a:rPr>
              <a:t>日位でひからびてしまいます。</a:t>
            </a:r>
          </a:p>
        </p:txBody>
      </p:sp>
    </p:spTree>
    <p:extLst>
      <p:ext uri="{BB962C8B-B14F-4D97-AF65-F5344CB8AC3E}">
        <p14:creationId xmlns:p14="http://schemas.microsoft.com/office/powerpoint/2010/main" val="21427642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A2A90E9-087E-CDF5-EB0A-EB45D0EA5361}"/>
              </a:ext>
            </a:extLst>
          </p:cNvPr>
          <p:cNvSpPr txBox="1"/>
          <p:nvPr/>
        </p:nvSpPr>
        <p:spPr>
          <a:xfrm>
            <a:off x="2823308" y="274954"/>
            <a:ext cx="6545383" cy="569387"/>
          </a:xfrm>
          <a:prstGeom prst="rect">
            <a:avLst/>
          </a:prstGeom>
          <a:noFill/>
        </p:spPr>
        <p:txBody>
          <a:bodyPr wrap="none" rtlCol="0">
            <a:spAutoFit/>
          </a:bodyPr>
          <a:lstStyle/>
          <a:p>
            <a:pPr algn="ctr"/>
            <a:r>
              <a:rPr lang="ja-JP" altLang="en-US" sz="3100" b="1" dirty="0">
                <a:solidFill>
                  <a:schemeClr val="bg1"/>
                </a:solidFill>
                <a:latin typeface="メイリオ" panose="020B0604030504040204" pitchFamily="50" charset="-128"/>
                <a:ea typeface="メイリオ" panose="020B0604030504040204" pitchFamily="50" charset="-128"/>
              </a:rPr>
              <a:t>人間が生きていくために必要なもの</a:t>
            </a:r>
          </a:p>
        </p:txBody>
      </p:sp>
      <p:grpSp>
        <p:nvGrpSpPr>
          <p:cNvPr id="5" name="グループ化 4">
            <a:extLst>
              <a:ext uri="{FF2B5EF4-FFF2-40B4-BE49-F238E27FC236}">
                <a16:creationId xmlns:a16="http://schemas.microsoft.com/office/drawing/2014/main" id="{3051C4AC-ED12-E0AE-4916-6D9F56EFB6D5}"/>
              </a:ext>
            </a:extLst>
          </p:cNvPr>
          <p:cNvGrpSpPr/>
          <p:nvPr/>
        </p:nvGrpSpPr>
        <p:grpSpPr>
          <a:xfrm>
            <a:off x="3235164" y="2838412"/>
            <a:ext cx="2218690" cy="2595880"/>
            <a:chOff x="2061272" y="2022869"/>
            <a:chExt cx="2218690" cy="2595880"/>
          </a:xfrm>
        </p:grpSpPr>
        <p:sp>
          <p:nvSpPr>
            <p:cNvPr id="6" name="object 8">
              <a:extLst>
                <a:ext uri="{FF2B5EF4-FFF2-40B4-BE49-F238E27FC236}">
                  <a16:creationId xmlns:a16="http://schemas.microsoft.com/office/drawing/2014/main" id="{5D0BA4EA-01BB-F1B7-AAEF-C29D33619798}"/>
                </a:ext>
              </a:extLst>
            </p:cNvPr>
            <p:cNvSpPr/>
            <p:nvPr/>
          </p:nvSpPr>
          <p:spPr>
            <a:xfrm>
              <a:off x="2879152" y="2022869"/>
              <a:ext cx="1400810" cy="2595880"/>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7" name="object 14">
              <a:extLst>
                <a:ext uri="{FF2B5EF4-FFF2-40B4-BE49-F238E27FC236}">
                  <a16:creationId xmlns:a16="http://schemas.microsoft.com/office/drawing/2014/main" id="{33779BCD-B80F-D274-7869-1D629F382614}"/>
                </a:ext>
              </a:extLst>
            </p:cNvPr>
            <p:cNvSpPr/>
            <p:nvPr/>
          </p:nvSpPr>
          <p:spPr>
            <a:xfrm>
              <a:off x="2061272" y="2769630"/>
              <a:ext cx="1099820" cy="1104900"/>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grpSp>
      <p:grpSp>
        <p:nvGrpSpPr>
          <p:cNvPr id="8" name="グループ化 7">
            <a:extLst>
              <a:ext uri="{FF2B5EF4-FFF2-40B4-BE49-F238E27FC236}">
                <a16:creationId xmlns:a16="http://schemas.microsoft.com/office/drawing/2014/main" id="{4405A1E2-B901-D500-73D7-9714B57E3562}"/>
              </a:ext>
            </a:extLst>
          </p:cNvPr>
          <p:cNvGrpSpPr/>
          <p:nvPr/>
        </p:nvGrpSpPr>
        <p:grpSpPr>
          <a:xfrm>
            <a:off x="6586976" y="2838412"/>
            <a:ext cx="2202179" cy="2595880"/>
            <a:chOff x="6994749" y="2022869"/>
            <a:chExt cx="2202179" cy="2595880"/>
          </a:xfrm>
        </p:grpSpPr>
        <p:sp>
          <p:nvSpPr>
            <p:cNvPr id="9" name="object 9">
              <a:extLst>
                <a:ext uri="{FF2B5EF4-FFF2-40B4-BE49-F238E27FC236}">
                  <a16:creationId xmlns:a16="http://schemas.microsoft.com/office/drawing/2014/main" id="{F8443DDE-D6FC-0402-C111-0BC6A503069A}"/>
                </a:ext>
              </a:extLst>
            </p:cNvPr>
            <p:cNvSpPr/>
            <p:nvPr/>
          </p:nvSpPr>
          <p:spPr>
            <a:xfrm>
              <a:off x="7895179" y="2022869"/>
              <a:ext cx="1301749" cy="2595880"/>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0" name="object 15">
              <a:extLst>
                <a:ext uri="{FF2B5EF4-FFF2-40B4-BE49-F238E27FC236}">
                  <a16:creationId xmlns:a16="http://schemas.microsoft.com/office/drawing/2014/main" id="{85214F76-72D6-99FE-D7D1-A5A6639792AB}"/>
                </a:ext>
              </a:extLst>
            </p:cNvPr>
            <p:cNvSpPr/>
            <p:nvPr/>
          </p:nvSpPr>
          <p:spPr>
            <a:xfrm>
              <a:off x="6994749" y="2769630"/>
              <a:ext cx="1099820" cy="1104900"/>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grpSp>
      <p:sp>
        <p:nvSpPr>
          <p:cNvPr id="11" name="テキスト ボックス 10">
            <a:extLst>
              <a:ext uri="{FF2B5EF4-FFF2-40B4-BE49-F238E27FC236}">
                <a16:creationId xmlns:a16="http://schemas.microsoft.com/office/drawing/2014/main" id="{9B8133A2-0FCB-8405-5CFC-3894B1C3EAF1}"/>
              </a:ext>
            </a:extLst>
          </p:cNvPr>
          <p:cNvSpPr txBox="1"/>
          <p:nvPr/>
        </p:nvSpPr>
        <p:spPr>
          <a:xfrm>
            <a:off x="850555" y="1887680"/>
            <a:ext cx="10490887" cy="675185"/>
          </a:xfrm>
          <a:prstGeom prst="rect">
            <a:avLst/>
          </a:prstGeom>
          <a:noFill/>
        </p:spPr>
        <p:txBody>
          <a:bodyPr wrap="square" rtlCol="0">
            <a:spAutoFit/>
          </a:bodyPr>
          <a:lstStyle/>
          <a:p>
            <a:pPr>
              <a:lnSpc>
                <a:spcPts val="4300"/>
              </a:lnSpc>
            </a:pPr>
            <a:r>
              <a:rPr lang="ja-JP" altLang="en-US" sz="4400" b="1" dirty="0">
                <a:solidFill>
                  <a:srgbClr val="00B0F0"/>
                </a:solidFill>
                <a:latin typeface="メイリオ" panose="020B0604030504040204" pitchFamily="50" charset="-128"/>
                <a:ea typeface="メイリオ" panose="020B0604030504040204" pitchFamily="50" charset="-128"/>
              </a:rPr>
              <a:t>空気</a:t>
            </a:r>
            <a:r>
              <a:rPr lang="ja-JP" altLang="en-US" sz="4400" b="1" dirty="0">
                <a:latin typeface="メイリオ" panose="020B0604030504040204" pitchFamily="50" charset="-128"/>
                <a:ea typeface="メイリオ" panose="020B0604030504040204" pitchFamily="50" charset="-128"/>
              </a:rPr>
              <a:t>を吸ったり吐いたりして、息をする</a:t>
            </a:r>
          </a:p>
        </p:txBody>
      </p:sp>
    </p:spTree>
    <p:extLst>
      <p:ext uri="{BB962C8B-B14F-4D97-AF65-F5344CB8AC3E}">
        <p14:creationId xmlns:p14="http://schemas.microsoft.com/office/powerpoint/2010/main" val="28748956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7100B6-D87D-A135-0304-DBD238AC5808}"/>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493B01A-04EE-8F33-C8F2-51BC8B6FCB48}"/>
              </a:ext>
            </a:extLst>
          </p:cNvPr>
          <p:cNvSpPr txBox="1"/>
          <p:nvPr/>
        </p:nvSpPr>
        <p:spPr>
          <a:xfrm>
            <a:off x="2823308" y="274954"/>
            <a:ext cx="6545383" cy="569387"/>
          </a:xfrm>
          <a:prstGeom prst="rect">
            <a:avLst/>
          </a:prstGeom>
          <a:noFill/>
        </p:spPr>
        <p:txBody>
          <a:bodyPr wrap="none" rtlCol="0">
            <a:spAutoFit/>
          </a:bodyPr>
          <a:lstStyle/>
          <a:p>
            <a:pPr algn="ctr"/>
            <a:r>
              <a:rPr lang="ja-JP" altLang="en-US" sz="3100" b="1" dirty="0">
                <a:solidFill>
                  <a:schemeClr val="bg1"/>
                </a:solidFill>
                <a:latin typeface="メイリオ" panose="020B0604030504040204" pitchFamily="50" charset="-128"/>
                <a:ea typeface="メイリオ" panose="020B0604030504040204" pitchFamily="50" charset="-128"/>
              </a:rPr>
              <a:t>人間が生きていくために必要なもの</a:t>
            </a:r>
          </a:p>
        </p:txBody>
      </p:sp>
      <p:sp>
        <p:nvSpPr>
          <p:cNvPr id="3" name="object 4">
            <a:extLst>
              <a:ext uri="{FF2B5EF4-FFF2-40B4-BE49-F238E27FC236}">
                <a16:creationId xmlns:a16="http://schemas.microsoft.com/office/drawing/2014/main" id="{9BE746FE-8CB9-EEDB-5475-958EFF82456A}"/>
              </a:ext>
            </a:extLst>
          </p:cNvPr>
          <p:cNvSpPr/>
          <p:nvPr/>
        </p:nvSpPr>
        <p:spPr>
          <a:xfrm>
            <a:off x="7581801" y="1614615"/>
            <a:ext cx="3573779" cy="3865879"/>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48D0F769-E4F2-6187-245F-3CC8FFD3E3B0}"/>
              </a:ext>
            </a:extLst>
          </p:cNvPr>
          <p:cNvSpPr txBox="1"/>
          <p:nvPr/>
        </p:nvSpPr>
        <p:spPr>
          <a:xfrm>
            <a:off x="1217239" y="2809982"/>
            <a:ext cx="6785921" cy="2308452"/>
          </a:xfrm>
          <a:prstGeom prst="rect">
            <a:avLst/>
          </a:prstGeom>
          <a:noFill/>
        </p:spPr>
        <p:txBody>
          <a:bodyPr wrap="square" rtlCol="0">
            <a:spAutoFit/>
          </a:bodyPr>
          <a:lstStyle/>
          <a:p>
            <a:pPr>
              <a:lnSpc>
                <a:spcPts val="4300"/>
              </a:lnSpc>
            </a:pPr>
            <a:r>
              <a:rPr lang="ja-JP" altLang="en-US" sz="4400" b="1" dirty="0">
                <a:solidFill>
                  <a:srgbClr val="00B0F0"/>
                </a:solidFill>
                <a:latin typeface="メイリオ" panose="020B0604030504040204" pitchFamily="50" charset="-128"/>
                <a:ea typeface="メイリオ" panose="020B0604030504040204" pitchFamily="50" charset="-128"/>
              </a:rPr>
              <a:t>食べ物</a:t>
            </a:r>
            <a:r>
              <a:rPr lang="ja-JP" altLang="en-US" sz="4400" b="1" dirty="0">
                <a:latin typeface="メイリオ" panose="020B0604030504040204" pitchFamily="50" charset="-128"/>
                <a:ea typeface="メイリオ" panose="020B0604030504040204" pitchFamily="50" charset="-128"/>
              </a:rPr>
              <a:t>から</a:t>
            </a:r>
            <a:endParaRPr lang="en-US" altLang="ja-JP" sz="4400" b="1" dirty="0">
              <a:latin typeface="メイリオ" panose="020B0604030504040204" pitchFamily="50" charset="-128"/>
              <a:ea typeface="メイリオ" panose="020B0604030504040204" pitchFamily="50" charset="-128"/>
            </a:endParaRPr>
          </a:p>
          <a:p>
            <a:pPr>
              <a:lnSpc>
                <a:spcPts val="4300"/>
              </a:lnSpc>
            </a:pPr>
            <a:r>
              <a:rPr lang="ja-JP" altLang="en-US" sz="4400" b="1" dirty="0">
                <a:latin typeface="メイリオ" panose="020B0604030504040204" pitchFamily="50" charset="-128"/>
                <a:ea typeface="メイリオ" panose="020B0604030504040204" pitchFamily="50" charset="-128"/>
              </a:rPr>
              <a:t>生きていくのに必要な</a:t>
            </a:r>
            <a:endParaRPr lang="en-US" altLang="ja-JP" sz="4400" b="1" dirty="0">
              <a:latin typeface="メイリオ" panose="020B0604030504040204" pitchFamily="50" charset="-128"/>
              <a:ea typeface="メイリオ" panose="020B0604030504040204" pitchFamily="50" charset="-128"/>
            </a:endParaRPr>
          </a:p>
          <a:p>
            <a:pPr>
              <a:lnSpc>
                <a:spcPts val="4300"/>
              </a:lnSpc>
            </a:pPr>
            <a:r>
              <a:rPr lang="ja-JP" altLang="en-US" sz="4400" b="1" dirty="0">
                <a:latin typeface="メイリオ" panose="020B0604030504040204" pitchFamily="50" charset="-128"/>
                <a:ea typeface="メイリオ" panose="020B0604030504040204" pitchFamily="50" charset="-128"/>
              </a:rPr>
              <a:t>栄養や</a:t>
            </a:r>
            <a:endParaRPr lang="en-US" altLang="ja-JP" sz="4400" b="1" dirty="0">
              <a:latin typeface="メイリオ" panose="020B0604030504040204" pitchFamily="50" charset="-128"/>
              <a:ea typeface="メイリオ" panose="020B0604030504040204" pitchFamily="50" charset="-128"/>
            </a:endParaRPr>
          </a:p>
          <a:p>
            <a:pPr>
              <a:lnSpc>
                <a:spcPts val="4300"/>
              </a:lnSpc>
            </a:pPr>
            <a:r>
              <a:rPr lang="ja-JP" altLang="en-US" sz="4400" b="1" dirty="0">
                <a:latin typeface="メイリオ" panose="020B0604030504040204" pitchFamily="50" charset="-128"/>
                <a:ea typeface="メイリオ" panose="020B0604030504040204" pitchFamily="50" charset="-128"/>
              </a:rPr>
              <a:t>エネルギーを補給する</a:t>
            </a:r>
          </a:p>
        </p:txBody>
      </p:sp>
    </p:spTree>
    <p:extLst>
      <p:ext uri="{BB962C8B-B14F-4D97-AF65-F5344CB8AC3E}">
        <p14:creationId xmlns:p14="http://schemas.microsoft.com/office/powerpoint/2010/main" val="35586578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7D81D-D2CA-6A58-6F88-328DA56A376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2F602D9-135E-38B5-2FB0-9C701FF8D0B6}"/>
              </a:ext>
            </a:extLst>
          </p:cNvPr>
          <p:cNvSpPr txBox="1"/>
          <p:nvPr/>
        </p:nvSpPr>
        <p:spPr>
          <a:xfrm>
            <a:off x="2823308" y="274954"/>
            <a:ext cx="6545383" cy="569387"/>
          </a:xfrm>
          <a:prstGeom prst="rect">
            <a:avLst/>
          </a:prstGeom>
          <a:noFill/>
        </p:spPr>
        <p:txBody>
          <a:bodyPr wrap="none" rtlCol="0">
            <a:spAutoFit/>
          </a:bodyPr>
          <a:lstStyle/>
          <a:p>
            <a:pPr algn="ctr"/>
            <a:r>
              <a:rPr lang="ja-JP" altLang="en-US" sz="3100" b="1" dirty="0">
                <a:solidFill>
                  <a:schemeClr val="bg1"/>
                </a:solidFill>
                <a:latin typeface="メイリオ" panose="020B0604030504040204" pitchFamily="50" charset="-128"/>
                <a:ea typeface="メイリオ" panose="020B0604030504040204" pitchFamily="50" charset="-128"/>
              </a:rPr>
              <a:t>人間が生きていくために必要なもの</a:t>
            </a:r>
          </a:p>
        </p:txBody>
      </p:sp>
      <p:sp>
        <p:nvSpPr>
          <p:cNvPr id="3" name="テキスト ボックス 2">
            <a:extLst>
              <a:ext uri="{FF2B5EF4-FFF2-40B4-BE49-F238E27FC236}">
                <a16:creationId xmlns:a16="http://schemas.microsoft.com/office/drawing/2014/main" id="{0DC1A8D8-FFCE-AC6C-F711-E5304A49EFF1}"/>
              </a:ext>
            </a:extLst>
          </p:cNvPr>
          <p:cNvSpPr txBox="1"/>
          <p:nvPr/>
        </p:nvSpPr>
        <p:spPr>
          <a:xfrm>
            <a:off x="850555" y="1458340"/>
            <a:ext cx="10490887" cy="1226618"/>
          </a:xfrm>
          <a:prstGeom prst="rect">
            <a:avLst/>
          </a:prstGeom>
          <a:noFill/>
        </p:spPr>
        <p:txBody>
          <a:bodyPr wrap="square" rtlCol="0">
            <a:spAutoFit/>
          </a:bodyPr>
          <a:lstStyle/>
          <a:p>
            <a:pPr algn="ctr">
              <a:lnSpc>
                <a:spcPts val="4300"/>
              </a:lnSpc>
            </a:pPr>
            <a:r>
              <a:rPr lang="ja-JP" altLang="en-US" sz="4400" b="1" dirty="0">
                <a:solidFill>
                  <a:srgbClr val="00B0F0"/>
                </a:solidFill>
                <a:latin typeface="メイリオ" panose="020B0604030504040204" pitchFamily="50" charset="-128"/>
                <a:ea typeface="メイリオ" panose="020B0604030504040204" pitchFamily="50" charset="-128"/>
              </a:rPr>
              <a:t>家や服</a:t>
            </a:r>
            <a:r>
              <a:rPr lang="ja-JP" altLang="en-US" sz="4400" b="1" dirty="0">
                <a:latin typeface="メイリオ" panose="020B0604030504040204" pitchFamily="50" charset="-128"/>
                <a:ea typeface="メイリオ" panose="020B0604030504040204" pitchFamily="50" charset="-128"/>
              </a:rPr>
              <a:t>は外気温や宇宙放射線の影響から体を守る</a:t>
            </a:r>
            <a:endParaRPr lang="en-US" altLang="ja-JP" sz="4400" b="1" dirty="0">
              <a:latin typeface="メイリオ" panose="020B0604030504040204" pitchFamily="50" charset="-128"/>
              <a:ea typeface="メイリオ" panose="020B0604030504040204" pitchFamily="50" charset="-128"/>
            </a:endParaRPr>
          </a:p>
        </p:txBody>
      </p:sp>
      <p:sp>
        <p:nvSpPr>
          <p:cNvPr id="4" name="object 2">
            <a:extLst>
              <a:ext uri="{FF2B5EF4-FFF2-40B4-BE49-F238E27FC236}">
                <a16:creationId xmlns:a16="http://schemas.microsoft.com/office/drawing/2014/main" id="{A3D374A7-4332-3EC7-2361-5786D246EBFA}"/>
              </a:ext>
            </a:extLst>
          </p:cNvPr>
          <p:cNvSpPr/>
          <p:nvPr/>
        </p:nvSpPr>
        <p:spPr>
          <a:xfrm>
            <a:off x="983078" y="2789876"/>
            <a:ext cx="3680459" cy="2628900"/>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DF4FDE78-6843-B233-FB6D-1A6F11DA144E}"/>
              </a:ext>
            </a:extLst>
          </p:cNvPr>
          <p:cNvSpPr txBox="1"/>
          <p:nvPr/>
        </p:nvSpPr>
        <p:spPr>
          <a:xfrm>
            <a:off x="6694882" y="2817724"/>
            <a:ext cx="4261738" cy="2554545"/>
          </a:xfrm>
          <a:prstGeom prst="rect">
            <a:avLst/>
          </a:prstGeom>
          <a:noFill/>
        </p:spPr>
        <p:txBody>
          <a:bodyPr wrap="square" rtlCol="0">
            <a:spAutoFit/>
          </a:bodyPr>
          <a:lstStyle/>
          <a:p>
            <a:r>
              <a:rPr kumimoji="1" lang="ja-JP" altLang="en-US" sz="3200" dirty="0">
                <a:latin typeface="メイリオ" panose="020B0604030504040204" pitchFamily="50" charset="-128"/>
                <a:ea typeface="メイリオ" panose="020B0604030504040204" pitchFamily="50" charset="-128"/>
              </a:rPr>
              <a:t>人間の体温はだいたい</a:t>
            </a:r>
            <a:endParaRPr kumimoji="1" lang="en-US" altLang="ja-JP" sz="3200" dirty="0">
              <a:latin typeface="メイリオ" panose="020B0604030504040204" pitchFamily="50" charset="-128"/>
              <a:ea typeface="メイリオ" panose="020B0604030504040204" pitchFamily="50" charset="-128"/>
            </a:endParaRPr>
          </a:p>
          <a:p>
            <a:r>
              <a:rPr lang="en-US" altLang="ja-JP" sz="3200" dirty="0">
                <a:latin typeface="メイリオ" panose="020B0604030504040204" pitchFamily="50" charset="-128"/>
                <a:ea typeface="メイリオ" panose="020B0604030504040204" pitchFamily="50" charset="-128"/>
              </a:rPr>
              <a:t>36℃</a:t>
            </a:r>
            <a:r>
              <a:rPr lang="ja-JP" altLang="en-US" sz="3200" dirty="0">
                <a:latin typeface="メイリオ" panose="020B0604030504040204" pitchFamily="50" charset="-128"/>
                <a:ea typeface="メイリオ" panose="020B0604030504040204" pitchFamily="50" charset="-128"/>
              </a:rPr>
              <a:t>～</a:t>
            </a:r>
            <a:r>
              <a:rPr lang="en-US" altLang="ja-JP" sz="3200" dirty="0">
                <a:latin typeface="メイリオ" panose="020B0604030504040204" pitchFamily="50" charset="-128"/>
                <a:ea typeface="メイリオ" panose="020B0604030504040204" pitchFamily="50" charset="-128"/>
              </a:rPr>
              <a:t>37℃</a:t>
            </a:r>
            <a:r>
              <a:rPr lang="ja-JP" altLang="en-US" sz="3200" dirty="0">
                <a:latin typeface="メイリオ" panose="020B0604030504040204" pitchFamily="50" charset="-128"/>
                <a:ea typeface="メイリオ" panose="020B0604030504040204" pitchFamily="50" charset="-128"/>
              </a:rPr>
              <a:t>。</a:t>
            </a:r>
            <a:endParaRPr lang="en-US" altLang="ja-JP" sz="3200" dirty="0">
              <a:latin typeface="メイリオ" panose="020B0604030504040204" pitchFamily="50" charset="-128"/>
              <a:ea typeface="メイリオ" panose="020B0604030504040204" pitchFamily="50" charset="-128"/>
            </a:endParaRPr>
          </a:p>
          <a:p>
            <a:endParaRPr lang="en-US" altLang="ja-JP" sz="3200" dirty="0">
              <a:latin typeface="メイリオ" panose="020B0604030504040204" pitchFamily="50" charset="-128"/>
              <a:ea typeface="メイリオ" panose="020B0604030504040204" pitchFamily="50" charset="-128"/>
            </a:endParaRPr>
          </a:p>
          <a:p>
            <a:r>
              <a:rPr lang="ja-JP" altLang="en-US" sz="3200" dirty="0">
                <a:latin typeface="メイリオ" panose="020B0604030504040204" pitchFamily="50" charset="-128"/>
                <a:ea typeface="メイリオ" panose="020B0604030504040204" pitchFamily="50" charset="-128"/>
              </a:rPr>
              <a:t>暑すぎても寒すぎても</a:t>
            </a:r>
            <a:endParaRPr lang="en-US" altLang="ja-JP" sz="3200" dirty="0">
              <a:latin typeface="メイリオ" panose="020B0604030504040204" pitchFamily="50" charset="-128"/>
              <a:ea typeface="メイリオ" panose="020B0604030504040204" pitchFamily="50" charset="-128"/>
            </a:endParaRPr>
          </a:p>
          <a:p>
            <a:r>
              <a:rPr lang="ja-JP" altLang="en-US" sz="3200" dirty="0">
                <a:latin typeface="メイリオ" panose="020B0604030504040204" pitchFamily="50" charset="-128"/>
                <a:ea typeface="メイリオ" panose="020B0604030504040204" pitchFamily="50" charset="-128"/>
              </a:rPr>
              <a:t>生きていけません。</a:t>
            </a:r>
            <a:endParaRPr lang="en-US" altLang="ja-JP" sz="3200" dirty="0">
              <a:latin typeface="メイリオ" panose="020B0604030504040204" pitchFamily="50" charset="-128"/>
              <a:ea typeface="メイリオ" panose="020B0604030504040204" pitchFamily="50" charset="-128"/>
            </a:endParaRPr>
          </a:p>
        </p:txBody>
      </p:sp>
      <p:pic>
        <p:nvPicPr>
          <p:cNvPr id="6" name="Picture 2">
            <a:extLst>
              <a:ext uri="{FF2B5EF4-FFF2-40B4-BE49-F238E27FC236}">
                <a16:creationId xmlns:a16="http://schemas.microsoft.com/office/drawing/2014/main" id="{4F4A088D-BF36-9FB3-CDAB-C3504829CEB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54626" y="3482502"/>
            <a:ext cx="1639719" cy="1809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56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テーブル, 座る, 小さい, 暗い が含まれている画像&#10;&#10;自動的に生成された説明">
            <a:extLst>
              <a:ext uri="{FF2B5EF4-FFF2-40B4-BE49-F238E27FC236}">
                <a16:creationId xmlns:a16="http://schemas.microsoft.com/office/drawing/2014/main" id="{469E0FE6-47B7-EC0D-2E97-B05924955B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76998" y="-139148"/>
            <a:ext cx="6275845" cy="5016217"/>
          </a:xfrm>
          <a:prstGeom prst="rect">
            <a:avLst/>
          </a:prstGeom>
        </p:spPr>
      </p:pic>
      <p:pic>
        <p:nvPicPr>
          <p:cNvPr id="13" name="図 12" descr="座る, 屋内, ボウル, 写真 が含まれている画像&#10;&#10;自動的に生成された説明">
            <a:extLst>
              <a:ext uri="{FF2B5EF4-FFF2-40B4-BE49-F238E27FC236}">
                <a16:creationId xmlns:a16="http://schemas.microsoft.com/office/drawing/2014/main" id="{ACF61021-1262-0223-990D-FAE47552E6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3578" y="-33483"/>
            <a:ext cx="1373838" cy="1373838"/>
          </a:xfrm>
          <a:prstGeom prst="rect">
            <a:avLst/>
          </a:prstGeom>
        </p:spPr>
      </p:pic>
      <p:graphicFrame>
        <p:nvGraphicFramePr>
          <p:cNvPr id="14" name="表 13">
            <a:extLst>
              <a:ext uri="{FF2B5EF4-FFF2-40B4-BE49-F238E27FC236}">
                <a16:creationId xmlns:a16="http://schemas.microsoft.com/office/drawing/2014/main" id="{4D7E0C8F-0E19-E0C2-F30D-B4E3CC43D56C}"/>
              </a:ext>
            </a:extLst>
          </p:cNvPr>
          <p:cNvGraphicFramePr>
            <a:graphicFrameLocks noGrp="1"/>
          </p:cNvGraphicFramePr>
          <p:nvPr>
            <p:extLst>
              <p:ext uri="{D42A27DB-BD31-4B8C-83A1-F6EECF244321}">
                <p14:modId xmlns:p14="http://schemas.microsoft.com/office/powerpoint/2010/main" val="2953646467"/>
              </p:ext>
            </p:extLst>
          </p:nvPr>
        </p:nvGraphicFramePr>
        <p:xfrm>
          <a:off x="737634" y="1375119"/>
          <a:ext cx="10676965" cy="4607336"/>
        </p:xfrm>
        <a:graphic>
          <a:graphicData uri="http://schemas.openxmlformats.org/drawingml/2006/table">
            <a:tbl>
              <a:tblPr firstRow="1" bandRow="1"/>
              <a:tblGrid>
                <a:gridCol w="1506071">
                  <a:extLst>
                    <a:ext uri="{9D8B030D-6E8A-4147-A177-3AD203B41FA5}">
                      <a16:colId xmlns:a16="http://schemas.microsoft.com/office/drawing/2014/main" val="4194999571"/>
                    </a:ext>
                  </a:extLst>
                </a:gridCol>
                <a:gridCol w="4585433">
                  <a:extLst>
                    <a:ext uri="{9D8B030D-6E8A-4147-A177-3AD203B41FA5}">
                      <a16:colId xmlns:a16="http://schemas.microsoft.com/office/drawing/2014/main" val="3136843206"/>
                    </a:ext>
                  </a:extLst>
                </a:gridCol>
                <a:gridCol w="4585461">
                  <a:extLst>
                    <a:ext uri="{9D8B030D-6E8A-4147-A177-3AD203B41FA5}">
                      <a16:colId xmlns:a16="http://schemas.microsoft.com/office/drawing/2014/main" val="1670222028"/>
                    </a:ext>
                  </a:extLst>
                </a:gridCol>
              </a:tblGrid>
              <a:tr h="481266">
                <a:tc>
                  <a:txBody>
                    <a:bodyPr/>
                    <a:lstStyle>
                      <a:lvl1pPr marL="0" algn="l" defTabSz="914400" rtl="0" eaLnBrk="1" latinLnBrk="0" hangingPunct="1">
                        <a:defRPr kumimoji="1" sz="1800" b="1" kern="1200">
                          <a:solidFill>
                            <a:schemeClr val="lt1"/>
                          </a:solidFill>
                          <a:latin typeface="游ゴシック" panose="020F0502020204030204"/>
                        </a:defRPr>
                      </a:lvl1pPr>
                      <a:lvl2pPr marL="457200" algn="l" defTabSz="914400" rtl="0" eaLnBrk="1" latinLnBrk="0" hangingPunct="1">
                        <a:defRPr kumimoji="1" sz="1800" b="1" kern="1200">
                          <a:solidFill>
                            <a:schemeClr val="lt1"/>
                          </a:solidFill>
                          <a:latin typeface="游ゴシック" panose="020F0502020204030204"/>
                        </a:defRPr>
                      </a:lvl2pPr>
                      <a:lvl3pPr marL="914400" algn="l" defTabSz="914400" rtl="0" eaLnBrk="1" latinLnBrk="0" hangingPunct="1">
                        <a:defRPr kumimoji="1" sz="1800" b="1" kern="1200">
                          <a:solidFill>
                            <a:schemeClr val="lt1"/>
                          </a:solidFill>
                          <a:latin typeface="游ゴシック" panose="020F0502020204030204"/>
                        </a:defRPr>
                      </a:lvl3pPr>
                      <a:lvl4pPr marL="1371600" algn="l" defTabSz="914400" rtl="0" eaLnBrk="1" latinLnBrk="0" hangingPunct="1">
                        <a:defRPr kumimoji="1" sz="1800" b="1" kern="1200">
                          <a:solidFill>
                            <a:schemeClr val="lt1"/>
                          </a:solidFill>
                          <a:latin typeface="游ゴシック" panose="020F0502020204030204"/>
                        </a:defRPr>
                      </a:lvl4pPr>
                      <a:lvl5pPr marL="1828800" algn="l" defTabSz="914400" rtl="0" eaLnBrk="1" latinLnBrk="0" hangingPunct="1">
                        <a:defRPr kumimoji="1" sz="1800" b="1" kern="1200">
                          <a:solidFill>
                            <a:schemeClr val="lt1"/>
                          </a:solidFill>
                          <a:latin typeface="游ゴシック" panose="020F0502020204030204"/>
                        </a:defRPr>
                      </a:lvl5pPr>
                      <a:lvl6pPr marL="2286000" algn="l" defTabSz="914400" rtl="0" eaLnBrk="1" latinLnBrk="0" hangingPunct="1">
                        <a:defRPr kumimoji="1" sz="1800" b="1" kern="1200">
                          <a:solidFill>
                            <a:schemeClr val="lt1"/>
                          </a:solidFill>
                          <a:latin typeface="游ゴシック" panose="020F0502020204030204"/>
                        </a:defRPr>
                      </a:lvl6pPr>
                      <a:lvl7pPr marL="2743200" algn="l" defTabSz="914400" rtl="0" eaLnBrk="1" latinLnBrk="0" hangingPunct="1">
                        <a:defRPr kumimoji="1" sz="1800" b="1" kern="1200">
                          <a:solidFill>
                            <a:schemeClr val="lt1"/>
                          </a:solidFill>
                          <a:latin typeface="游ゴシック" panose="020F0502020204030204"/>
                        </a:defRPr>
                      </a:lvl7pPr>
                      <a:lvl8pPr marL="3200400" algn="l" defTabSz="914400" rtl="0" eaLnBrk="1" latinLnBrk="0" hangingPunct="1">
                        <a:defRPr kumimoji="1" sz="1800" b="1" kern="1200">
                          <a:solidFill>
                            <a:schemeClr val="lt1"/>
                          </a:solidFill>
                          <a:latin typeface="游ゴシック" panose="020F0502020204030204"/>
                        </a:defRPr>
                      </a:lvl8pPr>
                      <a:lvl9pPr marL="3657600" algn="l" defTabSz="914400" rtl="0" eaLnBrk="1" latinLnBrk="0" hangingPunct="1">
                        <a:defRPr kumimoji="1" sz="1800" b="1" kern="1200">
                          <a:solidFill>
                            <a:schemeClr val="lt1"/>
                          </a:solidFill>
                          <a:latin typeface="游ゴシック" panose="020F0502020204030204"/>
                        </a:defRPr>
                      </a:lvl9pPr>
                    </a:lstStyle>
                    <a:p>
                      <a:pPr algn="r"/>
                      <a:endParaRPr kumimoji="1" lang="ja-JP" altLang="en-US"/>
                    </a:p>
                  </a:txBody>
                  <a:tcPr>
                    <a:lnL>
                      <a:noFill/>
                    </a:lnL>
                    <a:lnR>
                      <a:noFill/>
                    </a:lnR>
                    <a:lnT w="254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914400" rtl="0" eaLnBrk="1" latinLnBrk="0" hangingPunct="1">
                        <a:defRPr kumimoji="1" sz="1800" b="1" kern="1200">
                          <a:solidFill>
                            <a:schemeClr val="lt1"/>
                          </a:solidFill>
                          <a:latin typeface="游ゴシック" panose="020F0502020204030204"/>
                        </a:defRPr>
                      </a:lvl1pPr>
                      <a:lvl2pPr marL="457200" algn="l" defTabSz="914400" rtl="0" eaLnBrk="1" latinLnBrk="0" hangingPunct="1">
                        <a:defRPr kumimoji="1" sz="1800" b="1" kern="1200">
                          <a:solidFill>
                            <a:schemeClr val="lt1"/>
                          </a:solidFill>
                          <a:latin typeface="游ゴシック" panose="020F0502020204030204"/>
                        </a:defRPr>
                      </a:lvl2pPr>
                      <a:lvl3pPr marL="914400" algn="l" defTabSz="914400" rtl="0" eaLnBrk="1" latinLnBrk="0" hangingPunct="1">
                        <a:defRPr kumimoji="1" sz="1800" b="1" kern="1200">
                          <a:solidFill>
                            <a:schemeClr val="lt1"/>
                          </a:solidFill>
                          <a:latin typeface="游ゴシック" panose="020F0502020204030204"/>
                        </a:defRPr>
                      </a:lvl3pPr>
                      <a:lvl4pPr marL="1371600" algn="l" defTabSz="914400" rtl="0" eaLnBrk="1" latinLnBrk="0" hangingPunct="1">
                        <a:defRPr kumimoji="1" sz="1800" b="1" kern="1200">
                          <a:solidFill>
                            <a:schemeClr val="lt1"/>
                          </a:solidFill>
                          <a:latin typeface="游ゴシック" panose="020F0502020204030204"/>
                        </a:defRPr>
                      </a:lvl4pPr>
                      <a:lvl5pPr marL="1828800" algn="l" defTabSz="914400" rtl="0" eaLnBrk="1" latinLnBrk="0" hangingPunct="1">
                        <a:defRPr kumimoji="1" sz="1800" b="1" kern="1200">
                          <a:solidFill>
                            <a:schemeClr val="lt1"/>
                          </a:solidFill>
                          <a:latin typeface="游ゴシック" panose="020F0502020204030204"/>
                        </a:defRPr>
                      </a:lvl5pPr>
                      <a:lvl6pPr marL="2286000" algn="l" defTabSz="914400" rtl="0" eaLnBrk="1" latinLnBrk="0" hangingPunct="1">
                        <a:defRPr kumimoji="1" sz="1800" b="1" kern="1200">
                          <a:solidFill>
                            <a:schemeClr val="lt1"/>
                          </a:solidFill>
                          <a:latin typeface="游ゴシック" panose="020F0502020204030204"/>
                        </a:defRPr>
                      </a:lvl6pPr>
                      <a:lvl7pPr marL="2743200" algn="l" defTabSz="914400" rtl="0" eaLnBrk="1" latinLnBrk="0" hangingPunct="1">
                        <a:defRPr kumimoji="1" sz="1800" b="1" kern="1200">
                          <a:solidFill>
                            <a:schemeClr val="lt1"/>
                          </a:solidFill>
                          <a:latin typeface="游ゴシック" panose="020F0502020204030204"/>
                        </a:defRPr>
                      </a:lvl7pPr>
                      <a:lvl8pPr marL="3200400" algn="l" defTabSz="914400" rtl="0" eaLnBrk="1" latinLnBrk="0" hangingPunct="1">
                        <a:defRPr kumimoji="1" sz="1800" b="1" kern="1200">
                          <a:solidFill>
                            <a:schemeClr val="lt1"/>
                          </a:solidFill>
                          <a:latin typeface="游ゴシック" panose="020F0502020204030204"/>
                        </a:defRPr>
                      </a:lvl8pPr>
                      <a:lvl9pPr marL="3657600" algn="l" defTabSz="914400" rtl="0" eaLnBrk="1" latinLnBrk="0" hangingPunct="1">
                        <a:defRPr kumimoji="1" sz="1800" b="1" kern="1200">
                          <a:solidFill>
                            <a:schemeClr val="lt1"/>
                          </a:solidFill>
                          <a:latin typeface="游ゴシック" panose="020F0502020204030204"/>
                        </a:defRPr>
                      </a:lvl9pPr>
                    </a:lstStyle>
                    <a:p>
                      <a:pPr algn="ctr"/>
                      <a:r>
                        <a:rPr kumimoji="1" lang="ja-JP" altLang="en-US" sz="2400" b="1" i="0">
                          <a:latin typeface="Meiryo UI" panose="020B0604030504040204" pitchFamily="34" charset="-128"/>
                          <a:ea typeface="Meiryo UI" panose="020B0604030504040204" pitchFamily="34" charset="-128"/>
                        </a:rPr>
                        <a:t>月</a:t>
                      </a:r>
                      <a:endParaRPr kumimoji="1" lang="ja-JP" altLang="en-US" sz="2800" b="1" i="0">
                        <a:latin typeface="Meiryo UI" panose="020B0604030504040204" pitchFamily="34" charset="-128"/>
                        <a:ea typeface="Meiryo UI" panose="020B0604030504040204" pitchFamily="34" charset="-128"/>
                      </a:endParaRPr>
                    </a:p>
                  </a:txBody>
                  <a:tcPr>
                    <a:lnL>
                      <a:noFill/>
                    </a:lnL>
                    <a:lnR>
                      <a:noFill/>
                    </a:lnR>
                    <a:lnT w="254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kumimoji="1" sz="1800" b="1" kern="1200">
                          <a:solidFill>
                            <a:schemeClr val="lt1"/>
                          </a:solidFill>
                          <a:latin typeface="游ゴシック" panose="020F0502020204030204"/>
                        </a:defRPr>
                      </a:lvl1pPr>
                      <a:lvl2pPr marL="457200" algn="l" defTabSz="914400" rtl="0" eaLnBrk="1" latinLnBrk="0" hangingPunct="1">
                        <a:defRPr kumimoji="1" sz="1800" b="1" kern="1200">
                          <a:solidFill>
                            <a:schemeClr val="lt1"/>
                          </a:solidFill>
                          <a:latin typeface="游ゴシック" panose="020F0502020204030204"/>
                        </a:defRPr>
                      </a:lvl2pPr>
                      <a:lvl3pPr marL="914400" algn="l" defTabSz="914400" rtl="0" eaLnBrk="1" latinLnBrk="0" hangingPunct="1">
                        <a:defRPr kumimoji="1" sz="1800" b="1" kern="1200">
                          <a:solidFill>
                            <a:schemeClr val="lt1"/>
                          </a:solidFill>
                          <a:latin typeface="游ゴシック" panose="020F0502020204030204"/>
                        </a:defRPr>
                      </a:lvl3pPr>
                      <a:lvl4pPr marL="1371600" algn="l" defTabSz="914400" rtl="0" eaLnBrk="1" latinLnBrk="0" hangingPunct="1">
                        <a:defRPr kumimoji="1" sz="1800" b="1" kern="1200">
                          <a:solidFill>
                            <a:schemeClr val="lt1"/>
                          </a:solidFill>
                          <a:latin typeface="游ゴシック" panose="020F0502020204030204"/>
                        </a:defRPr>
                      </a:lvl4pPr>
                      <a:lvl5pPr marL="1828800" algn="l" defTabSz="914400" rtl="0" eaLnBrk="1" latinLnBrk="0" hangingPunct="1">
                        <a:defRPr kumimoji="1" sz="1800" b="1" kern="1200">
                          <a:solidFill>
                            <a:schemeClr val="lt1"/>
                          </a:solidFill>
                          <a:latin typeface="游ゴシック" panose="020F0502020204030204"/>
                        </a:defRPr>
                      </a:lvl5pPr>
                      <a:lvl6pPr marL="2286000" algn="l" defTabSz="914400" rtl="0" eaLnBrk="1" latinLnBrk="0" hangingPunct="1">
                        <a:defRPr kumimoji="1" sz="1800" b="1" kern="1200">
                          <a:solidFill>
                            <a:schemeClr val="lt1"/>
                          </a:solidFill>
                          <a:latin typeface="游ゴシック" panose="020F0502020204030204"/>
                        </a:defRPr>
                      </a:lvl6pPr>
                      <a:lvl7pPr marL="2743200" algn="l" defTabSz="914400" rtl="0" eaLnBrk="1" latinLnBrk="0" hangingPunct="1">
                        <a:defRPr kumimoji="1" sz="1800" b="1" kern="1200">
                          <a:solidFill>
                            <a:schemeClr val="lt1"/>
                          </a:solidFill>
                          <a:latin typeface="游ゴシック" panose="020F0502020204030204"/>
                        </a:defRPr>
                      </a:lvl7pPr>
                      <a:lvl8pPr marL="3200400" algn="l" defTabSz="914400" rtl="0" eaLnBrk="1" latinLnBrk="0" hangingPunct="1">
                        <a:defRPr kumimoji="1" sz="1800" b="1" kern="1200">
                          <a:solidFill>
                            <a:schemeClr val="lt1"/>
                          </a:solidFill>
                          <a:latin typeface="游ゴシック" panose="020F0502020204030204"/>
                        </a:defRPr>
                      </a:lvl8pPr>
                      <a:lvl9pPr marL="3657600" algn="l" defTabSz="914400" rtl="0" eaLnBrk="1" latinLnBrk="0" hangingPunct="1">
                        <a:defRPr kumimoji="1" sz="1800" b="1" kern="1200">
                          <a:solidFill>
                            <a:schemeClr val="lt1"/>
                          </a:solidFill>
                          <a:latin typeface="游ゴシック" panose="020F0502020204030204"/>
                        </a:defRPr>
                      </a:lvl9pPr>
                    </a:lstStyle>
                    <a:p>
                      <a:pPr algn="ctr"/>
                      <a:r>
                        <a:rPr kumimoji="1" lang="ja-JP" altLang="en-US" sz="2400" b="1" i="0">
                          <a:latin typeface="Meiryo UI" panose="020B0604030504040204" pitchFamily="34" charset="-128"/>
                          <a:ea typeface="Meiryo UI" panose="020B0604030504040204" pitchFamily="34" charset="-128"/>
                        </a:rPr>
                        <a:t>地球</a:t>
                      </a:r>
                    </a:p>
                  </a:txBody>
                  <a:tcPr>
                    <a:lnL>
                      <a:noFill/>
                    </a:lnL>
                    <a:lnR>
                      <a:noFill/>
                    </a:lnR>
                    <a:lnT w="254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4064438555"/>
                  </a:ext>
                </a:extLst>
              </a:tr>
              <a:tr h="481266">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algn="r"/>
                      <a:r>
                        <a:rPr kumimoji="1" lang="ja-JP" altLang="en-US" sz="2400" b="0" i="0">
                          <a:solidFill>
                            <a:srgbClr val="002060"/>
                          </a:solidFill>
                          <a:latin typeface="Meiryo UI" panose="020B0604030504040204" pitchFamily="34" charset="-128"/>
                          <a:ea typeface="Meiryo UI" panose="020B0604030504040204" pitchFamily="34" charset="-128"/>
                        </a:rPr>
                        <a:t>半径</a:t>
                      </a:r>
                    </a:p>
                  </a:txBody>
                  <a:tcPr>
                    <a:lnL>
                      <a:noFill/>
                    </a:lnL>
                    <a:lnR>
                      <a:noFill/>
                    </a:lnR>
                    <a:lnT w="25400" cmpd="sng">
                      <a:solidFill>
                        <a:sysClr val="windowText" lastClr="000000"/>
                      </a:solidFill>
                    </a:lnT>
                    <a:lnB>
                      <a:noFill/>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r>
                        <a:rPr kumimoji="1" lang="ja-JP" altLang="en-US" sz="2400" b="0" i="0">
                          <a:solidFill>
                            <a:srgbClr val="002060"/>
                          </a:solidFill>
                          <a:latin typeface="Meiryo UI" panose="020B0604030504040204" pitchFamily="34" charset="-128"/>
                          <a:ea typeface="Meiryo UI" panose="020B0604030504040204" pitchFamily="34" charset="-128"/>
                        </a:rPr>
                        <a:t>　地球の約</a:t>
                      </a:r>
                      <a:r>
                        <a:rPr kumimoji="1" lang="en-US" altLang="ja-JP" sz="2400" b="0" i="0" dirty="0">
                          <a:solidFill>
                            <a:srgbClr val="002060"/>
                          </a:solidFill>
                          <a:latin typeface="Meiryo UI" panose="020B0604030504040204" pitchFamily="34" charset="-128"/>
                          <a:ea typeface="Meiryo UI" panose="020B0604030504040204" pitchFamily="34" charset="-128"/>
                        </a:rPr>
                        <a:t>1/4</a:t>
                      </a:r>
                      <a:r>
                        <a:rPr kumimoji="1" lang="ja-JP" altLang="en-US" sz="2400" b="0" i="0">
                          <a:solidFill>
                            <a:srgbClr val="002060"/>
                          </a:solidFill>
                          <a:latin typeface="Meiryo UI" panose="020B0604030504040204" pitchFamily="34" charset="-128"/>
                          <a:ea typeface="Meiryo UI" panose="020B0604030504040204" pitchFamily="34" charset="-128"/>
                        </a:rPr>
                        <a:t>（</a:t>
                      </a:r>
                      <a:r>
                        <a:rPr lang="en-US" altLang="ja-JP" sz="2400" b="0" i="0" dirty="0">
                          <a:solidFill>
                            <a:srgbClr val="002060"/>
                          </a:solidFill>
                          <a:latin typeface="Meiryo UI" panose="020B0604030504040204" pitchFamily="34" charset="-128"/>
                          <a:ea typeface="Meiryo UI" panose="020B0604030504040204" pitchFamily="34" charset="-128"/>
                        </a:rPr>
                        <a:t>1,738</a:t>
                      </a:r>
                      <a:r>
                        <a:rPr lang="ja-JP" altLang="en-US" sz="2400" b="0" i="0">
                          <a:solidFill>
                            <a:srgbClr val="002060"/>
                          </a:solidFill>
                          <a:latin typeface="Meiryo UI" panose="020B0604030504040204" pitchFamily="34" charset="-128"/>
                          <a:ea typeface="Meiryo UI" panose="020B0604030504040204" pitchFamily="34" charset="-128"/>
                        </a:rPr>
                        <a:t>ｋｍ）</a:t>
                      </a:r>
                      <a:endParaRPr kumimoji="1" lang="ja-JP" altLang="en-US" sz="2400" b="0" i="0">
                        <a:solidFill>
                          <a:srgbClr val="002060"/>
                        </a:solidFill>
                        <a:latin typeface="Meiryo UI" panose="020B0604030504040204" pitchFamily="34" charset="-128"/>
                        <a:ea typeface="Meiryo UI" panose="020B0604030504040204" pitchFamily="34" charset="-128"/>
                      </a:endParaRPr>
                    </a:p>
                  </a:txBody>
                  <a:tcPr>
                    <a:lnL>
                      <a:noFill/>
                    </a:lnL>
                    <a:lnR>
                      <a:noFill/>
                    </a:lnR>
                    <a:lnT w="25400" cmpd="sng">
                      <a:solidFill>
                        <a:sysClr val="windowText" lastClr="000000"/>
                      </a:solidFill>
                    </a:lnT>
                    <a:lnB>
                      <a:no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r>
                        <a:rPr lang="ja-JP" altLang="en-US" sz="2400" b="0" i="0">
                          <a:solidFill>
                            <a:srgbClr val="002060"/>
                          </a:solidFill>
                          <a:latin typeface="Meiryo UI" panose="020B0604030504040204" pitchFamily="34" charset="-128"/>
                          <a:ea typeface="Meiryo UI" panose="020B0604030504040204" pitchFamily="34" charset="-128"/>
                        </a:rPr>
                        <a:t>　</a:t>
                      </a:r>
                      <a:r>
                        <a:rPr lang="en-US" altLang="ja-JP" sz="2400" b="0" i="0" dirty="0">
                          <a:solidFill>
                            <a:srgbClr val="002060"/>
                          </a:solidFill>
                          <a:latin typeface="Meiryo UI" panose="020B0604030504040204" pitchFamily="34" charset="-128"/>
                          <a:ea typeface="Meiryo UI" panose="020B0604030504040204" pitchFamily="34" charset="-128"/>
                        </a:rPr>
                        <a:t>6,378</a:t>
                      </a:r>
                      <a:r>
                        <a:rPr lang="ja-JP" altLang="en-US" sz="2400" b="0" i="0">
                          <a:solidFill>
                            <a:srgbClr val="002060"/>
                          </a:solidFill>
                          <a:latin typeface="Meiryo UI" panose="020B0604030504040204" pitchFamily="34" charset="-128"/>
                          <a:ea typeface="Meiryo UI" panose="020B0604030504040204" pitchFamily="34" charset="-128"/>
                        </a:rPr>
                        <a:t>ｋｍ</a:t>
                      </a:r>
                      <a:endParaRPr kumimoji="1" lang="ja-JP" altLang="en-US" sz="2400" b="0" i="0">
                        <a:solidFill>
                          <a:srgbClr val="002060"/>
                        </a:solidFill>
                        <a:latin typeface="Meiryo UI" panose="020B0604030504040204" pitchFamily="34" charset="-128"/>
                        <a:ea typeface="Meiryo UI" panose="020B0604030504040204" pitchFamily="34" charset="-128"/>
                      </a:endParaRPr>
                    </a:p>
                  </a:txBody>
                  <a:tcPr>
                    <a:lnL>
                      <a:noFill/>
                    </a:lnL>
                    <a:lnR>
                      <a:noFill/>
                    </a:lnR>
                    <a:lnT w="25400" cmpd="sng">
                      <a:solidFill>
                        <a:sysClr val="windowText" lastClr="000000"/>
                      </a:solidFill>
                    </a:lnT>
                    <a:lnB>
                      <a:no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1244105034"/>
                  </a:ext>
                </a:extLst>
              </a:tr>
              <a:tr h="481266">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algn="r"/>
                      <a:r>
                        <a:rPr kumimoji="1" lang="ja-JP" altLang="en-US" sz="2400" b="0" i="0">
                          <a:solidFill>
                            <a:srgbClr val="002060"/>
                          </a:solidFill>
                          <a:latin typeface="Meiryo UI" panose="020B0604030504040204" pitchFamily="34" charset="-128"/>
                          <a:ea typeface="Meiryo UI" panose="020B0604030504040204" pitchFamily="34" charset="-128"/>
                        </a:rPr>
                        <a:t>重力</a:t>
                      </a:r>
                    </a:p>
                  </a:txBody>
                  <a:tcPr>
                    <a:lnL>
                      <a:noFill/>
                    </a:lnL>
                    <a:lnR>
                      <a:noFill/>
                    </a:lnR>
                    <a:lnT>
                      <a:noFill/>
                    </a:lnT>
                    <a:lnB>
                      <a:noFill/>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r>
                        <a:rPr kumimoji="1" lang="ja-JP" altLang="en-US" sz="2400" b="0" i="0">
                          <a:solidFill>
                            <a:srgbClr val="002060"/>
                          </a:solidFill>
                          <a:latin typeface="Meiryo UI" panose="020B0604030504040204" pitchFamily="34" charset="-128"/>
                          <a:ea typeface="Meiryo UI" panose="020B0604030504040204" pitchFamily="34" charset="-128"/>
                        </a:rPr>
                        <a:t>　地球の約</a:t>
                      </a:r>
                      <a:r>
                        <a:rPr kumimoji="1" lang="en-US" altLang="ja-JP" sz="2400" b="0" i="0" dirty="0">
                          <a:solidFill>
                            <a:srgbClr val="002060"/>
                          </a:solidFill>
                          <a:latin typeface="Meiryo UI" panose="020B0604030504040204" pitchFamily="34" charset="-128"/>
                          <a:ea typeface="Meiryo UI" panose="020B0604030504040204" pitchFamily="34" charset="-128"/>
                        </a:rPr>
                        <a:t>1/6</a:t>
                      </a:r>
                      <a:r>
                        <a:rPr kumimoji="1" lang="ja-JP" altLang="en-US" sz="2400" b="0" i="0">
                          <a:solidFill>
                            <a:srgbClr val="002060"/>
                          </a:solidFill>
                          <a:latin typeface="Meiryo UI" panose="020B0604030504040204" pitchFamily="34" charset="-128"/>
                          <a:ea typeface="Meiryo UI" panose="020B0604030504040204" pitchFamily="34" charset="-128"/>
                        </a:rPr>
                        <a:t>（</a:t>
                      </a:r>
                      <a:r>
                        <a:rPr lang="en-US" altLang="ja-JP" sz="2400" b="0" i="0" dirty="0">
                          <a:solidFill>
                            <a:srgbClr val="002060"/>
                          </a:solidFill>
                          <a:latin typeface="Meiryo UI" panose="020B0604030504040204" pitchFamily="34" charset="-128"/>
                          <a:ea typeface="Meiryo UI" panose="020B0604030504040204" pitchFamily="34" charset="-128"/>
                        </a:rPr>
                        <a:t>1.62 m/s</a:t>
                      </a:r>
                      <a:r>
                        <a:rPr lang="en-US" altLang="ja-JP" sz="2400" b="0" i="0" baseline="30000" dirty="0">
                          <a:solidFill>
                            <a:srgbClr val="002060"/>
                          </a:solidFill>
                          <a:latin typeface="Meiryo UI" panose="020B0604030504040204" pitchFamily="34" charset="-128"/>
                          <a:ea typeface="Meiryo UI" panose="020B0604030504040204" pitchFamily="34" charset="-128"/>
                        </a:rPr>
                        <a:t>2</a:t>
                      </a:r>
                      <a:r>
                        <a:rPr lang="ja-JP" altLang="en-US" sz="2400" b="0" i="0" baseline="0">
                          <a:solidFill>
                            <a:srgbClr val="002060"/>
                          </a:solidFill>
                          <a:latin typeface="Meiryo UI" panose="020B0604030504040204" pitchFamily="34" charset="-128"/>
                          <a:ea typeface="Meiryo UI" panose="020B0604030504040204" pitchFamily="34" charset="-128"/>
                        </a:rPr>
                        <a:t>）</a:t>
                      </a:r>
                      <a:endParaRPr kumimoji="1" lang="ja-JP" altLang="en-US" sz="2400" b="0" i="0" baseline="0">
                        <a:solidFill>
                          <a:srgbClr val="002060"/>
                        </a:solidFill>
                        <a:latin typeface="Meiryo UI" panose="020B0604030504040204" pitchFamily="34" charset="-128"/>
                        <a:ea typeface="Meiryo UI" panose="020B0604030504040204" pitchFamily="34" charset="-128"/>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r>
                        <a:rPr kumimoji="1" lang="ja-JP" altLang="en-US" sz="2400" b="0" i="0">
                          <a:solidFill>
                            <a:srgbClr val="002060"/>
                          </a:solidFill>
                          <a:latin typeface="Meiryo UI" panose="020B0604030504040204" pitchFamily="34" charset="-128"/>
                          <a:ea typeface="Meiryo UI" panose="020B0604030504040204" pitchFamily="34" charset="-128"/>
                        </a:rPr>
                        <a:t>　</a:t>
                      </a:r>
                      <a:r>
                        <a:rPr kumimoji="1" lang="en-US" altLang="ja-JP" sz="2400" b="0" i="0" dirty="0">
                          <a:solidFill>
                            <a:srgbClr val="002060"/>
                          </a:solidFill>
                          <a:latin typeface="Meiryo UI" panose="020B0604030504040204" pitchFamily="34" charset="-128"/>
                          <a:ea typeface="Meiryo UI" panose="020B0604030504040204" pitchFamily="34" charset="-128"/>
                        </a:rPr>
                        <a:t>9.80 m/s</a:t>
                      </a:r>
                      <a:r>
                        <a:rPr kumimoji="1" lang="en-US" altLang="ja-JP" sz="2400" b="0" i="0" baseline="30000" dirty="0">
                          <a:solidFill>
                            <a:srgbClr val="002060"/>
                          </a:solidFill>
                          <a:latin typeface="Meiryo UI" panose="020B0604030504040204" pitchFamily="34" charset="-128"/>
                          <a:ea typeface="Meiryo UI" panose="020B0604030504040204" pitchFamily="34" charset="-128"/>
                        </a:rPr>
                        <a:t>2</a:t>
                      </a:r>
                      <a:endParaRPr kumimoji="1" lang="ja-JP" altLang="en-US" sz="2400" b="0" i="0" baseline="30000">
                        <a:solidFill>
                          <a:srgbClr val="002060"/>
                        </a:solidFill>
                        <a:latin typeface="Meiryo UI" panose="020B0604030504040204" pitchFamily="34" charset="-128"/>
                        <a:ea typeface="Meiryo UI" panose="020B0604030504040204" pitchFamily="34" charset="-128"/>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70789994"/>
                  </a:ext>
                </a:extLst>
              </a:tr>
              <a:tr h="0">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algn="r"/>
                      <a:r>
                        <a:rPr kumimoji="1" lang="ja-JP" altLang="en-US" sz="2400" b="0" i="0">
                          <a:solidFill>
                            <a:srgbClr val="002060"/>
                          </a:solidFill>
                          <a:latin typeface="Meiryo UI" panose="020B0604030504040204" pitchFamily="34" charset="-128"/>
                          <a:ea typeface="Meiryo UI" panose="020B0604030504040204" pitchFamily="34" charset="-128"/>
                        </a:rPr>
                        <a:t>自転周期</a:t>
                      </a:r>
                    </a:p>
                  </a:txBody>
                  <a:tcPr>
                    <a:lnL>
                      <a:noFill/>
                    </a:lnL>
                    <a:lnR>
                      <a:noFill/>
                    </a:lnR>
                    <a:lnT>
                      <a:noFill/>
                    </a:lnT>
                    <a:lnB>
                      <a:noFill/>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a:solidFill>
                            <a:srgbClr val="002060"/>
                          </a:solidFill>
                          <a:latin typeface="Meiryo UI" panose="020B0604030504040204" pitchFamily="34" charset="-128"/>
                          <a:ea typeface="Meiryo UI" panose="020B0604030504040204" pitchFamily="34" charset="-128"/>
                        </a:rPr>
                        <a:t>　約</a:t>
                      </a:r>
                      <a:r>
                        <a:rPr kumimoji="1" lang="en-US" altLang="ja-JP" sz="2400" b="0" i="0" dirty="0">
                          <a:solidFill>
                            <a:srgbClr val="002060"/>
                          </a:solidFill>
                          <a:latin typeface="Meiryo UI" panose="020B0604030504040204" pitchFamily="34" charset="-128"/>
                          <a:ea typeface="Meiryo UI" panose="020B0604030504040204" pitchFamily="34" charset="-128"/>
                        </a:rPr>
                        <a:t>27</a:t>
                      </a:r>
                      <a:r>
                        <a:rPr kumimoji="1" lang="ja-JP" altLang="en-US" sz="2400" b="0" i="0">
                          <a:solidFill>
                            <a:srgbClr val="002060"/>
                          </a:solidFill>
                          <a:latin typeface="Meiryo UI" panose="020B0604030504040204" pitchFamily="34" charset="-128"/>
                          <a:ea typeface="Meiryo UI" panose="020B0604030504040204" pitchFamily="34" charset="-128"/>
                        </a:rPr>
                        <a:t>日（</a:t>
                      </a:r>
                      <a:r>
                        <a:rPr lang="en-US" altLang="ja-JP" sz="2400" b="0" i="0" u="none" strike="noStrike" dirty="0">
                          <a:solidFill>
                            <a:srgbClr val="002060"/>
                          </a:solidFill>
                          <a:effectLst/>
                          <a:latin typeface="Meiryo UI" panose="020B0604030504040204" pitchFamily="34" charset="-128"/>
                          <a:ea typeface="Meiryo UI" panose="020B0604030504040204" pitchFamily="34" charset="-128"/>
                        </a:rPr>
                        <a:t>27</a:t>
                      </a:r>
                      <a:r>
                        <a:rPr lang="ja-JP" altLang="en-US" sz="2400" b="0" i="0" u="none" strike="noStrike">
                          <a:solidFill>
                            <a:srgbClr val="002060"/>
                          </a:solidFill>
                          <a:effectLst/>
                          <a:latin typeface="Meiryo UI" panose="020B0604030504040204" pitchFamily="34" charset="-128"/>
                          <a:ea typeface="Meiryo UI" panose="020B0604030504040204" pitchFamily="34" charset="-128"/>
                        </a:rPr>
                        <a:t>日</a:t>
                      </a:r>
                      <a:r>
                        <a:rPr lang="en-US" altLang="ja-JP" sz="2400" b="0" i="0" u="none" strike="noStrike" dirty="0">
                          <a:solidFill>
                            <a:srgbClr val="002060"/>
                          </a:solidFill>
                          <a:effectLst/>
                          <a:latin typeface="Meiryo UI" panose="020B0604030504040204" pitchFamily="34" charset="-128"/>
                          <a:ea typeface="Meiryo UI" panose="020B0604030504040204" pitchFamily="34" charset="-128"/>
                        </a:rPr>
                        <a:t>7</a:t>
                      </a:r>
                      <a:r>
                        <a:rPr lang="ja-JP" altLang="en-US" sz="2400" b="0" i="0" u="none" strike="noStrike">
                          <a:solidFill>
                            <a:srgbClr val="002060"/>
                          </a:solidFill>
                          <a:effectLst/>
                          <a:latin typeface="Meiryo UI" panose="020B0604030504040204" pitchFamily="34" charset="-128"/>
                          <a:ea typeface="Meiryo UI" panose="020B0604030504040204" pitchFamily="34" charset="-128"/>
                        </a:rPr>
                        <a:t>時間</a:t>
                      </a:r>
                      <a:r>
                        <a:rPr lang="en-US" altLang="ja-JP" sz="2400" b="0" i="0" u="none" strike="noStrike" dirty="0">
                          <a:solidFill>
                            <a:srgbClr val="002060"/>
                          </a:solidFill>
                          <a:effectLst/>
                          <a:latin typeface="Meiryo UI" panose="020B0604030504040204" pitchFamily="34" charset="-128"/>
                          <a:ea typeface="Meiryo UI" panose="020B0604030504040204" pitchFamily="34" charset="-128"/>
                        </a:rPr>
                        <a:t>43</a:t>
                      </a:r>
                      <a:r>
                        <a:rPr lang="ja-JP" altLang="en-US" sz="2400" b="0" i="0" u="none" strike="noStrike">
                          <a:solidFill>
                            <a:srgbClr val="002060"/>
                          </a:solidFill>
                          <a:effectLst/>
                          <a:latin typeface="Meiryo UI" panose="020B0604030504040204" pitchFamily="34" charset="-128"/>
                          <a:ea typeface="Meiryo UI" panose="020B0604030504040204" pitchFamily="34" charset="-128"/>
                        </a:rPr>
                        <a:t>分）</a:t>
                      </a:r>
                      <a:endParaRPr lang="en-US" altLang="ja-JP" sz="2400" b="0" i="0" u="none" strike="noStrike" dirty="0">
                        <a:solidFill>
                          <a:srgbClr val="002060"/>
                        </a:solidFill>
                        <a:effectLst/>
                        <a:latin typeface="Meiryo UI" panose="020B0604030504040204" pitchFamily="34" charset="-128"/>
                        <a:ea typeface="Meiryo UI" panose="020B0604030504040204" pitchFamily="34" charset="-128"/>
                      </a:endParaRPr>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a:solidFill>
                            <a:srgbClr val="002060"/>
                          </a:solidFill>
                          <a:latin typeface="Meiryo UI" panose="020B0604030504040204" pitchFamily="34" charset="-128"/>
                          <a:ea typeface="Meiryo UI" panose="020B0604030504040204" pitchFamily="34" charset="-128"/>
                        </a:rPr>
                        <a:t>　約１日（</a:t>
                      </a:r>
                      <a:r>
                        <a:rPr lang="en-US" altLang="ja-JP" sz="2400" b="0" i="0" dirty="0">
                          <a:solidFill>
                            <a:srgbClr val="002060"/>
                          </a:solidFill>
                          <a:latin typeface="Meiryo UI" panose="020B0604030504040204" pitchFamily="34" charset="-128"/>
                          <a:ea typeface="Meiryo UI" panose="020B0604030504040204" pitchFamily="34" charset="-128"/>
                        </a:rPr>
                        <a:t>23</a:t>
                      </a:r>
                      <a:r>
                        <a:rPr lang="ja-JP" altLang="en-US" sz="2400" b="0" i="0">
                          <a:solidFill>
                            <a:srgbClr val="002060"/>
                          </a:solidFill>
                          <a:latin typeface="Meiryo UI" panose="020B0604030504040204" pitchFamily="34" charset="-128"/>
                          <a:ea typeface="Meiryo UI" panose="020B0604030504040204" pitchFamily="34" charset="-128"/>
                        </a:rPr>
                        <a:t>時間</a:t>
                      </a:r>
                      <a:r>
                        <a:rPr lang="en-US" altLang="ja-JP" sz="2400" b="0" i="0" dirty="0">
                          <a:solidFill>
                            <a:srgbClr val="002060"/>
                          </a:solidFill>
                          <a:latin typeface="Meiryo UI" panose="020B0604030504040204" pitchFamily="34" charset="-128"/>
                          <a:ea typeface="Meiryo UI" panose="020B0604030504040204" pitchFamily="34" charset="-128"/>
                        </a:rPr>
                        <a:t>56</a:t>
                      </a:r>
                      <a:r>
                        <a:rPr lang="ja-JP" altLang="en-US" sz="2400" b="0" i="0">
                          <a:solidFill>
                            <a:srgbClr val="002060"/>
                          </a:solidFill>
                          <a:latin typeface="Meiryo UI" panose="020B0604030504040204" pitchFamily="34" charset="-128"/>
                          <a:ea typeface="Meiryo UI" panose="020B0604030504040204" pitchFamily="34" charset="-128"/>
                        </a:rPr>
                        <a:t>分）</a:t>
                      </a:r>
                      <a:endParaRPr lang="en-US" altLang="ja-JP" sz="2400" b="0" i="0" dirty="0">
                        <a:solidFill>
                          <a:srgbClr val="002060"/>
                        </a:solidFill>
                        <a:latin typeface="Meiryo UI" panose="020B0604030504040204" pitchFamily="34" charset="-128"/>
                        <a:ea typeface="Meiryo UI" panose="020B0604030504040204" pitchFamily="34" charset="-128"/>
                      </a:endParaRPr>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997374969"/>
                  </a:ext>
                </a:extLst>
              </a:tr>
              <a:tr h="1662472">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algn="r"/>
                      <a:r>
                        <a:rPr kumimoji="1" lang="ja-JP" altLang="en-US" sz="2400" b="0" i="0">
                          <a:solidFill>
                            <a:srgbClr val="002060"/>
                          </a:solidFill>
                          <a:latin typeface="Meiryo UI" panose="020B0604030504040204" pitchFamily="34" charset="-128"/>
                          <a:ea typeface="Meiryo UI" panose="020B0604030504040204" pitchFamily="34" charset="-128"/>
                        </a:rPr>
                        <a:t>大気圧</a:t>
                      </a:r>
                    </a:p>
                  </a:txBody>
                  <a:tcPr>
                    <a:lnL>
                      <a:noFill/>
                    </a:lnL>
                    <a:lnR>
                      <a:noFill/>
                    </a:lnR>
                    <a:lnT>
                      <a:noFill/>
                    </a:lnT>
                    <a:lnB>
                      <a:noFill/>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r>
                        <a:rPr kumimoji="1" lang="ja-JP" altLang="en-US" sz="2400" b="0" i="0">
                          <a:solidFill>
                            <a:srgbClr val="002060"/>
                          </a:solidFill>
                          <a:latin typeface="Meiryo UI" panose="020B0604030504040204" pitchFamily="34" charset="-128"/>
                          <a:ea typeface="Meiryo UI" panose="020B0604030504040204" pitchFamily="34" charset="-128"/>
                        </a:rPr>
                        <a:t>　ほぼ真空</a:t>
                      </a: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r>
                        <a:rPr kumimoji="1" lang="ja-JP" altLang="en-US" sz="2400" b="0" i="0" dirty="0">
                          <a:solidFill>
                            <a:srgbClr val="002060"/>
                          </a:solidFill>
                          <a:latin typeface="Meiryo UI" panose="020B0604030504040204" pitchFamily="34" charset="-128"/>
                          <a:ea typeface="Meiryo UI" panose="020B0604030504040204" pitchFamily="34" charset="-128"/>
                        </a:rPr>
                        <a:t>　１気圧</a:t>
                      </a:r>
                      <a:endParaRPr kumimoji="1" lang="en-US" altLang="ja-JP" sz="2400" b="0" i="0" dirty="0">
                        <a:solidFill>
                          <a:srgbClr val="002060"/>
                        </a:solidFill>
                        <a:latin typeface="Meiryo UI" panose="020B0604030504040204" pitchFamily="34" charset="-128"/>
                        <a:ea typeface="Meiryo UI" panose="020B0604030504040204" pitchFamily="34" charset="-128"/>
                      </a:endParaRPr>
                    </a:p>
                    <a:p>
                      <a:pPr>
                        <a:lnSpc>
                          <a:spcPts val="2880"/>
                        </a:lnSpc>
                      </a:pPr>
                      <a:r>
                        <a:rPr kumimoji="1" lang="ja-JP" altLang="en-US" sz="2400" b="0" i="0" dirty="0">
                          <a:solidFill>
                            <a:srgbClr val="002060"/>
                          </a:solidFill>
                          <a:latin typeface="Meiryo UI" panose="020B0604030504040204" pitchFamily="34" charset="-128"/>
                          <a:ea typeface="Meiryo UI" panose="020B0604030504040204" pitchFamily="34" charset="-128"/>
                        </a:rPr>
                        <a:t>　　</a:t>
                      </a:r>
                      <a:r>
                        <a:rPr kumimoji="1" lang="ja-JP" altLang="en-US" sz="2000" b="0" i="0" dirty="0">
                          <a:solidFill>
                            <a:srgbClr val="002060"/>
                          </a:solidFill>
                          <a:latin typeface="Meiryo UI" panose="020B0604030504040204" pitchFamily="34" charset="-128"/>
                          <a:ea typeface="Meiryo UI" panose="020B0604030504040204" pitchFamily="34" charset="-128"/>
                        </a:rPr>
                        <a:t>（</a:t>
                      </a:r>
                      <a:r>
                        <a:rPr kumimoji="1" lang="ja-JP" altLang="en-US" sz="2000" b="0" i="0" u="none" strike="noStrike" kern="1200" dirty="0">
                          <a:solidFill>
                            <a:srgbClr val="002060"/>
                          </a:solidFill>
                          <a:effectLst/>
                          <a:latin typeface="Meiryo UI" panose="020B0604030504040204" pitchFamily="34" charset="-128"/>
                          <a:ea typeface="Meiryo UI" panose="020B0604030504040204" pitchFamily="34" charset="-128"/>
                          <a:cs typeface="+mn-cs"/>
                        </a:rPr>
                        <a:t>標準大気圧：</a:t>
                      </a:r>
                      <a:r>
                        <a:rPr kumimoji="1" lang="en" altLang="ja-JP" sz="2000" b="0" i="0" u="none" strike="noStrike" kern="1200" dirty="0">
                          <a:solidFill>
                            <a:srgbClr val="002060"/>
                          </a:solidFill>
                          <a:effectLst/>
                          <a:latin typeface="Meiryo UI" panose="020B0604030504040204" pitchFamily="34" charset="-128"/>
                          <a:ea typeface="Meiryo UI" panose="020B0604030504040204" pitchFamily="34" charset="-128"/>
                          <a:cs typeface="+mn-cs"/>
                        </a:rPr>
                        <a:t>1013.25 </a:t>
                      </a:r>
                      <a:r>
                        <a:rPr kumimoji="1" lang="en" altLang="ja-JP" sz="2000" b="0" i="0" u="none" strike="noStrike" kern="1200" dirty="0" err="1">
                          <a:solidFill>
                            <a:srgbClr val="002060"/>
                          </a:solidFill>
                          <a:effectLst/>
                          <a:latin typeface="Meiryo UI" panose="020B0604030504040204" pitchFamily="34" charset="-128"/>
                          <a:ea typeface="Meiryo UI" panose="020B0604030504040204" pitchFamily="34" charset="-128"/>
                          <a:cs typeface="+mn-cs"/>
                        </a:rPr>
                        <a:t>hPa</a:t>
                      </a:r>
                      <a:r>
                        <a:rPr kumimoji="1" lang="ja-JP" altLang="en" sz="2000" b="0" i="0" u="none" strike="noStrike" kern="1200" dirty="0">
                          <a:solidFill>
                            <a:srgbClr val="002060"/>
                          </a:solidFill>
                          <a:effectLst/>
                          <a:latin typeface="Meiryo UI" panose="020B0604030504040204" pitchFamily="34" charset="-128"/>
                          <a:ea typeface="Meiryo UI" panose="020B0604030504040204" pitchFamily="34" charset="-128"/>
                          <a:cs typeface="+mn-cs"/>
                        </a:rPr>
                        <a:t>）</a:t>
                      </a:r>
                      <a:endParaRPr kumimoji="1" lang="en-US" altLang="ja-JP" sz="2000" b="0" i="0" u="none" strike="noStrike" kern="1200" dirty="0">
                        <a:solidFill>
                          <a:srgbClr val="002060"/>
                        </a:solidFill>
                        <a:effectLst/>
                        <a:latin typeface="Meiryo UI" panose="020B0604030504040204" pitchFamily="34" charset="-128"/>
                        <a:ea typeface="Meiryo UI" panose="020B0604030504040204" pitchFamily="34" charset="-128"/>
                        <a:cs typeface="+mn-cs"/>
                      </a:endParaRPr>
                    </a:p>
                    <a:p>
                      <a:pPr>
                        <a:lnSpc>
                          <a:spcPts val="2880"/>
                        </a:lnSpc>
                      </a:pPr>
                      <a:r>
                        <a:rPr lang="ja-JP" altLang="en-US" sz="2400" b="0" i="0" dirty="0">
                          <a:solidFill>
                            <a:srgbClr val="002060"/>
                          </a:solidFill>
                          <a:latin typeface="Meiryo UI" panose="020B0604030504040204" pitchFamily="34" charset="-128"/>
                          <a:ea typeface="Meiryo UI" panose="020B0604030504040204" pitchFamily="34" charset="-128"/>
                        </a:rPr>
                        <a:t>　　　</a:t>
                      </a:r>
                      <a:r>
                        <a:rPr lang="ja-JP" altLang="en-US" sz="2000" b="0" i="0" dirty="0">
                          <a:solidFill>
                            <a:srgbClr val="002060"/>
                          </a:solidFill>
                          <a:latin typeface="Meiryo UI" panose="020B0604030504040204" pitchFamily="34" charset="-128"/>
                          <a:ea typeface="Meiryo UI" panose="020B0604030504040204" pitchFamily="34" charset="-128"/>
                        </a:rPr>
                        <a:t>窒素</a:t>
                      </a:r>
                      <a:r>
                        <a:rPr lang="en-US" altLang="ja-JP" sz="2000" b="0" i="0" dirty="0">
                          <a:solidFill>
                            <a:srgbClr val="002060"/>
                          </a:solidFill>
                          <a:latin typeface="Meiryo UI" panose="020B0604030504040204" pitchFamily="34" charset="-128"/>
                          <a:ea typeface="Meiryo UI" panose="020B0604030504040204" pitchFamily="34" charset="-128"/>
                        </a:rPr>
                        <a:t>78</a:t>
                      </a:r>
                      <a:r>
                        <a:rPr lang="ja-JP" altLang="en-US" sz="2000" b="0" i="0" dirty="0">
                          <a:solidFill>
                            <a:srgbClr val="002060"/>
                          </a:solidFill>
                          <a:latin typeface="Meiryo UI" panose="020B0604030504040204" pitchFamily="34" charset="-128"/>
                          <a:ea typeface="Meiryo UI" panose="020B0604030504040204" pitchFamily="34" charset="-128"/>
                        </a:rPr>
                        <a:t>％、酸素</a:t>
                      </a:r>
                      <a:r>
                        <a:rPr lang="en-US" altLang="ja-JP" sz="2000" b="0" i="0" dirty="0">
                          <a:solidFill>
                            <a:srgbClr val="002060"/>
                          </a:solidFill>
                          <a:latin typeface="Meiryo UI" panose="020B0604030504040204" pitchFamily="34" charset="-128"/>
                          <a:ea typeface="Meiryo UI" panose="020B0604030504040204" pitchFamily="34" charset="-128"/>
                        </a:rPr>
                        <a:t>21</a:t>
                      </a:r>
                      <a:r>
                        <a:rPr lang="ja-JP" altLang="en-US" sz="2000" b="0" i="0" dirty="0">
                          <a:solidFill>
                            <a:srgbClr val="002060"/>
                          </a:solidFill>
                          <a:latin typeface="Meiryo UI" panose="020B0604030504040204" pitchFamily="34" charset="-128"/>
                          <a:ea typeface="Meiryo UI" panose="020B0604030504040204" pitchFamily="34" charset="-128"/>
                        </a:rPr>
                        <a:t>％、アルゴン、</a:t>
                      </a:r>
                      <a:endParaRPr lang="en-US" altLang="ja-JP" sz="2000" b="0" i="0" dirty="0">
                        <a:solidFill>
                          <a:srgbClr val="002060"/>
                        </a:solidFill>
                        <a:latin typeface="Meiryo UI" panose="020B0604030504040204" pitchFamily="34" charset="-128"/>
                        <a:ea typeface="Meiryo UI" panose="020B0604030504040204" pitchFamily="34" charset="-128"/>
                      </a:endParaRPr>
                    </a:p>
                    <a:p>
                      <a:pPr>
                        <a:lnSpc>
                          <a:spcPts val="2880"/>
                        </a:lnSpc>
                        <a:spcAft>
                          <a:spcPts val="600"/>
                        </a:spcAft>
                      </a:pPr>
                      <a:r>
                        <a:rPr lang="ja-JP" altLang="en-US" sz="2000" b="0" i="0" dirty="0">
                          <a:solidFill>
                            <a:srgbClr val="002060"/>
                          </a:solidFill>
                          <a:latin typeface="Meiryo UI" panose="020B0604030504040204" pitchFamily="34" charset="-128"/>
                          <a:ea typeface="Meiryo UI" panose="020B0604030504040204" pitchFamily="34" charset="-128"/>
                        </a:rPr>
                        <a:t>　　　二酸化炭素、水蒸気</a:t>
                      </a:r>
                      <a:endParaRPr lang="en-US" altLang="ja-JP" sz="2000" b="0" i="0" dirty="0">
                        <a:solidFill>
                          <a:srgbClr val="002060"/>
                        </a:solidFill>
                        <a:latin typeface="Meiryo UI" panose="020B0604030504040204" pitchFamily="34" charset="-128"/>
                        <a:ea typeface="Meiryo UI" panose="020B0604030504040204" pitchFamily="34" charset="-128"/>
                      </a:endParaRPr>
                    </a:p>
                  </a:txBody>
                  <a:tcPr>
                    <a:lnL>
                      <a:noFill/>
                    </a:lnL>
                    <a:lnR>
                      <a:noFill/>
                    </a:lnR>
                    <a:lnT>
                      <a:noFill/>
                    </a:lnT>
                    <a:lnB>
                      <a:no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54239686"/>
                  </a:ext>
                </a:extLst>
              </a:tr>
              <a:tr h="562600">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algn="r"/>
                      <a:r>
                        <a:rPr kumimoji="1" lang="ja-JP" altLang="en-US" sz="2400" b="0" i="0">
                          <a:solidFill>
                            <a:srgbClr val="002060"/>
                          </a:solidFill>
                          <a:latin typeface="Meiryo UI" panose="020B0604030504040204" pitchFamily="34" charset="-128"/>
                          <a:ea typeface="Meiryo UI" panose="020B0604030504040204" pitchFamily="34" charset="-128"/>
                        </a:rPr>
                        <a:t>温度</a:t>
                      </a:r>
                    </a:p>
                  </a:txBody>
                  <a:tcPr>
                    <a:lnL>
                      <a:noFill/>
                    </a:lnL>
                    <a:lnR>
                      <a:noFill/>
                    </a:lnR>
                    <a:lnT>
                      <a:noFill/>
                    </a:lnT>
                    <a:lnB>
                      <a:noFill/>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r>
                        <a:rPr kumimoji="1" lang="ja-JP" altLang="en-US" sz="2400" b="0" i="0">
                          <a:solidFill>
                            <a:srgbClr val="002060"/>
                          </a:solidFill>
                          <a:latin typeface="Meiryo UI" panose="020B0604030504040204" pitchFamily="34" charset="-128"/>
                          <a:ea typeface="Meiryo UI" panose="020B0604030504040204" pitchFamily="34" charset="-128"/>
                        </a:rPr>
                        <a:t>　</a:t>
                      </a:r>
                      <a:r>
                        <a:rPr kumimoji="1" lang="en-US" altLang="ja-JP" sz="2400" b="0" i="0" dirty="0">
                          <a:solidFill>
                            <a:srgbClr val="002060"/>
                          </a:solidFill>
                          <a:latin typeface="Meiryo UI" panose="020B0604030504040204" pitchFamily="34" charset="-128"/>
                          <a:ea typeface="Meiryo UI" panose="020B0604030504040204" pitchFamily="34" charset="-128"/>
                        </a:rPr>
                        <a:t>-180〜120</a:t>
                      </a:r>
                      <a:r>
                        <a:rPr kumimoji="1" lang="ja-JP" altLang="en-US" sz="2400" b="0" i="0">
                          <a:solidFill>
                            <a:srgbClr val="002060"/>
                          </a:solidFill>
                          <a:latin typeface="Meiryo UI" panose="020B0604030504040204" pitchFamily="34" charset="-128"/>
                          <a:ea typeface="Meiryo UI" panose="020B0604030504040204" pitchFamily="34" charset="-128"/>
                        </a:rPr>
                        <a:t>℃</a:t>
                      </a:r>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b="0" i="0">
                          <a:solidFill>
                            <a:srgbClr val="002060"/>
                          </a:solidFill>
                          <a:latin typeface="Meiryo UI" panose="020B0604030504040204" pitchFamily="34" charset="-128"/>
                          <a:ea typeface="Meiryo UI" panose="020B0604030504040204" pitchFamily="34" charset="-128"/>
                        </a:rPr>
                        <a:t>　</a:t>
                      </a:r>
                      <a:r>
                        <a:rPr lang="en-US" altLang="ja-JP" sz="2400" b="0" i="0" dirty="0">
                          <a:solidFill>
                            <a:srgbClr val="002060"/>
                          </a:solidFill>
                          <a:latin typeface="Meiryo UI" panose="020B0604030504040204" pitchFamily="34" charset="-128"/>
                          <a:ea typeface="Meiryo UI" panose="020B0604030504040204" pitchFamily="34" charset="-128"/>
                        </a:rPr>
                        <a:t>-88〜+59℃</a:t>
                      </a:r>
                      <a:r>
                        <a:rPr lang="ja-JP" altLang="en-US" sz="2400" b="0" i="0">
                          <a:solidFill>
                            <a:srgbClr val="002060"/>
                          </a:solidFill>
                          <a:latin typeface="Meiryo UI" panose="020B0604030504040204" pitchFamily="34" charset="-128"/>
                          <a:ea typeface="Meiryo UI" panose="020B0604030504040204" pitchFamily="34" charset="-128"/>
                        </a:rPr>
                        <a:t>（平均</a:t>
                      </a:r>
                      <a:r>
                        <a:rPr lang="en-US" altLang="ja-JP" sz="2400" b="0" i="0" dirty="0">
                          <a:solidFill>
                            <a:srgbClr val="002060"/>
                          </a:solidFill>
                          <a:latin typeface="Meiryo UI" panose="020B0604030504040204" pitchFamily="34" charset="-128"/>
                          <a:ea typeface="Meiryo UI" panose="020B0604030504040204" pitchFamily="34" charset="-128"/>
                        </a:rPr>
                        <a:t>+15℃</a:t>
                      </a:r>
                      <a:r>
                        <a:rPr lang="ja-JP" altLang="en-US" sz="2400" b="0" i="0">
                          <a:solidFill>
                            <a:srgbClr val="002060"/>
                          </a:solidFill>
                          <a:latin typeface="Meiryo UI" panose="020B0604030504040204" pitchFamily="34" charset="-128"/>
                          <a:ea typeface="Meiryo UI" panose="020B0604030504040204" pitchFamily="34" charset="-128"/>
                        </a:rPr>
                        <a:t>）</a:t>
                      </a:r>
                      <a:endParaRPr lang="en-US" altLang="ja-JP" sz="2400" b="0" i="0" dirty="0">
                        <a:solidFill>
                          <a:srgbClr val="002060"/>
                        </a:solidFill>
                        <a:latin typeface="Meiryo UI" panose="020B0604030504040204" pitchFamily="34" charset="-128"/>
                        <a:ea typeface="Meiryo UI" panose="020B0604030504040204" pitchFamily="34" charset="-128"/>
                      </a:endParaRPr>
                    </a:p>
                  </a:txBody>
                  <a:tcPr>
                    <a:lnL>
                      <a:noFill/>
                    </a:lnL>
                    <a:lnR>
                      <a:noFill/>
                    </a:lnR>
                    <a:lnT>
                      <a:noFill/>
                    </a:lnT>
                    <a:lnB>
                      <a:no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474917866"/>
                  </a:ext>
                </a:extLst>
              </a:tr>
              <a:tr h="481266">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algn="r"/>
                      <a:r>
                        <a:rPr kumimoji="1" lang="ja-JP" altLang="en-US" sz="2400" b="0" i="0">
                          <a:solidFill>
                            <a:srgbClr val="002060"/>
                          </a:solidFill>
                          <a:latin typeface="Meiryo UI" panose="020B0604030504040204" pitchFamily="34" charset="-128"/>
                          <a:ea typeface="Meiryo UI" panose="020B0604030504040204" pitchFamily="34" charset="-128"/>
                        </a:rPr>
                        <a:t>放射線</a:t>
                      </a:r>
                    </a:p>
                  </a:txBody>
                  <a:tcPr>
                    <a:lnL>
                      <a:noFill/>
                    </a:lnL>
                    <a:lnR>
                      <a:noFill/>
                    </a:lnR>
                    <a:lnT>
                      <a:noFill/>
                    </a:lnT>
                    <a:lnB w="25400" cmpd="sng">
                      <a:solidFill>
                        <a:sysClr val="windowText" lastClr="000000"/>
                      </a:solidFill>
                    </a:lnB>
                    <a:lnTlToBr w="12700" cmpd="sng">
                      <a:noFill/>
                      <a:prstDash val="solid"/>
                    </a:lnTlToBr>
                    <a:lnBlToTr w="12700" cmpd="sng">
                      <a:noFill/>
                      <a:prstDash val="solid"/>
                    </a:lnBlToTr>
                    <a:solidFill>
                      <a:srgbClr val="5B9BD5">
                        <a:lumMod val="40000"/>
                        <a:lumOff val="60000"/>
                      </a:srgbClr>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a:solidFill>
                            <a:srgbClr val="002060"/>
                          </a:solidFill>
                          <a:latin typeface="Meiryo UI" panose="020B0604030504040204" pitchFamily="34" charset="-128"/>
                          <a:ea typeface="Meiryo UI" panose="020B0604030504040204" pitchFamily="34" charset="-128"/>
                        </a:rPr>
                        <a:t>　</a:t>
                      </a:r>
                      <a:r>
                        <a:rPr kumimoji="1" lang="en-US" altLang="ja-JP" sz="2400" b="0" i="0" dirty="0">
                          <a:solidFill>
                            <a:srgbClr val="002060"/>
                          </a:solidFill>
                          <a:latin typeface="Meiryo UI" panose="020B0604030504040204" pitchFamily="34" charset="-128"/>
                          <a:ea typeface="Meiryo UI" panose="020B0604030504040204" pitchFamily="34" charset="-128"/>
                        </a:rPr>
                        <a:t>100〜500</a:t>
                      </a:r>
                      <a:r>
                        <a:rPr kumimoji="1" lang="en" altLang="ja-JP" sz="2400" b="0" i="0" dirty="0">
                          <a:solidFill>
                            <a:srgbClr val="002060"/>
                          </a:solidFill>
                          <a:latin typeface="Meiryo UI" panose="020B0604030504040204" pitchFamily="34" charset="-128"/>
                          <a:ea typeface="Meiryo UI" panose="020B0604030504040204" pitchFamily="34" charset="-128"/>
                        </a:rPr>
                        <a:t>mSv/</a:t>
                      </a:r>
                      <a:r>
                        <a:rPr kumimoji="1" lang="ja-JP" altLang="en-US" sz="2400" b="0" i="0">
                          <a:solidFill>
                            <a:srgbClr val="002060"/>
                          </a:solidFill>
                          <a:latin typeface="Meiryo UI" panose="020B0604030504040204" pitchFamily="34" charset="-128"/>
                          <a:ea typeface="Meiryo UI" panose="020B0604030504040204" pitchFamily="34" charset="-128"/>
                        </a:rPr>
                        <a:t>年</a:t>
                      </a:r>
                    </a:p>
                  </a:txBody>
                  <a:tcPr>
                    <a:lnL>
                      <a:noFill/>
                    </a:lnL>
                    <a:lnR>
                      <a:noFill/>
                    </a:lnR>
                    <a:lnT>
                      <a:noFill/>
                    </a:lnT>
                    <a:lnB w="25400" cmpd="sng">
                      <a:solidFill>
                        <a:sysClr val="windowText" lastClr="000000"/>
                      </a:solidFill>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游ゴシック" panose="020F0502020204030204"/>
                        </a:defRPr>
                      </a:lvl1pPr>
                      <a:lvl2pPr marL="457200" algn="l" defTabSz="914400" rtl="0" eaLnBrk="1" latinLnBrk="0" hangingPunct="1">
                        <a:defRPr kumimoji="1" sz="1800" kern="1200">
                          <a:solidFill>
                            <a:schemeClr val="dk1"/>
                          </a:solidFill>
                          <a:latin typeface="游ゴシック" panose="020F0502020204030204"/>
                        </a:defRPr>
                      </a:lvl2pPr>
                      <a:lvl3pPr marL="914400" algn="l" defTabSz="914400" rtl="0" eaLnBrk="1" latinLnBrk="0" hangingPunct="1">
                        <a:defRPr kumimoji="1" sz="1800" kern="1200">
                          <a:solidFill>
                            <a:schemeClr val="dk1"/>
                          </a:solidFill>
                          <a:latin typeface="游ゴシック" panose="020F0502020204030204"/>
                        </a:defRPr>
                      </a:lvl3pPr>
                      <a:lvl4pPr marL="1371600" algn="l" defTabSz="914400" rtl="0" eaLnBrk="1" latinLnBrk="0" hangingPunct="1">
                        <a:defRPr kumimoji="1" sz="1800" kern="1200">
                          <a:solidFill>
                            <a:schemeClr val="dk1"/>
                          </a:solidFill>
                          <a:latin typeface="游ゴシック" panose="020F0502020204030204"/>
                        </a:defRPr>
                      </a:lvl4pPr>
                      <a:lvl5pPr marL="1828800" algn="l" defTabSz="914400" rtl="0" eaLnBrk="1" latinLnBrk="0" hangingPunct="1">
                        <a:defRPr kumimoji="1" sz="1800" kern="1200">
                          <a:solidFill>
                            <a:schemeClr val="dk1"/>
                          </a:solidFill>
                          <a:latin typeface="游ゴシック" panose="020F0502020204030204"/>
                        </a:defRPr>
                      </a:lvl5pPr>
                      <a:lvl6pPr marL="2286000" algn="l" defTabSz="914400" rtl="0" eaLnBrk="1" latinLnBrk="0" hangingPunct="1">
                        <a:defRPr kumimoji="1" sz="1800" kern="1200">
                          <a:solidFill>
                            <a:schemeClr val="dk1"/>
                          </a:solidFill>
                          <a:latin typeface="游ゴシック" panose="020F0502020204030204"/>
                        </a:defRPr>
                      </a:lvl6pPr>
                      <a:lvl7pPr marL="2743200" algn="l" defTabSz="914400" rtl="0" eaLnBrk="1" latinLnBrk="0" hangingPunct="1">
                        <a:defRPr kumimoji="1" sz="1800" kern="1200">
                          <a:solidFill>
                            <a:schemeClr val="dk1"/>
                          </a:solidFill>
                          <a:latin typeface="游ゴシック" panose="020F0502020204030204"/>
                        </a:defRPr>
                      </a:lvl7pPr>
                      <a:lvl8pPr marL="3200400" algn="l" defTabSz="914400" rtl="0" eaLnBrk="1" latinLnBrk="0" hangingPunct="1">
                        <a:defRPr kumimoji="1" sz="1800" kern="1200">
                          <a:solidFill>
                            <a:schemeClr val="dk1"/>
                          </a:solidFill>
                          <a:latin typeface="游ゴシック" panose="020F0502020204030204"/>
                        </a:defRPr>
                      </a:lvl8pPr>
                      <a:lvl9pPr marL="3657600" algn="l" defTabSz="914400"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dirty="0">
                          <a:solidFill>
                            <a:srgbClr val="002060"/>
                          </a:solidFill>
                          <a:latin typeface="Meiryo UI" panose="020B0604030504040204" pitchFamily="34" charset="-128"/>
                          <a:ea typeface="Meiryo UI" panose="020B0604030504040204" pitchFamily="34" charset="-128"/>
                        </a:rPr>
                        <a:t>　</a:t>
                      </a:r>
                      <a:r>
                        <a:rPr kumimoji="1" lang="en-US" altLang="ja-JP" sz="2400" b="0" i="0" dirty="0">
                          <a:solidFill>
                            <a:srgbClr val="002060"/>
                          </a:solidFill>
                          <a:latin typeface="Meiryo UI" panose="020B0604030504040204" pitchFamily="34" charset="-128"/>
                          <a:ea typeface="Meiryo UI" panose="020B0604030504040204" pitchFamily="34" charset="-128"/>
                        </a:rPr>
                        <a:t>0.35</a:t>
                      </a:r>
                      <a:r>
                        <a:rPr kumimoji="1" lang="en" altLang="ja-JP" sz="2400" b="0" i="0" dirty="0">
                          <a:solidFill>
                            <a:srgbClr val="002060"/>
                          </a:solidFill>
                          <a:latin typeface="Meiryo UI" panose="020B0604030504040204" pitchFamily="34" charset="-128"/>
                          <a:ea typeface="Meiryo UI" panose="020B0604030504040204" pitchFamily="34" charset="-128"/>
                        </a:rPr>
                        <a:t>mSv/</a:t>
                      </a:r>
                      <a:r>
                        <a:rPr kumimoji="1" lang="ja-JP" altLang="en-US" sz="2400" b="0" i="0" dirty="0">
                          <a:solidFill>
                            <a:srgbClr val="002060"/>
                          </a:solidFill>
                          <a:latin typeface="Meiryo UI" panose="020B0604030504040204" pitchFamily="34" charset="-128"/>
                          <a:ea typeface="Meiryo UI" panose="020B0604030504040204" pitchFamily="34" charset="-128"/>
                        </a:rPr>
                        <a:t>年（地上）</a:t>
                      </a:r>
                    </a:p>
                  </a:txBody>
                  <a:tcPr>
                    <a:lnL>
                      <a:noFill/>
                    </a:lnL>
                    <a:lnR>
                      <a:noFill/>
                    </a:lnR>
                    <a:lnT>
                      <a:noFill/>
                    </a:lnT>
                    <a:lnB w="25400" cmpd="sng">
                      <a:solidFill>
                        <a:sysClr val="windowText" lastClr="000000"/>
                      </a:solidFill>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21485964"/>
                  </a:ext>
                </a:extLst>
              </a:tr>
            </a:tbl>
          </a:graphicData>
        </a:graphic>
      </p:graphicFrame>
      <p:sp>
        <p:nvSpPr>
          <p:cNvPr id="15" name="Freeform 5">
            <a:extLst>
              <a:ext uri="{FF2B5EF4-FFF2-40B4-BE49-F238E27FC236}">
                <a16:creationId xmlns:a16="http://schemas.microsoft.com/office/drawing/2014/main" id="{A6A14807-43F3-0DAD-7C48-B6FBEA666374}"/>
              </a:ext>
            </a:extLst>
          </p:cNvPr>
          <p:cNvSpPr>
            <a:spLocks noChangeAspect="1"/>
          </p:cNvSpPr>
          <p:nvPr/>
        </p:nvSpPr>
        <p:spPr bwMode="auto">
          <a:xfrm>
            <a:off x="1807883" y="0"/>
            <a:ext cx="8576235" cy="1080000"/>
          </a:xfrm>
          <a:custGeom>
            <a:avLst/>
            <a:gdLst>
              <a:gd name="T0" fmla="*/ 2664 w 2721"/>
              <a:gd name="T1" fmla="*/ 340 h 340"/>
              <a:gd name="T2" fmla="*/ 56 w 2721"/>
              <a:gd name="T3" fmla="*/ 340 h 340"/>
              <a:gd name="T4" fmla="*/ 0 w 2721"/>
              <a:gd name="T5" fmla="*/ 283 h 340"/>
              <a:gd name="T6" fmla="*/ 0 w 2721"/>
              <a:gd name="T7" fmla="*/ 0 h 340"/>
              <a:gd name="T8" fmla="*/ 2721 w 2721"/>
              <a:gd name="T9" fmla="*/ 0 h 340"/>
              <a:gd name="T10" fmla="*/ 2721 w 2721"/>
              <a:gd name="T11" fmla="*/ 283 h 340"/>
              <a:gd name="T12" fmla="*/ 2664 w 2721"/>
              <a:gd name="T13" fmla="*/ 340 h 340"/>
            </a:gdLst>
            <a:ahLst/>
            <a:cxnLst>
              <a:cxn ang="0">
                <a:pos x="T0" y="T1"/>
              </a:cxn>
              <a:cxn ang="0">
                <a:pos x="T2" y="T3"/>
              </a:cxn>
              <a:cxn ang="0">
                <a:pos x="T4" y="T5"/>
              </a:cxn>
              <a:cxn ang="0">
                <a:pos x="T6" y="T7"/>
              </a:cxn>
              <a:cxn ang="0">
                <a:pos x="T8" y="T9"/>
              </a:cxn>
              <a:cxn ang="0">
                <a:pos x="T10" y="T11"/>
              </a:cxn>
              <a:cxn ang="0">
                <a:pos x="T12" y="T13"/>
              </a:cxn>
            </a:cxnLst>
            <a:rect l="0" t="0" r="r" b="b"/>
            <a:pathLst>
              <a:path w="2721" h="340">
                <a:moveTo>
                  <a:pt x="2664" y="340"/>
                </a:moveTo>
                <a:cubicBezTo>
                  <a:pt x="56" y="340"/>
                  <a:pt x="56" y="340"/>
                  <a:pt x="56" y="340"/>
                </a:cubicBezTo>
                <a:cubicBezTo>
                  <a:pt x="34" y="318"/>
                  <a:pt x="22" y="305"/>
                  <a:pt x="0" y="283"/>
                </a:cubicBezTo>
                <a:cubicBezTo>
                  <a:pt x="0" y="0"/>
                  <a:pt x="0" y="0"/>
                  <a:pt x="0" y="0"/>
                </a:cubicBezTo>
                <a:cubicBezTo>
                  <a:pt x="2721" y="0"/>
                  <a:pt x="2721" y="0"/>
                  <a:pt x="2721" y="0"/>
                </a:cubicBezTo>
                <a:cubicBezTo>
                  <a:pt x="2721" y="283"/>
                  <a:pt x="2721" y="283"/>
                  <a:pt x="2721" y="283"/>
                </a:cubicBezTo>
                <a:cubicBezTo>
                  <a:pt x="2699" y="305"/>
                  <a:pt x="2686" y="318"/>
                  <a:pt x="2664" y="340"/>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ja-JP" altLang="en-US">
              <a:solidFill>
                <a:prstClr val="black"/>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9211D84A-020F-F477-438F-2855B74E8A42}"/>
              </a:ext>
            </a:extLst>
          </p:cNvPr>
          <p:cNvSpPr txBox="1"/>
          <p:nvPr/>
        </p:nvSpPr>
        <p:spPr>
          <a:xfrm>
            <a:off x="4015950" y="263054"/>
            <a:ext cx="4160113" cy="569387"/>
          </a:xfrm>
          <a:prstGeom prst="rect">
            <a:avLst/>
          </a:prstGeom>
          <a:noFill/>
        </p:spPr>
        <p:txBody>
          <a:bodyPr wrap="none" rtlCol="0">
            <a:spAutoFit/>
          </a:bodyPr>
          <a:lstStyle/>
          <a:p>
            <a:pPr algn="ctr">
              <a:defRPr/>
            </a:pPr>
            <a:r>
              <a:rPr lang="ja-JP" altLang="en-US" sz="3100" b="1">
                <a:solidFill>
                  <a:prstClr val="white"/>
                </a:solidFill>
                <a:latin typeface="メイリオ" panose="020B0604030504040204" pitchFamily="50" charset="-128"/>
                <a:ea typeface="メイリオ" panose="020B0604030504040204" pitchFamily="50" charset="-128"/>
              </a:rPr>
              <a:t>月と地球の環境くらべ</a:t>
            </a:r>
            <a:endParaRPr lang="ja-JP" altLang="en-US" sz="3100" b="1" dirty="0">
              <a:solidFill>
                <a:prstClr val="white"/>
              </a:solidFill>
              <a:latin typeface="メイリオ" panose="020B0604030504040204" pitchFamily="50" charset="-128"/>
              <a:ea typeface="メイリオ" panose="020B0604030504040204" pitchFamily="50" charset="-128"/>
            </a:endParaRPr>
          </a:p>
        </p:txBody>
      </p:sp>
      <p:sp>
        <p:nvSpPr>
          <p:cNvPr id="17" name="角丸四角形吹き出し 8">
            <a:extLst>
              <a:ext uri="{FF2B5EF4-FFF2-40B4-BE49-F238E27FC236}">
                <a16:creationId xmlns:a16="http://schemas.microsoft.com/office/drawing/2014/main" id="{2350EDCB-1771-9D80-ED69-11FB2B927840}"/>
              </a:ext>
            </a:extLst>
          </p:cNvPr>
          <p:cNvSpPr/>
          <p:nvPr/>
        </p:nvSpPr>
        <p:spPr>
          <a:xfrm>
            <a:off x="2922105" y="6103304"/>
            <a:ext cx="3154017" cy="568427"/>
          </a:xfrm>
          <a:prstGeom prst="wedgeRoundRectCallout">
            <a:avLst>
              <a:gd name="adj1" fmla="val -35329"/>
              <a:gd name="adj2" fmla="val -87620"/>
              <a:gd name="adj3" fmla="val 16667"/>
            </a:avLst>
          </a:prstGeom>
          <a:solidFill>
            <a:srgbClr val="FFC000"/>
          </a:solidFill>
          <a:ln w="12700" cap="flat" cmpd="sng" algn="ctr">
            <a:solidFill>
              <a:srgbClr val="FFC00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8" name="テキスト ボックス 17">
            <a:extLst>
              <a:ext uri="{FF2B5EF4-FFF2-40B4-BE49-F238E27FC236}">
                <a16:creationId xmlns:a16="http://schemas.microsoft.com/office/drawing/2014/main" id="{E922A79B-1EAC-CA6A-9303-E78820FEEA1E}"/>
              </a:ext>
            </a:extLst>
          </p:cNvPr>
          <p:cNvSpPr txBox="1"/>
          <p:nvPr/>
        </p:nvSpPr>
        <p:spPr>
          <a:xfrm>
            <a:off x="2954103" y="6176562"/>
            <a:ext cx="3156633" cy="461665"/>
          </a:xfrm>
          <a:prstGeom prst="rect">
            <a:avLst/>
          </a:prstGeom>
          <a:noFill/>
        </p:spPr>
        <p:txBody>
          <a:bodyPr wrap="none" rtlCol="0">
            <a:spAutoFit/>
          </a:bodyPr>
          <a:lstStyle/>
          <a:p>
            <a:pPr>
              <a:defRPr/>
            </a:pPr>
            <a:r>
              <a:rPr lang="ja-JP" altLang="en-US" sz="2400" b="1">
                <a:solidFill>
                  <a:srgbClr val="E7E6E6">
                    <a:lumMod val="25000"/>
                  </a:srgbClr>
                </a:solidFill>
                <a:latin typeface="メイリオ" panose="020B0604030504040204" pitchFamily="50" charset="-128"/>
                <a:ea typeface="メイリオ" panose="020B0604030504040204" pitchFamily="50" charset="-128"/>
              </a:rPr>
              <a:t>地上の</a:t>
            </a:r>
            <a:r>
              <a:rPr lang="en-US" altLang="ja-JP" sz="2400" b="1" dirty="0">
                <a:solidFill>
                  <a:srgbClr val="E7E6E6">
                    <a:lumMod val="25000"/>
                  </a:srgbClr>
                </a:solidFill>
                <a:latin typeface="メイリオ" panose="020B0604030504040204" pitchFamily="50" charset="-128"/>
                <a:ea typeface="メイリオ" panose="020B0604030504040204" pitchFamily="50" charset="-128"/>
              </a:rPr>
              <a:t>300〜1400</a:t>
            </a:r>
            <a:r>
              <a:rPr lang="ja-JP" altLang="en-US" sz="2400" b="1">
                <a:solidFill>
                  <a:srgbClr val="E7E6E6">
                    <a:lumMod val="25000"/>
                  </a:srgbClr>
                </a:solidFill>
                <a:latin typeface="メイリオ" panose="020B0604030504040204" pitchFamily="50" charset="-128"/>
                <a:ea typeface="メイリオ" panose="020B0604030504040204" pitchFamily="50" charset="-128"/>
              </a:rPr>
              <a:t>倍</a:t>
            </a:r>
          </a:p>
        </p:txBody>
      </p:sp>
      <p:sp>
        <p:nvSpPr>
          <p:cNvPr id="19" name="テキスト ボックス 18">
            <a:extLst>
              <a:ext uri="{FF2B5EF4-FFF2-40B4-BE49-F238E27FC236}">
                <a16:creationId xmlns:a16="http://schemas.microsoft.com/office/drawing/2014/main" id="{A6F9B335-F5F6-C569-6659-FEA5AEA57E6B}"/>
              </a:ext>
            </a:extLst>
          </p:cNvPr>
          <p:cNvSpPr txBox="1"/>
          <p:nvPr/>
        </p:nvSpPr>
        <p:spPr>
          <a:xfrm>
            <a:off x="8014479" y="6222573"/>
            <a:ext cx="3544560" cy="261610"/>
          </a:xfrm>
          <a:prstGeom prst="rect">
            <a:avLst/>
          </a:prstGeom>
          <a:noFill/>
        </p:spPr>
        <p:txBody>
          <a:bodyPr wrap="none" rtlCol="0">
            <a:spAutoFit/>
          </a:bodyPr>
          <a:lstStyle/>
          <a:p>
            <a:pPr>
              <a:defRPr/>
            </a:pPr>
            <a:r>
              <a:rPr lang="ja-JP" altLang="en-US" sz="1100" dirty="0">
                <a:solidFill>
                  <a:srgbClr val="4472C4">
                    <a:lumMod val="40000"/>
                    <a:lumOff val="60000"/>
                  </a:srgbClr>
                </a:solidFill>
                <a:latin typeface="メイリオ" panose="020B0604030504040204" pitchFamily="50" charset="-128"/>
                <a:ea typeface="メイリオ" panose="020B0604030504040204" pitchFamily="50" charset="-128"/>
              </a:rPr>
              <a:t>地球写真：</a:t>
            </a:r>
            <a:r>
              <a:rPr lang="en-US" altLang="ja-JP" sz="1100" dirty="0">
                <a:solidFill>
                  <a:srgbClr val="4472C4">
                    <a:lumMod val="40000"/>
                    <a:lumOff val="60000"/>
                  </a:srgbClr>
                </a:solidFill>
                <a:latin typeface="メイリオ" panose="020B0604030504040204" pitchFamily="50" charset="-128"/>
                <a:ea typeface="メイリオ" panose="020B0604030504040204" pitchFamily="50" charset="-128"/>
              </a:rPr>
              <a:t>©️</a:t>
            </a:r>
            <a:r>
              <a:rPr lang="en" altLang="ja-JP" sz="1100" dirty="0">
                <a:solidFill>
                  <a:srgbClr val="4472C4">
                    <a:lumMod val="40000"/>
                    <a:lumOff val="60000"/>
                  </a:srgbClr>
                </a:solidFill>
                <a:latin typeface="メイリオ" panose="020B0604030504040204" pitchFamily="50" charset="-128"/>
                <a:ea typeface="メイリオ" panose="020B0604030504040204" pitchFamily="50" charset="-128"/>
              </a:rPr>
              <a:t>NASA's Goddard Space Flight Center</a:t>
            </a:r>
            <a:endParaRPr lang="ja-JP" altLang="en-US" sz="1100" dirty="0">
              <a:solidFill>
                <a:srgbClr val="4472C4">
                  <a:lumMod val="40000"/>
                  <a:lumOff val="60000"/>
                </a:srgbClr>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BCBE9385-4FF0-CBAD-F1DC-6BEC4E73F12F}"/>
              </a:ext>
            </a:extLst>
          </p:cNvPr>
          <p:cNvSpPr txBox="1"/>
          <p:nvPr/>
        </p:nvSpPr>
        <p:spPr>
          <a:xfrm>
            <a:off x="8176063" y="6034221"/>
            <a:ext cx="3422732" cy="261610"/>
          </a:xfrm>
          <a:prstGeom prst="rect">
            <a:avLst/>
          </a:prstGeom>
          <a:noFill/>
        </p:spPr>
        <p:txBody>
          <a:bodyPr wrap="none" rtlCol="0">
            <a:spAutoFit/>
          </a:bodyPr>
          <a:lstStyle/>
          <a:p>
            <a:pPr>
              <a:defRPr/>
            </a:pPr>
            <a:r>
              <a:rPr lang="ja-JP" altLang="en-US" sz="1100" dirty="0">
                <a:solidFill>
                  <a:srgbClr val="4472C4">
                    <a:lumMod val="40000"/>
                    <a:lumOff val="60000"/>
                  </a:srgbClr>
                </a:solidFill>
                <a:latin typeface="メイリオ" panose="020B0604030504040204" pitchFamily="50" charset="-128"/>
                <a:ea typeface="メイリオ" panose="020B0604030504040204" pitchFamily="50" charset="-128"/>
              </a:rPr>
              <a:t>月写真：</a:t>
            </a:r>
            <a:r>
              <a:rPr lang="en-US" altLang="ja-JP" sz="1100" dirty="0">
                <a:solidFill>
                  <a:srgbClr val="4472C4">
                    <a:lumMod val="40000"/>
                    <a:lumOff val="60000"/>
                  </a:srgbClr>
                </a:solidFill>
                <a:latin typeface="メイリオ" panose="020B0604030504040204" pitchFamily="50" charset="-128"/>
                <a:ea typeface="メイリオ" panose="020B0604030504040204" pitchFamily="50" charset="-128"/>
              </a:rPr>
              <a:t>©️N</a:t>
            </a:r>
            <a:r>
              <a:rPr lang="en" altLang="ja-JP" sz="1100" dirty="0">
                <a:solidFill>
                  <a:srgbClr val="4472C4">
                    <a:lumMod val="40000"/>
                    <a:lumOff val="60000"/>
                  </a:srgbClr>
                </a:solidFill>
                <a:latin typeface="メイリオ" panose="020B0604030504040204" pitchFamily="50" charset="-128"/>
                <a:ea typeface="メイリオ" panose="020B0604030504040204" pitchFamily="50" charset="-128"/>
              </a:rPr>
              <a:t>ASA/GSFC/Arizona State University</a:t>
            </a:r>
          </a:p>
        </p:txBody>
      </p:sp>
      <p:cxnSp>
        <p:nvCxnSpPr>
          <p:cNvPr id="21" name="直線コネクタ 20">
            <a:extLst>
              <a:ext uri="{FF2B5EF4-FFF2-40B4-BE49-F238E27FC236}">
                <a16:creationId xmlns:a16="http://schemas.microsoft.com/office/drawing/2014/main" id="{CFA12619-6D7B-6D1F-96F1-EC583011A324}"/>
              </a:ext>
            </a:extLst>
          </p:cNvPr>
          <p:cNvCxnSpPr>
            <a:cxnSpLocks/>
          </p:cNvCxnSpPr>
          <p:nvPr/>
        </p:nvCxnSpPr>
        <p:spPr>
          <a:xfrm>
            <a:off x="6535271" y="1375119"/>
            <a:ext cx="0" cy="4607336"/>
          </a:xfrm>
          <a:prstGeom prst="line">
            <a:avLst/>
          </a:prstGeom>
          <a:noFill/>
          <a:ln w="6350" cap="flat" cmpd="sng" algn="ctr">
            <a:solidFill>
              <a:srgbClr val="4472C4"/>
            </a:solidFill>
            <a:prstDash val="solid"/>
            <a:miter lim="800000"/>
          </a:ln>
          <a:effectLst/>
        </p:spPr>
      </p:cxnSp>
    </p:spTree>
    <p:extLst>
      <p:ext uri="{BB962C8B-B14F-4D97-AF65-F5344CB8AC3E}">
        <p14:creationId xmlns:p14="http://schemas.microsoft.com/office/powerpoint/2010/main" val="24749622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7E4ED-38D8-D69C-272C-84432B85F1F2}"/>
            </a:ext>
          </a:extLst>
        </p:cNvPr>
        <p:cNvGrpSpPr/>
        <p:nvPr/>
      </p:nvGrpSpPr>
      <p:grpSpPr>
        <a:xfrm>
          <a:off x="0" y="0"/>
          <a:ext cx="0" cy="0"/>
          <a:chOff x="0" y="0"/>
          <a:chExt cx="0" cy="0"/>
        </a:xfrm>
      </p:grpSpPr>
      <p:sp>
        <p:nvSpPr>
          <p:cNvPr id="20" name="角丸四角形 70">
            <a:extLst>
              <a:ext uri="{FF2B5EF4-FFF2-40B4-BE49-F238E27FC236}">
                <a16:creationId xmlns:a16="http://schemas.microsoft.com/office/drawing/2014/main" id="{2C14AC7B-FBD7-1DC5-1074-C48AEBA5BFD7}"/>
              </a:ext>
            </a:extLst>
          </p:cNvPr>
          <p:cNvSpPr/>
          <p:nvPr/>
        </p:nvSpPr>
        <p:spPr>
          <a:xfrm>
            <a:off x="1089868" y="1685926"/>
            <a:ext cx="4639541" cy="4388871"/>
          </a:xfrm>
          <a:prstGeom prst="roundRect">
            <a:avLst>
              <a:gd name="adj" fmla="val 3741"/>
            </a:avLst>
          </a:prstGeom>
          <a:solidFill>
            <a:sysClr val="window" lastClr="FFFFFF"/>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NASA</a:t>
            </a:r>
            <a:r>
              <a:rPr kumimoji="0" lang="ja-JP" altLang="en-US" sz="2400" b="0" i="0" u="none" strike="noStrike" kern="0" cap="none" spc="0" normalizeH="0" baseline="0" noProof="0">
                <a:ln>
                  <a:noFill/>
                </a:ln>
                <a:solidFill>
                  <a:srgbClr val="0070C0"/>
                </a:solidFill>
                <a:effectLst/>
                <a:uLnTx/>
                <a:uFillTx/>
                <a:latin typeface="メイリオ" panose="020B0604030504040204" pitchFamily="50" charset="-128"/>
                <a:ea typeface="メイリオ" panose="020B0604030504040204" pitchFamily="50" charset="-128"/>
                <a:cs typeface="+mn-cs"/>
              </a:rPr>
              <a:t>による安全性のガイドライン：</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a:ln>
                  <a:noFill/>
                </a:ln>
                <a:solidFill>
                  <a:srgbClr val="0070C0"/>
                </a:solidFill>
                <a:effectLst/>
                <a:uLnTx/>
                <a:uFillTx/>
                <a:latin typeface="メイリオ" panose="020B0604030504040204" pitchFamily="50" charset="-128"/>
                <a:ea typeface="メイリオ" panose="020B0604030504040204" pitchFamily="50" charset="-128"/>
                <a:cs typeface="+mn-cs"/>
              </a:rPr>
              <a:t>一生に浴びる放射線の量が</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4 </a:t>
            </a:r>
            <a:r>
              <a:rPr kumimoji="0" lang="en" altLang="ja-JP" sz="2400" b="0" i="0" u="none" strike="noStrike" kern="0" cap="none" spc="0" normalizeH="0" baseline="0" noProof="0" dirty="0" err="1">
                <a:ln>
                  <a:noFill/>
                </a:ln>
                <a:solidFill>
                  <a:srgbClr val="ED7D31"/>
                </a:solidFill>
                <a:effectLst/>
                <a:uLnTx/>
                <a:uFillTx/>
                <a:latin typeface="メイリオ" panose="020B0604030504040204" pitchFamily="50" charset="-128"/>
                <a:ea typeface="メイリオ" panose="020B0604030504040204" pitchFamily="50" charset="-128"/>
                <a:cs typeface="+mn-cs"/>
              </a:rPr>
              <a:t>Sv</a:t>
            </a:r>
            <a:r>
              <a:rPr kumimoji="0" lang="en" altLang="ja-JP"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 (4000 mSv)</a:t>
            </a:r>
            <a:r>
              <a:rPr kumimoji="0" lang="ja-JP" altLang="en-US" sz="2400" b="0" i="0" u="none" strike="noStrike" kern="0" cap="none" spc="0" normalizeH="0" baseline="0" noProof="0">
                <a:ln>
                  <a:noFill/>
                </a:ln>
                <a:solidFill>
                  <a:srgbClr val="0070C0"/>
                </a:solidFill>
                <a:effectLst/>
                <a:uLnTx/>
                <a:uFillTx/>
                <a:latin typeface="メイリオ" panose="020B0604030504040204" pitchFamily="50" charset="-128"/>
                <a:ea typeface="メイリオ" panose="020B0604030504040204" pitchFamily="50" charset="-128"/>
                <a:cs typeface="+mn-cs"/>
              </a:rPr>
              <a:t>を超えないようにすること</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a:ln>
                  <a:noFill/>
                </a:ln>
                <a:solidFill>
                  <a:srgbClr val="0070C0"/>
                </a:solidFill>
                <a:effectLst/>
                <a:uLnTx/>
                <a:uFillTx/>
                <a:latin typeface="メイリオ" panose="020B0604030504040204" pitchFamily="50" charset="-128"/>
                <a:ea typeface="メイリオ" panose="020B0604030504040204" pitchFamily="50" charset="-128"/>
                <a:cs typeface="+mn-cs"/>
              </a:rPr>
              <a:t>月面でなにも対策しない場合、</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a:ln>
                  <a:noFill/>
                </a:ln>
                <a:solidFill>
                  <a:srgbClr val="0070C0"/>
                </a:solidFill>
                <a:effectLst/>
                <a:uLnTx/>
                <a:uFillTx/>
                <a:latin typeface="メイリオ" panose="020B0604030504040204" pitchFamily="50" charset="-128"/>
                <a:ea typeface="メイリオ" panose="020B0604030504040204" pitchFamily="50" charset="-128"/>
                <a:cs typeface="+mn-cs"/>
              </a:rPr>
              <a:t>１ヶ月</a:t>
            </a: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a:ln>
                  <a:noFill/>
                </a:ln>
                <a:solidFill>
                  <a:srgbClr val="0070C0"/>
                </a:solidFill>
                <a:effectLst/>
                <a:uLnTx/>
                <a:uFillTx/>
                <a:latin typeface="メイリオ" panose="020B0604030504040204" pitchFamily="50" charset="-128"/>
                <a:ea typeface="メイリオ" panose="020B0604030504040204" pitchFamily="50" charset="-128"/>
                <a:cs typeface="+mn-cs"/>
              </a:rPr>
              <a:t>半年くらいでこの値になる。</a:t>
            </a:r>
            <a:endPar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p:txBody>
      </p:sp>
      <p:sp>
        <p:nvSpPr>
          <p:cNvPr id="22" name="角丸四角形 49">
            <a:extLst>
              <a:ext uri="{FF2B5EF4-FFF2-40B4-BE49-F238E27FC236}">
                <a16:creationId xmlns:a16="http://schemas.microsoft.com/office/drawing/2014/main" id="{1E20E54E-8848-04A3-54F1-4F1E8007DE60}"/>
              </a:ext>
            </a:extLst>
          </p:cNvPr>
          <p:cNvSpPr/>
          <p:nvPr/>
        </p:nvSpPr>
        <p:spPr>
          <a:xfrm>
            <a:off x="6462591" y="1685926"/>
            <a:ext cx="4639541" cy="4388871"/>
          </a:xfrm>
          <a:prstGeom prst="roundRect">
            <a:avLst>
              <a:gd name="adj" fmla="val 3741"/>
            </a:avLst>
          </a:prstGeom>
          <a:solidFill>
            <a:sysClr val="window" lastClr="FFFFFF"/>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・滞在時間の制限</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・太陽活動の活発な時期の把握</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  </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→遮蔽のあるところへ</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遮蔽</a:t>
            </a:r>
            <a:endParaRPr kumimoji="0" lang="en-US" altLang="ja-JP" sz="2400" b="1"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・放射線を遮る物質で遮蔽材作成（</a:t>
            </a:r>
            <a:r>
              <a:rPr kumimoji="0" lang="ja-JP" altLang="en-US"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月の砂</a:t>
            </a:r>
            <a:r>
              <a:rPr kumimoji="0" lang="en-US" altLang="ja-JP"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 5 m</a:t>
            </a:r>
            <a:r>
              <a:rPr kumimoji="0" lang="ja-JP" altLang="en-US"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の厚さ</a:t>
            </a:r>
            <a:r>
              <a:rPr kumimoji="0" lang="en-US" altLang="ja-JP"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a:t>
            </a:r>
            <a:r>
              <a:rPr kumimoji="0" lang="ja-JP" altLang="en-US"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地球の大気</a:t>
            </a:r>
            <a:r>
              <a:rPr kumimoji="0" lang="en-US" altLang="ja-JP" sz="2400" b="0" i="0" u="none" strike="noStrike" kern="0" cap="none" spc="0" normalizeH="0" baseline="0" noProof="0" dirty="0">
                <a:ln>
                  <a:noFill/>
                </a:ln>
                <a:solidFill>
                  <a:srgbClr val="ED7D31"/>
                </a:solidFill>
                <a:effectLst/>
                <a:uLnTx/>
                <a:uFillTx/>
                <a:latin typeface="メイリオ" panose="020B0604030504040204" pitchFamily="50" charset="-128"/>
                <a:ea typeface="メイリオ" panose="020B0604030504040204" pitchFamily="50" charset="-128"/>
                <a:cs typeface="+mn-cs"/>
              </a:rPr>
              <a:t> </a:t>
            </a: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とほぼ同等の遮蔽能力）</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rPr>
              <a:t>・月面基地を地下に作る</a:t>
            </a:r>
            <a:endParaRPr kumimoji="0" lang="en-US" altLang="ja-JP" sz="24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2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2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3" name="Freeform 5">
            <a:extLst>
              <a:ext uri="{FF2B5EF4-FFF2-40B4-BE49-F238E27FC236}">
                <a16:creationId xmlns:a16="http://schemas.microsoft.com/office/drawing/2014/main" id="{27037544-04D7-3FFC-9B88-0C90C9CA0D00}"/>
              </a:ext>
            </a:extLst>
          </p:cNvPr>
          <p:cNvSpPr>
            <a:spLocks noChangeAspect="1"/>
          </p:cNvSpPr>
          <p:nvPr/>
        </p:nvSpPr>
        <p:spPr bwMode="auto">
          <a:xfrm>
            <a:off x="1807882" y="10698"/>
            <a:ext cx="8576235" cy="1080000"/>
          </a:xfrm>
          <a:custGeom>
            <a:avLst/>
            <a:gdLst>
              <a:gd name="T0" fmla="*/ 2664 w 2721"/>
              <a:gd name="T1" fmla="*/ 340 h 340"/>
              <a:gd name="T2" fmla="*/ 56 w 2721"/>
              <a:gd name="T3" fmla="*/ 340 h 340"/>
              <a:gd name="T4" fmla="*/ 0 w 2721"/>
              <a:gd name="T5" fmla="*/ 283 h 340"/>
              <a:gd name="T6" fmla="*/ 0 w 2721"/>
              <a:gd name="T7" fmla="*/ 0 h 340"/>
              <a:gd name="T8" fmla="*/ 2721 w 2721"/>
              <a:gd name="T9" fmla="*/ 0 h 340"/>
              <a:gd name="T10" fmla="*/ 2721 w 2721"/>
              <a:gd name="T11" fmla="*/ 283 h 340"/>
              <a:gd name="T12" fmla="*/ 2664 w 2721"/>
              <a:gd name="T13" fmla="*/ 340 h 340"/>
            </a:gdLst>
            <a:ahLst/>
            <a:cxnLst>
              <a:cxn ang="0">
                <a:pos x="T0" y="T1"/>
              </a:cxn>
              <a:cxn ang="0">
                <a:pos x="T2" y="T3"/>
              </a:cxn>
              <a:cxn ang="0">
                <a:pos x="T4" y="T5"/>
              </a:cxn>
              <a:cxn ang="0">
                <a:pos x="T6" y="T7"/>
              </a:cxn>
              <a:cxn ang="0">
                <a:pos x="T8" y="T9"/>
              </a:cxn>
              <a:cxn ang="0">
                <a:pos x="T10" y="T11"/>
              </a:cxn>
              <a:cxn ang="0">
                <a:pos x="T12" y="T13"/>
              </a:cxn>
            </a:cxnLst>
            <a:rect l="0" t="0" r="r" b="b"/>
            <a:pathLst>
              <a:path w="2721" h="340">
                <a:moveTo>
                  <a:pt x="2664" y="340"/>
                </a:moveTo>
                <a:cubicBezTo>
                  <a:pt x="56" y="340"/>
                  <a:pt x="56" y="340"/>
                  <a:pt x="56" y="340"/>
                </a:cubicBezTo>
                <a:cubicBezTo>
                  <a:pt x="34" y="318"/>
                  <a:pt x="22" y="305"/>
                  <a:pt x="0" y="283"/>
                </a:cubicBezTo>
                <a:cubicBezTo>
                  <a:pt x="0" y="0"/>
                  <a:pt x="0" y="0"/>
                  <a:pt x="0" y="0"/>
                </a:cubicBezTo>
                <a:cubicBezTo>
                  <a:pt x="2721" y="0"/>
                  <a:pt x="2721" y="0"/>
                  <a:pt x="2721" y="0"/>
                </a:cubicBezTo>
                <a:cubicBezTo>
                  <a:pt x="2721" y="283"/>
                  <a:pt x="2721" y="283"/>
                  <a:pt x="2721" y="283"/>
                </a:cubicBezTo>
                <a:cubicBezTo>
                  <a:pt x="2699" y="305"/>
                  <a:pt x="2686" y="318"/>
                  <a:pt x="2664" y="340"/>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ja-JP" altLang="en-US">
              <a:solidFill>
                <a:prstClr val="black"/>
              </a:solidFill>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C341049C-BB98-3E26-15DB-2CB94D5F43A7}"/>
              </a:ext>
            </a:extLst>
          </p:cNvPr>
          <p:cNvSpPr txBox="1"/>
          <p:nvPr/>
        </p:nvSpPr>
        <p:spPr>
          <a:xfrm>
            <a:off x="2419992" y="247005"/>
            <a:ext cx="7352016" cy="569387"/>
          </a:xfrm>
          <a:prstGeom prst="rect">
            <a:avLst/>
          </a:prstGeom>
          <a:noFill/>
        </p:spPr>
        <p:txBody>
          <a:bodyPr wrap="square" rtlCol="0">
            <a:spAutoFit/>
          </a:bodyPr>
          <a:lstStyle/>
          <a:p>
            <a:pPr algn="ctr">
              <a:defRPr/>
            </a:pPr>
            <a:r>
              <a:rPr lang="ja-JP" altLang="en-US" sz="3100" b="1">
                <a:solidFill>
                  <a:prstClr val="white"/>
                </a:solidFill>
                <a:latin typeface="メイリオ" panose="020B0604030504040204" pitchFamily="50" charset="-128"/>
                <a:ea typeface="メイリオ" panose="020B0604030504040204" pitchFamily="50" charset="-128"/>
              </a:rPr>
              <a:t>月の環境：宇宙放射線の対策</a:t>
            </a:r>
            <a:endParaRPr lang="ja-JP" altLang="en-US" sz="3100" b="1" dirty="0">
              <a:solidFill>
                <a:prstClr val="white"/>
              </a:solidFill>
              <a:latin typeface="メイリオ" panose="020B0604030504040204" pitchFamily="50" charset="-128"/>
              <a:ea typeface="メイリオ" panose="020B0604030504040204" pitchFamily="50" charset="-128"/>
            </a:endParaRPr>
          </a:p>
        </p:txBody>
      </p:sp>
      <p:sp>
        <p:nvSpPr>
          <p:cNvPr id="25" name="角丸四角形 1">
            <a:extLst>
              <a:ext uri="{FF2B5EF4-FFF2-40B4-BE49-F238E27FC236}">
                <a16:creationId xmlns:a16="http://schemas.microsoft.com/office/drawing/2014/main" id="{BE901FBD-3F1D-FFC9-868B-31EABCCAAE69}"/>
              </a:ext>
            </a:extLst>
          </p:cNvPr>
          <p:cNvSpPr/>
          <p:nvPr/>
        </p:nvSpPr>
        <p:spPr>
          <a:xfrm>
            <a:off x="1625148" y="1327005"/>
            <a:ext cx="3392422" cy="819847"/>
          </a:xfrm>
          <a:prstGeom prst="roundRect">
            <a:avLst/>
          </a:prstGeom>
          <a:solidFill>
            <a:srgbClr val="FFC000">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6" name="テキスト ボックス 25">
            <a:extLst>
              <a:ext uri="{FF2B5EF4-FFF2-40B4-BE49-F238E27FC236}">
                <a16:creationId xmlns:a16="http://schemas.microsoft.com/office/drawing/2014/main" id="{890FA68A-E3D6-6266-5051-28D8D9B189C0}"/>
              </a:ext>
            </a:extLst>
          </p:cNvPr>
          <p:cNvSpPr txBox="1"/>
          <p:nvPr/>
        </p:nvSpPr>
        <p:spPr>
          <a:xfrm>
            <a:off x="1932310" y="1506095"/>
            <a:ext cx="2954655" cy="461665"/>
          </a:xfrm>
          <a:prstGeom prst="rect">
            <a:avLst/>
          </a:prstGeom>
          <a:noFill/>
        </p:spPr>
        <p:txBody>
          <a:bodyPr wrap="none" rtlCol="0">
            <a:spAutoFit/>
          </a:bodyPr>
          <a:lstStyle/>
          <a:p>
            <a:pPr>
              <a:defRPr/>
            </a:pPr>
            <a:r>
              <a:rPr lang="ja-JP" altLang="en-US" sz="2400" b="1">
                <a:solidFill>
                  <a:prstClr val="black">
                    <a:lumMod val="85000"/>
                    <a:lumOff val="15000"/>
                  </a:prstClr>
                </a:solidFill>
                <a:latin typeface="メイリオ" panose="020B0604030504040204" pitchFamily="50" charset="-128"/>
                <a:ea typeface="メイリオ" panose="020B0604030504040204" pitchFamily="50" charset="-128"/>
              </a:rPr>
              <a:t>安全性ガイドライン</a:t>
            </a:r>
          </a:p>
        </p:txBody>
      </p:sp>
      <p:sp>
        <p:nvSpPr>
          <p:cNvPr id="27" name="角丸四角形 5">
            <a:extLst>
              <a:ext uri="{FF2B5EF4-FFF2-40B4-BE49-F238E27FC236}">
                <a16:creationId xmlns:a16="http://schemas.microsoft.com/office/drawing/2014/main" id="{9C983072-3492-9A69-E73D-2CDC26ABE3C6}"/>
              </a:ext>
            </a:extLst>
          </p:cNvPr>
          <p:cNvSpPr/>
          <p:nvPr/>
        </p:nvSpPr>
        <p:spPr>
          <a:xfrm>
            <a:off x="8011224" y="1386827"/>
            <a:ext cx="1363364" cy="609632"/>
          </a:xfrm>
          <a:prstGeom prst="roundRect">
            <a:avLst/>
          </a:prstGeom>
          <a:solidFill>
            <a:srgbClr val="FFC000">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22C52A0B-09CE-3C62-C882-6793DF1DDB1E}"/>
              </a:ext>
            </a:extLst>
          </p:cNvPr>
          <p:cNvSpPr txBox="1"/>
          <p:nvPr/>
        </p:nvSpPr>
        <p:spPr>
          <a:xfrm>
            <a:off x="8138908" y="1474970"/>
            <a:ext cx="1107996" cy="461665"/>
          </a:xfrm>
          <a:prstGeom prst="rect">
            <a:avLst/>
          </a:prstGeom>
          <a:noFill/>
        </p:spPr>
        <p:txBody>
          <a:bodyPr wrap="none" rtlCol="0">
            <a:spAutoFit/>
          </a:bodyPr>
          <a:lstStyle/>
          <a:p>
            <a:pPr>
              <a:defRPr/>
            </a:pPr>
            <a:r>
              <a:rPr lang="ja-JP" altLang="en-US" sz="2400" b="1">
                <a:solidFill>
                  <a:prstClr val="black">
                    <a:lumMod val="85000"/>
                    <a:lumOff val="15000"/>
                  </a:prstClr>
                </a:solidFill>
                <a:latin typeface="メイリオ" panose="020B0604030504040204" pitchFamily="50" charset="-128"/>
                <a:ea typeface="メイリオ" panose="020B0604030504040204" pitchFamily="50" charset="-128"/>
              </a:rPr>
              <a:t>対　策</a:t>
            </a:r>
          </a:p>
        </p:txBody>
      </p:sp>
    </p:spTree>
    <p:extLst>
      <p:ext uri="{BB962C8B-B14F-4D97-AF65-F5344CB8AC3E}">
        <p14:creationId xmlns:p14="http://schemas.microsoft.com/office/powerpoint/2010/main" val="4204627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83388-B9E9-5989-A509-58ABA696CB99}"/>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0B405F4-28E5-43F4-ADC8-25AC63B18FEC}"/>
              </a:ext>
            </a:extLst>
          </p:cNvPr>
          <p:cNvSpPr txBox="1"/>
          <p:nvPr/>
        </p:nvSpPr>
        <p:spPr>
          <a:xfrm>
            <a:off x="6777118" y="2876841"/>
            <a:ext cx="4927202" cy="153888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5000" b="1" i="0" u="none" strike="noStrike" kern="1200" cap="none" spc="300" normalizeH="0" baseline="0" noProof="0" dirty="0">
                <a:ln>
                  <a:noFill/>
                </a:ln>
                <a:solidFill>
                  <a:srgbClr val="3383A9"/>
                </a:solidFill>
                <a:effectLst/>
                <a:uLnTx/>
                <a:uFillTx/>
                <a:latin typeface="メイリオ" panose="020B0604030504040204" pitchFamily="50" charset="-128"/>
                <a:ea typeface="メイリオ" panose="020B0604030504040204" pitchFamily="50" charset="-128"/>
              </a:rPr>
              <a:t>生活する上でのヒント</a:t>
            </a:r>
          </a:p>
        </p:txBody>
      </p:sp>
      <p:pic>
        <p:nvPicPr>
          <p:cNvPr id="5" name="Picture 2">
            <a:extLst>
              <a:ext uri="{FF2B5EF4-FFF2-40B4-BE49-F238E27FC236}">
                <a16:creationId xmlns:a16="http://schemas.microsoft.com/office/drawing/2014/main" id="{A3D907EA-AAA2-F046-2E86-C5AEDD48DE6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4920" y="1867194"/>
            <a:ext cx="5161305" cy="2903436"/>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79D8026F-DCB7-83CB-9359-E8822CD1F39F}"/>
              </a:ext>
            </a:extLst>
          </p:cNvPr>
          <p:cNvSpPr txBox="1"/>
          <p:nvPr/>
        </p:nvSpPr>
        <p:spPr>
          <a:xfrm>
            <a:off x="4987286" y="4537596"/>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98452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1B9A5-5E77-73AC-DE9E-033E9D2C5AB3}"/>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B00A1592-7576-691B-96C1-AC2ECE201AE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3682" y="1502186"/>
            <a:ext cx="6165794" cy="4110529"/>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5754B05A-835C-2F68-66C1-36A8D2254C3A}"/>
              </a:ext>
            </a:extLst>
          </p:cNvPr>
          <p:cNvSpPr txBox="1"/>
          <p:nvPr/>
        </p:nvSpPr>
        <p:spPr>
          <a:xfrm>
            <a:off x="6934466" y="2403289"/>
            <a:ext cx="5135042" cy="2308324"/>
          </a:xfrm>
          <a:prstGeom prst="rect">
            <a:avLst/>
          </a:prstGeom>
          <a:noFill/>
        </p:spPr>
        <p:txBody>
          <a:bodyPr wrap="square" lIns="0" tIns="0" rIns="0" bIns="0" rtlCol="0">
            <a:spAutoFit/>
          </a:bodyPr>
          <a:lstStyle/>
          <a:p>
            <a:pPr algn="ctr"/>
            <a:r>
              <a:rPr kumimoji="1" lang="ja-JP" altLang="en-US" sz="5000" b="1" spc="300" baseline="0" dirty="0">
                <a:solidFill>
                  <a:schemeClr val="bg1"/>
                </a:solidFill>
                <a:latin typeface="メイリオ" panose="020B0604030504040204" pitchFamily="50" charset="-128"/>
                <a:ea typeface="メイリオ" panose="020B0604030504040204" pitchFamily="50" charset="-128"/>
              </a:rPr>
              <a:t>みなさん</a:t>
            </a:r>
            <a:endParaRPr kumimoji="1" lang="en-US" altLang="ja-JP" sz="5000" b="1" spc="300" baseline="0" dirty="0">
              <a:solidFill>
                <a:schemeClr val="bg1"/>
              </a:solidFill>
              <a:latin typeface="メイリオ" panose="020B0604030504040204" pitchFamily="50" charset="-128"/>
              <a:ea typeface="メイリオ" panose="020B0604030504040204" pitchFamily="50" charset="-128"/>
            </a:endParaRPr>
          </a:p>
          <a:p>
            <a:pPr algn="ctr"/>
            <a:r>
              <a:rPr lang="ja-JP" altLang="en-US" sz="5000" b="1" spc="300" dirty="0">
                <a:solidFill>
                  <a:schemeClr val="bg1"/>
                </a:solidFill>
                <a:latin typeface="メイリオ" panose="020B0604030504040204" pitchFamily="50" charset="-128"/>
                <a:ea typeface="メイリオ" panose="020B0604030504040204" pitchFamily="50" charset="-128"/>
              </a:rPr>
              <a:t>宇宙は</a:t>
            </a:r>
            <a:endParaRPr lang="en-US" altLang="ja-JP" sz="5000" b="1" spc="300" dirty="0">
              <a:solidFill>
                <a:schemeClr val="bg1"/>
              </a:solidFill>
              <a:latin typeface="メイリオ" panose="020B0604030504040204" pitchFamily="50" charset="-128"/>
              <a:ea typeface="メイリオ" panose="020B0604030504040204" pitchFamily="50" charset="-128"/>
            </a:endParaRPr>
          </a:p>
          <a:p>
            <a:pPr algn="ctr"/>
            <a:r>
              <a:rPr kumimoji="1" lang="ja-JP" altLang="en-US" sz="5000" b="1" spc="300" baseline="0" dirty="0">
                <a:solidFill>
                  <a:schemeClr val="bg1"/>
                </a:solidFill>
                <a:latin typeface="メイリオ" panose="020B0604030504040204" pitchFamily="50" charset="-128"/>
                <a:ea typeface="メイリオ" panose="020B0604030504040204" pitchFamily="50" charset="-128"/>
              </a:rPr>
              <a:t>好きですか？</a:t>
            </a:r>
          </a:p>
        </p:txBody>
      </p:sp>
      <p:sp>
        <p:nvSpPr>
          <p:cNvPr id="4" name="テキスト ボックス 3">
            <a:extLst>
              <a:ext uri="{FF2B5EF4-FFF2-40B4-BE49-F238E27FC236}">
                <a16:creationId xmlns:a16="http://schemas.microsoft.com/office/drawing/2014/main" id="{0D4D2CEF-5A2E-7010-3169-FC15CCC24A31}"/>
              </a:ext>
            </a:extLst>
          </p:cNvPr>
          <p:cNvSpPr txBox="1"/>
          <p:nvPr/>
        </p:nvSpPr>
        <p:spPr>
          <a:xfrm>
            <a:off x="5101339" y="5304938"/>
            <a:ext cx="145590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©JAXA/NASA</a:t>
            </a:r>
            <a:endParaRPr kumimoji="1" lang="ja-JP" altLang="en-US"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413955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a:extLst>
              <a:ext uri="{FF2B5EF4-FFF2-40B4-BE49-F238E27FC236}">
                <a16:creationId xmlns:a16="http://schemas.microsoft.com/office/drawing/2014/main" id="{D17CAE93-0352-04F7-3B64-758F8100D078}"/>
              </a:ext>
            </a:extLst>
          </p:cNvPr>
          <p:cNvSpPr>
            <a:spLocks/>
          </p:cNvSpPr>
          <p:nvPr/>
        </p:nvSpPr>
        <p:spPr bwMode="auto">
          <a:xfrm>
            <a:off x="1505119" y="0"/>
            <a:ext cx="9181764" cy="1085850"/>
          </a:xfrm>
          <a:custGeom>
            <a:avLst/>
            <a:gdLst>
              <a:gd name="T0" fmla="*/ 1361 w 1418"/>
              <a:gd name="T1" fmla="*/ 341 h 341"/>
              <a:gd name="T2" fmla="*/ 57 w 1418"/>
              <a:gd name="T3" fmla="*/ 341 h 341"/>
              <a:gd name="T4" fmla="*/ 0 w 1418"/>
              <a:gd name="T5" fmla="*/ 284 h 341"/>
              <a:gd name="T6" fmla="*/ 0 w 1418"/>
              <a:gd name="T7" fmla="*/ 0 h 341"/>
              <a:gd name="T8" fmla="*/ 1418 w 1418"/>
              <a:gd name="T9" fmla="*/ 0 h 341"/>
              <a:gd name="T10" fmla="*/ 1418 w 1418"/>
              <a:gd name="T11" fmla="*/ 284 h 341"/>
              <a:gd name="T12" fmla="*/ 1361 w 1418"/>
              <a:gd name="T13" fmla="*/ 341 h 341"/>
            </a:gdLst>
            <a:ahLst/>
            <a:cxnLst>
              <a:cxn ang="0">
                <a:pos x="T0" y="T1"/>
              </a:cxn>
              <a:cxn ang="0">
                <a:pos x="T2" y="T3"/>
              </a:cxn>
              <a:cxn ang="0">
                <a:pos x="T4" y="T5"/>
              </a:cxn>
              <a:cxn ang="0">
                <a:pos x="T6" y="T7"/>
              </a:cxn>
              <a:cxn ang="0">
                <a:pos x="T8" y="T9"/>
              </a:cxn>
              <a:cxn ang="0">
                <a:pos x="T10" y="T11"/>
              </a:cxn>
              <a:cxn ang="0">
                <a:pos x="T12" y="T13"/>
              </a:cxn>
            </a:cxnLst>
            <a:rect l="0" t="0" r="r" b="b"/>
            <a:pathLst>
              <a:path w="1418" h="341">
                <a:moveTo>
                  <a:pt x="1361" y="341"/>
                </a:moveTo>
                <a:cubicBezTo>
                  <a:pt x="57" y="341"/>
                  <a:pt x="57" y="341"/>
                  <a:pt x="57" y="341"/>
                </a:cubicBezTo>
                <a:cubicBezTo>
                  <a:pt x="35" y="318"/>
                  <a:pt x="22" y="306"/>
                  <a:pt x="0" y="284"/>
                </a:cubicBezTo>
                <a:cubicBezTo>
                  <a:pt x="0" y="0"/>
                  <a:pt x="0" y="0"/>
                  <a:pt x="0" y="0"/>
                </a:cubicBezTo>
                <a:cubicBezTo>
                  <a:pt x="1418" y="0"/>
                  <a:pt x="1418" y="0"/>
                  <a:pt x="1418" y="0"/>
                </a:cubicBezTo>
                <a:cubicBezTo>
                  <a:pt x="1418" y="284"/>
                  <a:pt x="1418" y="284"/>
                  <a:pt x="1418" y="284"/>
                </a:cubicBezTo>
                <a:cubicBezTo>
                  <a:pt x="1396" y="306"/>
                  <a:pt x="1383" y="318"/>
                  <a:pt x="1361" y="341"/>
                </a:cubicBezTo>
                <a:close/>
              </a:path>
            </a:pathLst>
          </a:custGeom>
          <a:solidFill>
            <a:srgbClr val="EC6D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 name="テキスト ボックス 1">
            <a:extLst>
              <a:ext uri="{FF2B5EF4-FFF2-40B4-BE49-F238E27FC236}">
                <a16:creationId xmlns:a16="http://schemas.microsoft.com/office/drawing/2014/main" id="{69E37AB9-CA42-5992-B09F-485BD140B0C6}"/>
              </a:ext>
            </a:extLst>
          </p:cNvPr>
          <p:cNvSpPr txBox="1"/>
          <p:nvPr/>
        </p:nvSpPr>
        <p:spPr>
          <a:xfrm>
            <a:off x="7009835" y="1868954"/>
            <a:ext cx="5040000" cy="892552"/>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最低限、生きるのに必要なもの</a:t>
            </a:r>
            <a:endParaRPr kumimoji="1" lang="en-US" altLang="ja-JP" sz="2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（衣食住など）</a:t>
            </a:r>
          </a:p>
        </p:txBody>
      </p:sp>
      <p:sp>
        <p:nvSpPr>
          <p:cNvPr id="3" name="テキスト ボックス 2">
            <a:extLst>
              <a:ext uri="{FF2B5EF4-FFF2-40B4-BE49-F238E27FC236}">
                <a16:creationId xmlns:a16="http://schemas.microsoft.com/office/drawing/2014/main" id="{F87C9569-4DFF-A6C8-7122-A7A7FE27B36B}"/>
              </a:ext>
            </a:extLst>
          </p:cNvPr>
          <p:cNvSpPr txBox="1"/>
          <p:nvPr/>
        </p:nvSpPr>
        <p:spPr>
          <a:xfrm>
            <a:off x="7043630" y="3215639"/>
            <a:ext cx="5006205" cy="8925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長期間生活するのに必要なもの（健康・安全につながる など）　</a:t>
            </a:r>
          </a:p>
        </p:txBody>
      </p:sp>
      <p:sp>
        <p:nvSpPr>
          <p:cNvPr id="4" name="テキスト ボックス 3">
            <a:extLst>
              <a:ext uri="{FF2B5EF4-FFF2-40B4-BE49-F238E27FC236}">
                <a16:creationId xmlns:a16="http://schemas.microsoft.com/office/drawing/2014/main" id="{285B69B7-813F-CD8A-9C7B-B1C59AC4A000}"/>
              </a:ext>
            </a:extLst>
          </p:cNvPr>
          <p:cNvSpPr txBox="1"/>
          <p:nvPr/>
        </p:nvSpPr>
        <p:spPr>
          <a:xfrm>
            <a:off x="6307712" y="1875850"/>
            <a:ext cx="576107" cy="123110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0" b="1" i="0" u="none" strike="noStrike" kern="1200" cap="none" spc="0" normalizeH="0" baseline="0" noProof="0" dirty="0">
                <a:ln>
                  <a:noFill/>
                </a:ln>
                <a:solidFill>
                  <a:prstClr val="white">
                    <a:alpha val="51000"/>
                  </a:prstClr>
                </a:solidFill>
                <a:effectLst/>
                <a:uLnTx/>
                <a:uFillTx/>
                <a:latin typeface="メイリオ" panose="020B0604030504040204" pitchFamily="50" charset="-128"/>
                <a:ea typeface="メイリオ" panose="020B0604030504040204" pitchFamily="50" charset="-128"/>
              </a:rPr>
              <a:t>1</a:t>
            </a:r>
            <a:endParaRPr kumimoji="1" lang="ja-JP" altLang="en-US" sz="8000" b="1" i="0" u="none" strike="noStrike" kern="1200" cap="none" spc="0" normalizeH="0" baseline="0" noProof="0">
              <a:ln>
                <a:noFill/>
              </a:ln>
              <a:solidFill>
                <a:prstClr val="white">
                  <a:alpha val="51000"/>
                </a:prstClr>
              </a:solidFill>
              <a:effectLst/>
              <a:uLnTx/>
              <a:uFillTx/>
              <a:latin typeface="メイリオ" panose="020B0604030504040204" pitchFamily="50" charset="-128"/>
              <a:ea typeface="メイリオ" panose="020B0604030504040204" pitchFamily="50" charset="-128"/>
            </a:endParaRPr>
          </a:p>
        </p:txBody>
      </p:sp>
      <p:cxnSp>
        <p:nvCxnSpPr>
          <p:cNvPr id="5" name="直線コネクタ 4">
            <a:extLst>
              <a:ext uri="{FF2B5EF4-FFF2-40B4-BE49-F238E27FC236}">
                <a16:creationId xmlns:a16="http://schemas.microsoft.com/office/drawing/2014/main" id="{963E7425-1556-F580-CA3B-396ED3BBB7E1}"/>
              </a:ext>
            </a:extLst>
          </p:cNvPr>
          <p:cNvCxnSpPr>
            <a:cxnSpLocks/>
          </p:cNvCxnSpPr>
          <p:nvPr/>
        </p:nvCxnSpPr>
        <p:spPr>
          <a:xfrm>
            <a:off x="6268192" y="2961448"/>
            <a:ext cx="5484254" cy="0"/>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953696CC-4AF6-923C-FAB3-46F26EB971F7}"/>
              </a:ext>
            </a:extLst>
          </p:cNvPr>
          <p:cNvCxnSpPr>
            <a:cxnSpLocks/>
          </p:cNvCxnSpPr>
          <p:nvPr/>
        </p:nvCxnSpPr>
        <p:spPr>
          <a:xfrm>
            <a:off x="6268192" y="4216933"/>
            <a:ext cx="5484254" cy="0"/>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線コネクタ 6">
            <a:extLst>
              <a:ext uri="{FF2B5EF4-FFF2-40B4-BE49-F238E27FC236}">
                <a16:creationId xmlns:a16="http://schemas.microsoft.com/office/drawing/2014/main" id="{0B7AB055-4436-9FE6-F167-2DE64584822F}"/>
              </a:ext>
            </a:extLst>
          </p:cNvPr>
          <p:cNvCxnSpPr>
            <a:cxnSpLocks/>
          </p:cNvCxnSpPr>
          <p:nvPr/>
        </p:nvCxnSpPr>
        <p:spPr>
          <a:xfrm>
            <a:off x="6268192" y="5472419"/>
            <a:ext cx="5484254" cy="0"/>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C18B2EAD-A106-9B0E-FC11-D279412B0A9B}"/>
              </a:ext>
            </a:extLst>
          </p:cNvPr>
          <p:cNvSpPr txBox="1"/>
          <p:nvPr/>
        </p:nvSpPr>
        <p:spPr>
          <a:xfrm>
            <a:off x="6307712" y="3131335"/>
            <a:ext cx="576107" cy="123110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0" b="1" i="0" u="none" strike="noStrike" kern="1200" cap="none" spc="0" normalizeH="0" baseline="0" noProof="0" dirty="0">
                <a:ln>
                  <a:noFill/>
                </a:ln>
                <a:solidFill>
                  <a:prstClr val="white">
                    <a:alpha val="51000"/>
                  </a:prstClr>
                </a:solidFill>
                <a:effectLst/>
                <a:uLnTx/>
                <a:uFillTx/>
                <a:latin typeface="メイリオ" panose="020B0604030504040204" pitchFamily="50" charset="-128"/>
                <a:ea typeface="メイリオ" panose="020B0604030504040204" pitchFamily="50" charset="-128"/>
              </a:rPr>
              <a:t>2</a:t>
            </a:r>
            <a:endParaRPr kumimoji="1" lang="ja-JP" altLang="en-US" sz="8000" b="1" i="0" u="none" strike="noStrike" kern="1200" cap="none" spc="0" normalizeH="0" baseline="0" noProof="0">
              <a:ln>
                <a:noFill/>
              </a:ln>
              <a:solidFill>
                <a:prstClr val="white">
                  <a:alpha val="51000"/>
                </a:prstClr>
              </a:solidFill>
              <a:effectLst/>
              <a:uLnTx/>
              <a:uFillTx/>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35C01BEA-B1A3-A8D4-D41B-49DD5AAA8BB2}"/>
              </a:ext>
            </a:extLst>
          </p:cNvPr>
          <p:cNvSpPr txBox="1"/>
          <p:nvPr/>
        </p:nvSpPr>
        <p:spPr>
          <a:xfrm>
            <a:off x="6307712" y="4394078"/>
            <a:ext cx="576107" cy="123110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0" b="1" i="0" u="none" strike="noStrike" kern="1200" cap="none" spc="0" normalizeH="0" baseline="0" noProof="0" dirty="0">
                <a:ln>
                  <a:noFill/>
                </a:ln>
                <a:solidFill>
                  <a:prstClr val="white">
                    <a:alpha val="51000"/>
                  </a:prstClr>
                </a:solidFill>
                <a:effectLst/>
                <a:uLnTx/>
                <a:uFillTx/>
                <a:latin typeface="メイリオ" panose="020B0604030504040204" pitchFamily="50" charset="-128"/>
                <a:ea typeface="メイリオ" panose="020B0604030504040204" pitchFamily="50" charset="-128"/>
              </a:rPr>
              <a:t>3</a:t>
            </a:r>
            <a:endParaRPr kumimoji="1" lang="ja-JP" altLang="en-US" sz="8000" b="1" i="0" u="none" strike="noStrike" kern="1200" cap="none" spc="0" normalizeH="0" baseline="0" noProof="0">
              <a:ln>
                <a:noFill/>
              </a:ln>
              <a:solidFill>
                <a:prstClr val="white">
                  <a:alpha val="51000"/>
                </a:prstClr>
              </a:solidFill>
              <a:effectLst/>
              <a:uLnTx/>
              <a:uFillTx/>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4AA17076-A26B-17BB-DA2B-99BB40C23911}"/>
              </a:ext>
            </a:extLst>
          </p:cNvPr>
          <p:cNvSpPr txBox="1"/>
          <p:nvPr/>
        </p:nvSpPr>
        <p:spPr>
          <a:xfrm>
            <a:off x="7043628" y="4434418"/>
            <a:ext cx="5148371" cy="892552"/>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あると生活が豊かになるもの</a:t>
            </a:r>
            <a:endParaRPr kumimoji="1" lang="en-US" altLang="ja-JP" sz="2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6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（エンターテインメント・娯楽）</a:t>
            </a:r>
          </a:p>
        </p:txBody>
      </p:sp>
      <p:sp>
        <p:nvSpPr>
          <p:cNvPr id="11" name="テキスト ボックス 10">
            <a:extLst>
              <a:ext uri="{FF2B5EF4-FFF2-40B4-BE49-F238E27FC236}">
                <a16:creationId xmlns:a16="http://schemas.microsoft.com/office/drawing/2014/main" id="{04E097BA-0DEE-E878-1F8A-6B9C9F4CC99E}"/>
              </a:ext>
            </a:extLst>
          </p:cNvPr>
          <p:cNvSpPr txBox="1"/>
          <p:nvPr/>
        </p:nvSpPr>
        <p:spPr>
          <a:xfrm>
            <a:off x="6307711" y="5821141"/>
            <a:ext cx="5011093" cy="20774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50" b="1" i="0" u="none" strike="noStrike" kern="1200" cap="none" spc="0" normalizeH="0" baseline="0" noProof="0" dirty="0">
                <a:ln>
                  <a:noFill/>
                </a:ln>
                <a:solidFill>
                  <a:srgbClr val="F8DA33"/>
                </a:solidFill>
                <a:effectLst/>
                <a:uLnTx/>
                <a:uFillTx/>
                <a:latin typeface="メイリオ" panose="020B0604030504040204" pitchFamily="50" charset="-128"/>
                <a:ea typeface="メイリオ" panose="020B0604030504040204" pitchFamily="50" charset="-128"/>
              </a:rPr>
              <a:t>↑は一例です。他に必要なものも考えてみよう！ </a:t>
            </a:r>
          </a:p>
        </p:txBody>
      </p:sp>
      <p:sp>
        <p:nvSpPr>
          <p:cNvPr id="12" name="テキスト ボックス 11">
            <a:extLst>
              <a:ext uri="{FF2B5EF4-FFF2-40B4-BE49-F238E27FC236}">
                <a16:creationId xmlns:a16="http://schemas.microsoft.com/office/drawing/2014/main" id="{663EC671-1B72-8CD5-64ED-FC14C0BAF9F5}"/>
              </a:ext>
            </a:extLst>
          </p:cNvPr>
          <p:cNvSpPr txBox="1"/>
          <p:nvPr/>
        </p:nvSpPr>
        <p:spPr>
          <a:xfrm>
            <a:off x="1694795" y="273112"/>
            <a:ext cx="8802410"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普段の生活をヒントに、必要なものを考えよう</a:t>
            </a:r>
          </a:p>
        </p:txBody>
      </p:sp>
      <p:pic>
        <p:nvPicPr>
          <p:cNvPr id="13" name="Picture 2">
            <a:extLst>
              <a:ext uri="{FF2B5EF4-FFF2-40B4-BE49-F238E27FC236}">
                <a16:creationId xmlns:a16="http://schemas.microsoft.com/office/drawing/2014/main" id="{349A408E-88CB-C743-2DF7-60F91BBB8048}"/>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39554" y="1738739"/>
            <a:ext cx="5399253" cy="3874538"/>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C9D25350-9C82-B664-1CD1-A204CA330446}"/>
              </a:ext>
            </a:extLst>
          </p:cNvPr>
          <p:cNvSpPr txBox="1"/>
          <p:nvPr/>
        </p:nvSpPr>
        <p:spPr>
          <a:xfrm>
            <a:off x="5223491" y="5389441"/>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563344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7E9E2-02A5-F5B8-3A09-F11D67744EF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CFE88E4-3B2D-77FD-0BD2-AB58EBE4D4F7}"/>
              </a:ext>
            </a:extLst>
          </p:cNvPr>
          <p:cNvSpPr txBox="1"/>
          <p:nvPr/>
        </p:nvSpPr>
        <p:spPr>
          <a:xfrm>
            <a:off x="3220856" y="273112"/>
            <a:ext cx="5750292" cy="56938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1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最低限、生きるのに必要なもの</a:t>
            </a:r>
          </a:p>
        </p:txBody>
      </p:sp>
      <p:sp>
        <p:nvSpPr>
          <p:cNvPr id="3" name="角丸四角形 77">
            <a:extLst>
              <a:ext uri="{FF2B5EF4-FFF2-40B4-BE49-F238E27FC236}">
                <a16:creationId xmlns:a16="http://schemas.microsoft.com/office/drawing/2014/main" id="{E8A7D3DE-4439-E2BC-37C5-3E39DFFD10AE}"/>
              </a:ext>
            </a:extLst>
          </p:cNvPr>
          <p:cNvSpPr/>
          <p:nvPr/>
        </p:nvSpPr>
        <p:spPr>
          <a:xfrm>
            <a:off x="396000" y="1186449"/>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77D5D231-E89F-F89E-0C6C-0775D0470166}"/>
              </a:ext>
            </a:extLst>
          </p:cNvPr>
          <p:cNvSpPr txBox="1"/>
          <p:nvPr/>
        </p:nvSpPr>
        <p:spPr>
          <a:xfrm>
            <a:off x="2666858" y="2146985"/>
            <a:ext cx="110799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食料</a:t>
            </a:r>
          </a:p>
        </p:txBody>
      </p:sp>
      <p:sp>
        <p:nvSpPr>
          <p:cNvPr id="5" name="角丸四角形 77">
            <a:extLst>
              <a:ext uri="{FF2B5EF4-FFF2-40B4-BE49-F238E27FC236}">
                <a16:creationId xmlns:a16="http://schemas.microsoft.com/office/drawing/2014/main" id="{B0854C3B-00D4-842F-5013-E0D497EF8740}"/>
              </a:ext>
            </a:extLst>
          </p:cNvPr>
          <p:cNvSpPr/>
          <p:nvPr/>
        </p:nvSpPr>
        <p:spPr>
          <a:xfrm>
            <a:off x="396000" y="3843022"/>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15A75C23-5ADF-29CD-155A-D3636B753334}"/>
              </a:ext>
            </a:extLst>
          </p:cNvPr>
          <p:cNvSpPr txBox="1"/>
          <p:nvPr/>
        </p:nvSpPr>
        <p:spPr>
          <a:xfrm>
            <a:off x="2666858" y="4803558"/>
            <a:ext cx="110799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衣類</a:t>
            </a:r>
          </a:p>
        </p:txBody>
      </p:sp>
      <p:sp>
        <p:nvSpPr>
          <p:cNvPr id="7" name="角丸四角形 77">
            <a:extLst>
              <a:ext uri="{FF2B5EF4-FFF2-40B4-BE49-F238E27FC236}">
                <a16:creationId xmlns:a16="http://schemas.microsoft.com/office/drawing/2014/main" id="{12EC089C-E44A-8318-712E-23257B4FB51E}"/>
              </a:ext>
            </a:extLst>
          </p:cNvPr>
          <p:cNvSpPr/>
          <p:nvPr/>
        </p:nvSpPr>
        <p:spPr>
          <a:xfrm>
            <a:off x="6146288" y="1191925"/>
            <a:ext cx="5649712" cy="5218502"/>
          </a:xfrm>
          <a:prstGeom prst="roundRect">
            <a:avLst>
              <a:gd name="adj" fmla="val 7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FB2AE809-527E-A521-DCBD-ED2A34C40A62}"/>
              </a:ext>
            </a:extLst>
          </p:cNvPr>
          <p:cNvSpPr txBox="1"/>
          <p:nvPr/>
        </p:nvSpPr>
        <p:spPr>
          <a:xfrm>
            <a:off x="8417147" y="3544241"/>
            <a:ext cx="110799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住居</a:t>
            </a:r>
          </a:p>
        </p:txBody>
      </p:sp>
      <p:sp>
        <p:nvSpPr>
          <p:cNvPr id="9" name="object 2">
            <a:extLst>
              <a:ext uri="{FF2B5EF4-FFF2-40B4-BE49-F238E27FC236}">
                <a16:creationId xmlns:a16="http://schemas.microsoft.com/office/drawing/2014/main" id="{F957C881-3723-D9F3-91B0-039214AE9221}"/>
              </a:ext>
            </a:extLst>
          </p:cNvPr>
          <p:cNvSpPr>
            <a:spLocks noChangeAspect="1"/>
          </p:cNvSpPr>
          <p:nvPr/>
        </p:nvSpPr>
        <p:spPr>
          <a:xfrm rot="1123051">
            <a:off x="4184007" y="1329118"/>
            <a:ext cx="877954" cy="1223697"/>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pic>
        <p:nvPicPr>
          <p:cNvPr id="10" name="Picture 2">
            <a:extLst>
              <a:ext uri="{FF2B5EF4-FFF2-40B4-BE49-F238E27FC236}">
                <a16:creationId xmlns:a16="http://schemas.microsoft.com/office/drawing/2014/main" id="{E05B1F04-D3C1-AAD0-5040-0B7419FBAB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3821" y="4454035"/>
            <a:ext cx="1607970" cy="17743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2A65AD33-B9FB-A54A-8AC1-D60C554D78D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914908" y="1390040"/>
            <a:ext cx="2680744" cy="1923719"/>
          </a:xfrm>
          <a:prstGeom prst="rect">
            <a:avLst/>
          </a:prstGeom>
          <a:noFill/>
          <a:extLst>
            <a:ext uri="{909E8E84-426E-40DD-AFC4-6F175D3DCCD1}">
              <a14:hiddenFill xmlns:a14="http://schemas.microsoft.com/office/drawing/2010/main">
                <a:solidFill>
                  <a:srgbClr val="FFFFFF"/>
                </a:solidFill>
              </a14:hiddenFill>
            </a:ext>
          </a:extLst>
        </p:spPr>
      </p:pic>
      <p:sp>
        <p:nvSpPr>
          <p:cNvPr id="12" name="テキスト ボックス 11">
            <a:extLst>
              <a:ext uri="{FF2B5EF4-FFF2-40B4-BE49-F238E27FC236}">
                <a16:creationId xmlns:a16="http://schemas.microsoft.com/office/drawing/2014/main" id="{78E3D326-0867-3033-EEB6-6FE24EC3EA4D}"/>
              </a:ext>
            </a:extLst>
          </p:cNvPr>
          <p:cNvSpPr txBox="1"/>
          <p:nvPr/>
        </p:nvSpPr>
        <p:spPr>
          <a:xfrm>
            <a:off x="10982114" y="3108305"/>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pic>
        <p:nvPicPr>
          <p:cNvPr id="13" name="Picture 4">
            <a:extLst>
              <a:ext uri="{FF2B5EF4-FFF2-40B4-BE49-F238E27FC236}">
                <a16:creationId xmlns:a16="http://schemas.microsoft.com/office/drawing/2014/main" id="{28EC523E-9F2C-AD61-35AD-93C90CB52E5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6361" y="1390040"/>
            <a:ext cx="1839005" cy="1226700"/>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D6CD93A8-0394-4148-FE4C-C645DBEEB68E}"/>
              </a:ext>
            </a:extLst>
          </p:cNvPr>
          <p:cNvSpPr txBox="1"/>
          <p:nvPr/>
        </p:nvSpPr>
        <p:spPr>
          <a:xfrm>
            <a:off x="1891514" y="2399714"/>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5" name="object 2">
            <a:extLst>
              <a:ext uri="{FF2B5EF4-FFF2-40B4-BE49-F238E27FC236}">
                <a16:creationId xmlns:a16="http://schemas.microsoft.com/office/drawing/2014/main" id="{8AA7A5F9-84FE-566D-52FC-0BD740647E21}"/>
              </a:ext>
            </a:extLst>
          </p:cNvPr>
          <p:cNvSpPr/>
          <p:nvPr/>
        </p:nvSpPr>
        <p:spPr>
          <a:xfrm>
            <a:off x="6195796" y="4239660"/>
            <a:ext cx="2580737" cy="1989776"/>
          </a:xfrm>
          <a:prstGeom prst="rect">
            <a:avLst/>
          </a:prstGeom>
          <a:blipFill>
            <a:blip r:embed="rId7"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6" name="object 4">
            <a:extLst>
              <a:ext uri="{FF2B5EF4-FFF2-40B4-BE49-F238E27FC236}">
                <a16:creationId xmlns:a16="http://schemas.microsoft.com/office/drawing/2014/main" id="{CDAD3941-92BA-D334-A51A-5C4798F7ACC8}"/>
              </a:ext>
            </a:extLst>
          </p:cNvPr>
          <p:cNvSpPr/>
          <p:nvPr/>
        </p:nvSpPr>
        <p:spPr>
          <a:xfrm>
            <a:off x="4490895" y="2170972"/>
            <a:ext cx="1361737" cy="1473037"/>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4266884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C169F-2849-9D91-9270-6EEA41F745A1}"/>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6ECDFB0-13F6-7FE4-D73D-D5546B70A2F6}"/>
              </a:ext>
            </a:extLst>
          </p:cNvPr>
          <p:cNvSpPr txBox="1"/>
          <p:nvPr/>
        </p:nvSpPr>
        <p:spPr>
          <a:xfrm>
            <a:off x="3220856" y="273112"/>
            <a:ext cx="5750292" cy="56938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1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長期間生活するのに必要なもの</a:t>
            </a:r>
          </a:p>
        </p:txBody>
      </p:sp>
      <p:sp>
        <p:nvSpPr>
          <p:cNvPr id="3" name="角丸四角形 77">
            <a:extLst>
              <a:ext uri="{FF2B5EF4-FFF2-40B4-BE49-F238E27FC236}">
                <a16:creationId xmlns:a16="http://schemas.microsoft.com/office/drawing/2014/main" id="{05B7324F-EB75-C0DD-DC5C-BD8BEFB42051}"/>
              </a:ext>
            </a:extLst>
          </p:cNvPr>
          <p:cNvSpPr/>
          <p:nvPr/>
        </p:nvSpPr>
        <p:spPr>
          <a:xfrm rot="10800000">
            <a:off x="390803" y="3843022"/>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E1B2E8B3-CA90-7E9A-33AB-3E959612723E}"/>
              </a:ext>
            </a:extLst>
          </p:cNvPr>
          <p:cNvSpPr txBox="1"/>
          <p:nvPr/>
        </p:nvSpPr>
        <p:spPr>
          <a:xfrm>
            <a:off x="2661661" y="4803560"/>
            <a:ext cx="110799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衛生</a:t>
            </a:r>
          </a:p>
        </p:txBody>
      </p:sp>
      <p:sp>
        <p:nvSpPr>
          <p:cNvPr id="5" name="角丸四角形 77">
            <a:extLst>
              <a:ext uri="{FF2B5EF4-FFF2-40B4-BE49-F238E27FC236}">
                <a16:creationId xmlns:a16="http://schemas.microsoft.com/office/drawing/2014/main" id="{BA015336-4558-63DF-DE96-6AE1AD4658B2}"/>
              </a:ext>
            </a:extLst>
          </p:cNvPr>
          <p:cNvSpPr/>
          <p:nvPr/>
        </p:nvSpPr>
        <p:spPr>
          <a:xfrm rot="10800000">
            <a:off x="6146288" y="1186449"/>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9D82D034-4DBB-0D0D-BFF7-EEF16998F65E}"/>
              </a:ext>
            </a:extLst>
          </p:cNvPr>
          <p:cNvSpPr txBox="1"/>
          <p:nvPr/>
        </p:nvSpPr>
        <p:spPr>
          <a:xfrm>
            <a:off x="7955480" y="2146987"/>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インフラ</a:t>
            </a:r>
          </a:p>
        </p:txBody>
      </p:sp>
      <p:sp>
        <p:nvSpPr>
          <p:cNvPr id="7" name="角丸四角形 77">
            <a:extLst>
              <a:ext uri="{FF2B5EF4-FFF2-40B4-BE49-F238E27FC236}">
                <a16:creationId xmlns:a16="http://schemas.microsoft.com/office/drawing/2014/main" id="{83984E99-00C4-F006-F881-249F1BED53F4}"/>
              </a:ext>
            </a:extLst>
          </p:cNvPr>
          <p:cNvSpPr/>
          <p:nvPr/>
        </p:nvSpPr>
        <p:spPr>
          <a:xfrm rot="10800000">
            <a:off x="390803" y="1186449"/>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8EBDE903-B068-3D26-24A0-5B9F49150B32}"/>
              </a:ext>
            </a:extLst>
          </p:cNvPr>
          <p:cNvSpPr txBox="1"/>
          <p:nvPr/>
        </p:nvSpPr>
        <p:spPr>
          <a:xfrm>
            <a:off x="2666856" y="2086366"/>
            <a:ext cx="110799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施設</a:t>
            </a:r>
          </a:p>
        </p:txBody>
      </p:sp>
      <p:pic>
        <p:nvPicPr>
          <p:cNvPr id="9" name="Picture 2">
            <a:extLst>
              <a:ext uri="{FF2B5EF4-FFF2-40B4-BE49-F238E27FC236}">
                <a16:creationId xmlns:a16="http://schemas.microsoft.com/office/drawing/2014/main" id="{618CEF39-5E11-5144-C81B-6B5EAE13478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6967" y="1358416"/>
            <a:ext cx="1722711" cy="203893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6">
            <a:extLst>
              <a:ext uri="{FF2B5EF4-FFF2-40B4-BE49-F238E27FC236}">
                <a16:creationId xmlns:a16="http://schemas.microsoft.com/office/drawing/2014/main" id="{0150618B-5CBC-DFF4-642A-57D5A0016C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834815" y="2197119"/>
            <a:ext cx="1597209" cy="15972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8">
            <a:extLst>
              <a:ext uri="{FF2B5EF4-FFF2-40B4-BE49-F238E27FC236}">
                <a16:creationId xmlns:a16="http://schemas.microsoft.com/office/drawing/2014/main" id="{1394CE3D-2554-43DB-5721-688DAE3D41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2370" y="4990614"/>
            <a:ext cx="1263185" cy="13509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0">
            <a:extLst>
              <a:ext uri="{FF2B5EF4-FFF2-40B4-BE49-F238E27FC236}">
                <a16:creationId xmlns:a16="http://schemas.microsoft.com/office/drawing/2014/main" id="{3BC1EEB1-AE12-1D5B-5F73-DD37AB7B434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458962" y="3820195"/>
            <a:ext cx="1316404" cy="1260387"/>
          </a:xfrm>
          <a:prstGeom prst="rect">
            <a:avLst/>
          </a:prstGeom>
          <a:noFill/>
          <a:extLst>
            <a:ext uri="{909E8E84-426E-40DD-AFC4-6F175D3DCCD1}">
              <a14:hiddenFill xmlns:a14="http://schemas.microsoft.com/office/drawing/2010/main">
                <a:solidFill>
                  <a:srgbClr val="FFFFFF"/>
                </a:solidFill>
              </a14:hiddenFill>
            </a:ext>
          </a:extLst>
        </p:spPr>
      </p:pic>
      <p:sp>
        <p:nvSpPr>
          <p:cNvPr id="13" name="角丸四角形 77">
            <a:extLst>
              <a:ext uri="{FF2B5EF4-FFF2-40B4-BE49-F238E27FC236}">
                <a16:creationId xmlns:a16="http://schemas.microsoft.com/office/drawing/2014/main" id="{3E3165B8-E031-57B3-E268-9523562B5053}"/>
              </a:ext>
            </a:extLst>
          </p:cNvPr>
          <p:cNvSpPr/>
          <p:nvPr/>
        </p:nvSpPr>
        <p:spPr>
          <a:xfrm rot="10800000">
            <a:off x="6146288" y="3843023"/>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B386CD4-51F3-33EA-76F7-CB99988EC336}"/>
              </a:ext>
            </a:extLst>
          </p:cNvPr>
          <p:cNvSpPr txBox="1"/>
          <p:nvPr/>
        </p:nvSpPr>
        <p:spPr>
          <a:xfrm>
            <a:off x="7441124" y="4803561"/>
            <a:ext cx="306003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資源の活用</a:t>
            </a:r>
          </a:p>
        </p:txBody>
      </p:sp>
      <p:pic>
        <p:nvPicPr>
          <p:cNvPr id="15" name="Picture 36">
            <a:extLst>
              <a:ext uri="{FF2B5EF4-FFF2-40B4-BE49-F238E27FC236}">
                <a16:creationId xmlns:a16="http://schemas.microsoft.com/office/drawing/2014/main" id="{09D64D73-406A-A1A4-1AFB-7226C8C45C64}"/>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071745" y="4990614"/>
            <a:ext cx="1581116" cy="132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44158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9037D-EA7D-4C4C-3447-923C036B7EE9}"/>
            </a:ext>
          </a:extLst>
        </p:cNvPr>
        <p:cNvGrpSpPr/>
        <p:nvPr/>
      </p:nvGrpSpPr>
      <p:grpSpPr>
        <a:xfrm>
          <a:off x="0" y="0"/>
          <a:ext cx="0" cy="0"/>
          <a:chOff x="0" y="0"/>
          <a:chExt cx="0" cy="0"/>
        </a:xfrm>
      </p:grpSpPr>
      <p:sp>
        <p:nvSpPr>
          <p:cNvPr id="2" name="角丸四角形 77">
            <a:extLst>
              <a:ext uri="{FF2B5EF4-FFF2-40B4-BE49-F238E27FC236}">
                <a16:creationId xmlns:a16="http://schemas.microsoft.com/office/drawing/2014/main" id="{403A337E-C7FD-F4E6-27A8-E2C18DFAACA5}"/>
              </a:ext>
            </a:extLst>
          </p:cNvPr>
          <p:cNvSpPr/>
          <p:nvPr/>
        </p:nvSpPr>
        <p:spPr>
          <a:xfrm rot="10800000">
            <a:off x="390741" y="1191925"/>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C6612531-3A23-2D5F-92AC-E09D4EE35103}"/>
              </a:ext>
            </a:extLst>
          </p:cNvPr>
          <p:cNvSpPr txBox="1"/>
          <p:nvPr/>
        </p:nvSpPr>
        <p:spPr>
          <a:xfrm>
            <a:off x="3419629" y="273112"/>
            <a:ext cx="5352748" cy="56938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1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あると生活が豊かになるもの</a:t>
            </a:r>
          </a:p>
        </p:txBody>
      </p:sp>
      <p:sp>
        <p:nvSpPr>
          <p:cNvPr id="4" name="テキスト ボックス 3">
            <a:extLst>
              <a:ext uri="{FF2B5EF4-FFF2-40B4-BE49-F238E27FC236}">
                <a16:creationId xmlns:a16="http://schemas.microsoft.com/office/drawing/2014/main" id="{BCA80BD7-9398-A4FA-F3BA-1EF47C14BC86}"/>
              </a:ext>
            </a:extLst>
          </p:cNvPr>
          <p:cNvSpPr txBox="1"/>
          <p:nvPr/>
        </p:nvSpPr>
        <p:spPr>
          <a:xfrm>
            <a:off x="1974361" y="2152462"/>
            <a:ext cx="2492990"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コンテンツ</a:t>
            </a:r>
          </a:p>
        </p:txBody>
      </p:sp>
      <p:sp>
        <p:nvSpPr>
          <p:cNvPr id="5" name="角丸四角形 77">
            <a:extLst>
              <a:ext uri="{FF2B5EF4-FFF2-40B4-BE49-F238E27FC236}">
                <a16:creationId xmlns:a16="http://schemas.microsoft.com/office/drawing/2014/main" id="{17459B81-3622-7928-8D69-F7DFE88BF644}"/>
              </a:ext>
            </a:extLst>
          </p:cNvPr>
          <p:cNvSpPr/>
          <p:nvPr/>
        </p:nvSpPr>
        <p:spPr>
          <a:xfrm>
            <a:off x="6136106" y="1191925"/>
            <a:ext cx="5649712" cy="5218502"/>
          </a:xfrm>
          <a:prstGeom prst="roundRect">
            <a:avLst>
              <a:gd name="adj" fmla="val 79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90E3D763-CD17-AF17-F239-77D8A63D732A}"/>
              </a:ext>
            </a:extLst>
          </p:cNvPr>
          <p:cNvSpPr txBox="1"/>
          <p:nvPr/>
        </p:nvSpPr>
        <p:spPr>
          <a:xfrm>
            <a:off x="8417146" y="3544241"/>
            <a:ext cx="110799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施設</a:t>
            </a:r>
          </a:p>
        </p:txBody>
      </p:sp>
      <p:pic>
        <p:nvPicPr>
          <p:cNvPr id="7" name="Picture 6">
            <a:extLst>
              <a:ext uri="{FF2B5EF4-FFF2-40B4-BE49-F238E27FC236}">
                <a16:creationId xmlns:a16="http://schemas.microsoft.com/office/drawing/2014/main" id="{80E990E9-B3DC-BF50-731A-A3E3907C834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46288" y="1312438"/>
            <a:ext cx="2630028" cy="175802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a:extLst>
              <a:ext uri="{FF2B5EF4-FFF2-40B4-BE49-F238E27FC236}">
                <a16:creationId xmlns:a16="http://schemas.microsoft.com/office/drawing/2014/main" id="{35CA6384-811A-8274-C983-5CF37AF28F8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922051" y="4217906"/>
            <a:ext cx="2729203" cy="21424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E5B4AE40-61B8-080E-D533-D8ADD94FB99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1259" y="1312438"/>
            <a:ext cx="1688386" cy="1688386"/>
          </a:xfrm>
          <a:prstGeom prst="rect">
            <a:avLst/>
          </a:prstGeom>
          <a:noFill/>
          <a:extLst>
            <a:ext uri="{909E8E84-426E-40DD-AFC4-6F175D3DCCD1}">
              <a14:hiddenFill xmlns:a14="http://schemas.microsoft.com/office/drawing/2010/main">
                <a:solidFill>
                  <a:srgbClr val="FFFFFF"/>
                </a:solidFill>
              </a14:hiddenFill>
            </a:ext>
          </a:extLst>
        </p:spPr>
      </p:pic>
      <p:sp>
        <p:nvSpPr>
          <p:cNvPr id="10" name="角丸四角形 77">
            <a:extLst>
              <a:ext uri="{FF2B5EF4-FFF2-40B4-BE49-F238E27FC236}">
                <a16:creationId xmlns:a16="http://schemas.microsoft.com/office/drawing/2014/main" id="{A336CAC1-2D83-3256-CE12-0414E012FB36}"/>
              </a:ext>
            </a:extLst>
          </p:cNvPr>
          <p:cNvSpPr/>
          <p:nvPr/>
        </p:nvSpPr>
        <p:spPr>
          <a:xfrm rot="10800000">
            <a:off x="380064" y="3843023"/>
            <a:ext cx="5649712" cy="256740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6DC71F73-5285-D96B-CA06-8DBD6884C57F}"/>
              </a:ext>
            </a:extLst>
          </p:cNvPr>
          <p:cNvSpPr txBox="1"/>
          <p:nvPr/>
        </p:nvSpPr>
        <p:spPr>
          <a:xfrm>
            <a:off x="380062" y="4803561"/>
            <a:ext cx="564971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086691"/>
                </a:solidFill>
                <a:effectLst/>
                <a:uLnTx/>
                <a:uFillTx/>
                <a:latin typeface="メイリオ" panose="020B0604030504040204" pitchFamily="50" charset="-128"/>
                <a:ea typeface="メイリオ" panose="020B0604030504040204" pitchFamily="50" charset="-128"/>
              </a:rPr>
              <a:t>観光産業</a:t>
            </a:r>
          </a:p>
        </p:txBody>
      </p:sp>
      <p:pic>
        <p:nvPicPr>
          <p:cNvPr id="12" name="Picture 18">
            <a:extLst>
              <a:ext uri="{FF2B5EF4-FFF2-40B4-BE49-F238E27FC236}">
                <a16:creationId xmlns:a16="http://schemas.microsoft.com/office/drawing/2014/main" id="{B16ED6D9-2A51-4CB0-CE81-B7849B56746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973709" y="4242288"/>
            <a:ext cx="2056067" cy="2017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87745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248A352D-484B-4E56-5C75-B7E74056B588}"/>
              </a:ext>
            </a:extLst>
          </p:cNvPr>
          <p:cNvSpPr txBox="1"/>
          <p:nvPr/>
        </p:nvSpPr>
        <p:spPr>
          <a:xfrm>
            <a:off x="3419632" y="330264"/>
            <a:ext cx="5352748" cy="56938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1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今日のチャレンジはこちら！</a:t>
            </a:r>
          </a:p>
        </p:txBody>
      </p:sp>
      <p:pic>
        <p:nvPicPr>
          <p:cNvPr id="3" name="Picture 2" descr="F:\03-マイクラ案件（教育\92-JAXA案件\40-ワークショップ\スライド教材\file_20231027182340\テーマカード\スライド1.JPG">
            <a:extLst>
              <a:ext uri="{FF2B5EF4-FFF2-40B4-BE49-F238E27FC236}">
                <a16:creationId xmlns:a16="http://schemas.microsoft.com/office/drawing/2014/main" id="{C945BEA5-B5DC-B6AB-8701-718ADEBC247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548" y="1953534"/>
            <a:ext cx="2935152" cy="17040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F:\03-マイクラ案件（教育\92-JAXA案件\40-ワークショップ\スライド教材\file_20231027182340\テーマカード\スライド2.JPG">
            <a:extLst>
              <a:ext uri="{FF2B5EF4-FFF2-40B4-BE49-F238E27FC236}">
                <a16:creationId xmlns:a16="http://schemas.microsoft.com/office/drawing/2014/main" id="{AA230725-75ED-447C-56CF-AA18A4A055F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50363" y="1953534"/>
            <a:ext cx="2935152" cy="170406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03-マイクラ案件（教育\92-JAXA案件\40-ワークショップ\スライド教材\file_20231027182340\テーマカード\スライド3.JPG">
            <a:extLst>
              <a:ext uri="{FF2B5EF4-FFF2-40B4-BE49-F238E27FC236}">
                <a16:creationId xmlns:a16="http://schemas.microsoft.com/office/drawing/2014/main" id="{C95CE799-CA19-0DC1-32E8-43CA4E468A0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70264" y="1953534"/>
            <a:ext cx="2935152" cy="170406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03-マイクラ案件（教育\92-JAXA案件\40-ワークショップ\スライド教材\file_20231027182340\テーマカード\スライド4.JPG">
            <a:extLst>
              <a:ext uri="{FF2B5EF4-FFF2-40B4-BE49-F238E27FC236}">
                <a16:creationId xmlns:a16="http://schemas.microsoft.com/office/drawing/2014/main" id="{C69D16AA-66B6-9A75-A428-68E61F07E32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190173" y="1953534"/>
            <a:ext cx="2935152" cy="17040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F:\03-マイクラ案件（教育\92-JAXA案件\40-ワークショップ\スライド教材\file_20231027182340\テーマカード\スライド5.JPG">
            <a:extLst>
              <a:ext uri="{FF2B5EF4-FFF2-40B4-BE49-F238E27FC236}">
                <a16:creationId xmlns:a16="http://schemas.microsoft.com/office/drawing/2014/main" id="{666920BD-FAE0-EB3A-7B3D-7581AB07E0C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636495" y="3754668"/>
            <a:ext cx="2935152" cy="17040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F:\03-マイクラ案件（教育\92-JAXA案件\40-ワークショップ\スライド教材\file_20231027182340\テーマカード\スライド6.JPG">
            <a:extLst>
              <a:ext uri="{FF2B5EF4-FFF2-40B4-BE49-F238E27FC236}">
                <a16:creationId xmlns:a16="http://schemas.microsoft.com/office/drawing/2014/main" id="{6DF92FF6-CD94-1FF8-BC81-232A721E290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677303" y="3754668"/>
            <a:ext cx="2935152" cy="170406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F:\03-マイクラ案件（教育\92-JAXA案件\40-ワークショップ\スライド教材\file_20231027182340\テーマカード\スライド7.JPG">
            <a:extLst>
              <a:ext uri="{FF2B5EF4-FFF2-40B4-BE49-F238E27FC236}">
                <a16:creationId xmlns:a16="http://schemas.microsoft.com/office/drawing/2014/main" id="{F6DA11C0-ABCE-43A4-4BCB-FFC32166C52D}"/>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722597" y="3754668"/>
            <a:ext cx="2935152" cy="1704066"/>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29">
            <a:extLst>
              <a:ext uri="{FF2B5EF4-FFF2-40B4-BE49-F238E27FC236}">
                <a16:creationId xmlns:a16="http://schemas.microsoft.com/office/drawing/2014/main" id="{A86D99F0-5FFA-5B71-DCA3-A999425479BD}"/>
              </a:ext>
            </a:extLst>
          </p:cNvPr>
          <p:cNvSpPr txBox="1"/>
          <p:nvPr/>
        </p:nvSpPr>
        <p:spPr>
          <a:xfrm>
            <a:off x="1848679" y="3200670"/>
            <a:ext cx="8494629" cy="1107996"/>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sz="66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運命</a:t>
            </a:r>
            <a:r>
              <a:rPr lang="ja-JP" sz="5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の</a:t>
            </a:r>
            <a:r>
              <a:rPr lang="ja-JP" sz="66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くじ引きタイム</a:t>
            </a:r>
            <a:endParaRPr lang="en-US" sz="66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0F1FCF6C-C3B9-A658-37A8-DD727C0113C5}"/>
              </a:ext>
            </a:extLst>
          </p:cNvPr>
          <p:cNvSpPr txBox="1"/>
          <p:nvPr/>
        </p:nvSpPr>
        <p:spPr>
          <a:xfrm>
            <a:off x="10769992" y="6604084"/>
            <a:ext cx="1577718"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prstClr val="white"/>
                </a:solidFill>
                <a:latin typeface="メイリオ" panose="020B0604030504040204" pitchFamily="50" charset="-128"/>
                <a:ea typeface="メイリオ" panose="020B0604030504040204" pitchFamily="50" charset="-128"/>
              </a:rPr>
              <a:t>画像全て：</a:t>
            </a: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7D6E6CE0-A7FB-F873-FBF9-EB51A0375E96}"/>
              </a:ext>
            </a:extLst>
          </p:cNvPr>
          <p:cNvSpPr txBox="1"/>
          <p:nvPr/>
        </p:nvSpPr>
        <p:spPr>
          <a:xfrm>
            <a:off x="6568243" y="1916391"/>
            <a:ext cx="87360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prstClr val="white"/>
                </a:solidFill>
                <a:latin typeface="メイリオ" panose="020B0604030504040204" pitchFamily="50" charset="-128"/>
                <a:ea typeface="メイリオ" panose="020B0604030504040204" pitchFamily="50" charset="-128"/>
              </a:rPr>
              <a:t>たてあな</a:t>
            </a:r>
            <a:endParaRPr kumimoji="1" lang="ja-JP" altLang="en-US" sz="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2781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3500"/>
                            </p:stCondLst>
                            <p:childTnLst>
                              <p:par>
                                <p:cTn id="36" presetID="64" presetClass="path" presetSubtype="0" accel="50000" decel="50000" fill="hold" nodeType="afterEffect">
                                  <p:stCondLst>
                                    <p:cond delay="0"/>
                                  </p:stCondLst>
                                  <p:childTnLst>
                                    <p:animMotion origin="layout" path="M 3.125E-6 2.22222E-6 L 3.125E-6 -0.12778 " pathEditMode="relative" rAng="0" ptsTypes="AA">
                                      <p:cBhvr>
                                        <p:cTn id="37" dur="2000" fill="hold"/>
                                        <p:tgtEl>
                                          <p:spTgt spid="3"/>
                                        </p:tgtEl>
                                        <p:attrNameLst>
                                          <p:attrName>ppt_x</p:attrName>
                                          <p:attrName>ppt_y</p:attrName>
                                        </p:attrNameLst>
                                      </p:cBhvr>
                                      <p:rCtr x="0" y="-6389"/>
                                    </p:animMotion>
                                  </p:childTnLst>
                                </p:cTn>
                              </p:par>
                              <p:par>
                                <p:cTn id="38" presetID="64" presetClass="path" presetSubtype="0" accel="50000" decel="50000" fill="hold" nodeType="withEffect">
                                  <p:stCondLst>
                                    <p:cond delay="0"/>
                                  </p:stCondLst>
                                  <p:childTnLst>
                                    <p:animMotion origin="layout" path="M 4.16667E-6 2.22222E-6 L 4.16667E-6 -0.12639 " pathEditMode="relative" rAng="0" ptsTypes="AA">
                                      <p:cBhvr>
                                        <p:cTn id="39" dur="2000" fill="hold"/>
                                        <p:tgtEl>
                                          <p:spTgt spid="4"/>
                                        </p:tgtEl>
                                        <p:attrNameLst>
                                          <p:attrName>ppt_x</p:attrName>
                                          <p:attrName>ppt_y</p:attrName>
                                        </p:attrNameLst>
                                      </p:cBhvr>
                                      <p:rCtr x="0" y="-6319"/>
                                    </p:animMotion>
                                  </p:childTnLst>
                                </p:cTn>
                              </p:par>
                              <p:par>
                                <p:cTn id="40" presetID="64" presetClass="path" presetSubtype="0" accel="50000" decel="50000" fill="hold" nodeType="withEffect">
                                  <p:stCondLst>
                                    <p:cond delay="0"/>
                                  </p:stCondLst>
                                  <p:childTnLst>
                                    <p:animMotion origin="layout" path="M -2.29167E-6 2.22222E-6 L -2.29167E-6 -0.12917 " pathEditMode="relative" rAng="0" ptsTypes="AA">
                                      <p:cBhvr>
                                        <p:cTn id="41" dur="2000" fill="hold"/>
                                        <p:tgtEl>
                                          <p:spTgt spid="5"/>
                                        </p:tgtEl>
                                        <p:attrNameLst>
                                          <p:attrName>ppt_x</p:attrName>
                                          <p:attrName>ppt_y</p:attrName>
                                        </p:attrNameLst>
                                      </p:cBhvr>
                                      <p:rCtr x="0" y="-6458"/>
                                    </p:animMotion>
                                  </p:childTnLst>
                                </p:cTn>
                              </p:par>
                              <p:par>
                                <p:cTn id="42" presetID="64" presetClass="path" presetSubtype="0" accel="50000" decel="50000" fill="hold" grpId="1" nodeType="withEffect">
                                  <p:stCondLst>
                                    <p:cond delay="0"/>
                                  </p:stCondLst>
                                  <p:childTnLst>
                                    <p:animMotion origin="layout" path="M -2.29167E-6 2.22222E-6 L -2.29167E-6 -0.12917 " pathEditMode="relative" rAng="0" ptsTypes="AA">
                                      <p:cBhvr>
                                        <p:cTn id="43" dur="2000" fill="hold"/>
                                        <p:tgtEl>
                                          <p:spTgt spid="14"/>
                                        </p:tgtEl>
                                        <p:attrNameLst>
                                          <p:attrName>ppt_x</p:attrName>
                                          <p:attrName>ppt_y</p:attrName>
                                        </p:attrNameLst>
                                      </p:cBhvr>
                                      <p:rCtr x="0" y="-6458"/>
                                    </p:animMotion>
                                  </p:childTnLst>
                                </p:cTn>
                              </p:par>
                              <p:par>
                                <p:cTn id="44" presetID="64" presetClass="path" presetSubtype="0" accel="50000" decel="50000" fill="hold" nodeType="withEffect">
                                  <p:stCondLst>
                                    <p:cond delay="0"/>
                                  </p:stCondLst>
                                  <p:childTnLst>
                                    <p:animMotion origin="layout" path="M 1.45833E-6 2.22222E-6 L 1.45833E-6 -0.12917 " pathEditMode="relative" rAng="0" ptsTypes="AA">
                                      <p:cBhvr>
                                        <p:cTn id="45" dur="2000" fill="hold"/>
                                        <p:tgtEl>
                                          <p:spTgt spid="6"/>
                                        </p:tgtEl>
                                        <p:attrNameLst>
                                          <p:attrName>ppt_x</p:attrName>
                                          <p:attrName>ppt_y</p:attrName>
                                        </p:attrNameLst>
                                      </p:cBhvr>
                                      <p:rCtr x="0" y="-6458"/>
                                    </p:animMotion>
                                  </p:childTnLst>
                                </p:cTn>
                              </p:par>
                              <p:par>
                                <p:cTn id="46" presetID="42" presetClass="path" presetSubtype="0" accel="50000" decel="50000" fill="hold" nodeType="withEffect">
                                  <p:stCondLst>
                                    <p:cond delay="0"/>
                                  </p:stCondLst>
                                  <p:childTnLst>
                                    <p:animMotion origin="layout" path="M 2.70833E-6 7.40741E-7 L 2.70833E-6 0.125 " pathEditMode="relative" rAng="0" ptsTypes="AA">
                                      <p:cBhvr>
                                        <p:cTn id="47" dur="2000" fill="hold"/>
                                        <p:tgtEl>
                                          <p:spTgt spid="7"/>
                                        </p:tgtEl>
                                        <p:attrNameLst>
                                          <p:attrName>ppt_x</p:attrName>
                                          <p:attrName>ppt_y</p:attrName>
                                        </p:attrNameLst>
                                      </p:cBhvr>
                                      <p:rCtr x="0" y="6250"/>
                                    </p:animMotion>
                                  </p:childTnLst>
                                </p:cTn>
                              </p:par>
                              <p:par>
                                <p:cTn id="48" presetID="42" presetClass="path" presetSubtype="0" accel="50000" decel="50000" fill="hold" nodeType="withEffect">
                                  <p:stCondLst>
                                    <p:cond delay="0"/>
                                  </p:stCondLst>
                                  <p:childTnLst>
                                    <p:animMotion origin="layout" path="M 3.75E-6 7.40741E-7 L 3.75E-6 0.12917 " pathEditMode="relative" rAng="0" ptsTypes="AA">
                                      <p:cBhvr>
                                        <p:cTn id="49" dur="2000" fill="hold"/>
                                        <p:tgtEl>
                                          <p:spTgt spid="8"/>
                                        </p:tgtEl>
                                        <p:attrNameLst>
                                          <p:attrName>ppt_x</p:attrName>
                                          <p:attrName>ppt_y</p:attrName>
                                        </p:attrNameLst>
                                      </p:cBhvr>
                                      <p:rCtr x="0" y="6458"/>
                                    </p:animMotion>
                                  </p:childTnLst>
                                </p:cTn>
                              </p:par>
                              <p:par>
                                <p:cTn id="50" presetID="42" presetClass="path" presetSubtype="0" accel="50000" decel="50000" fill="hold" nodeType="withEffect">
                                  <p:stCondLst>
                                    <p:cond delay="0"/>
                                  </p:stCondLst>
                                  <p:childTnLst>
                                    <p:animMotion origin="layout" path="M 3.95833E-6 7.40741E-7 L 3.95833E-6 0.12639 " pathEditMode="relative" rAng="0" ptsTypes="AA">
                                      <p:cBhvr>
                                        <p:cTn id="51" dur="2000" fill="hold"/>
                                        <p:tgtEl>
                                          <p:spTgt spid="9"/>
                                        </p:tgtEl>
                                        <p:attrNameLst>
                                          <p:attrName>ppt_x</p:attrName>
                                          <p:attrName>ppt_y</p:attrName>
                                        </p:attrNameLst>
                                      </p:cBhvr>
                                      <p:rCtr x="0" y="63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28896-F208-8D0F-0E71-C16330BFE5C0}"/>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7E1F3E8-1A87-F767-B76F-86E55499DC14}"/>
              </a:ext>
            </a:extLst>
          </p:cNvPr>
          <p:cNvSpPr txBox="1"/>
          <p:nvPr/>
        </p:nvSpPr>
        <p:spPr>
          <a:xfrm>
            <a:off x="5157280" y="219532"/>
            <a:ext cx="1877436" cy="769440"/>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注意点</a:t>
            </a:r>
          </a:p>
        </p:txBody>
      </p:sp>
      <p:sp>
        <p:nvSpPr>
          <p:cNvPr id="3" name="テキスト ボックス 2">
            <a:extLst>
              <a:ext uri="{FF2B5EF4-FFF2-40B4-BE49-F238E27FC236}">
                <a16:creationId xmlns:a16="http://schemas.microsoft.com/office/drawing/2014/main" id="{E02A4448-00D7-5ECF-7A4F-D478F31BFE2E}"/>
              </a:ext>
            </a:extLst>
          </p:cNvPr>
          <p:cNvSpPr txBox="1"/>
          <p:nvPr/>
        </p:nvSpPr>
        <p:spPr>
          <a:xfrm>
            <a:off x="1190625" y="1904347"/>
            <a:ext cx="10001249" cy="2359243"/>
          </a:xfrm>
          <a:prstGeom prst="rect">
            <a:avLst/>
          </a:prstGeom>
          <a:solidFill>
            <a:schemeClr val="tx1"/>
          </a:solidFill>
          <a:ln>
            <a:noFill/>
          </a:ln>
        </p:spPr>
        <p:txBody>
          <a:bodyPr vert="horz" wrap="none" lIns="91440" tIns="45720" rIns="91440" bIns="45720" anchor="b" anchorCtr="1" compatLnSpc="1"/>
          <a:lstStyle/>
          <a:p>
            <a:pPr marL="0" marR="0" lvl="0" indent="0" algn="ctr" defTabSz="914400" rtl="0" fontAlgn="auto" hangingPunct="1">
              <a:lnSpc>
                <a:spcPts val="8020"/>
              </a:lnSpc>
              <a:spcBef>
                <a:spcPts val="0"/>
              </a:spcBef>
              <a:spcAft>
                <a:spcPts val="0"/>
              </a:spcAft>
              <a:buNone/>
              <a:tabLst/>
              <a:defRPr sz="1800" b="0" i="0" u="none" strike="noStrike" kern="0" cap="none" spc="0" baseline="0">
                <a:solidFill>
                  <a:srgbClr val="000000"/>
                </a:solidFill>
                <a:uFillTx/>
              </a:defRPr>
            </a:pPr>
            <a:r>
              <a:rPr lang="ja-JP" sz="6600" b="1" i="0" u="none" strike="noStrike" kern="1200" cap="none" spc="0" baseline="0" dirty="0">
                <a:solidFill>
                  <a:srgbClr val="FFFFFF"/>
                </a:solidFill>
                <a:uFillTx/>
                <a:latin typeface="メイリオ" panose="020B0604030504040204" pitchFamily="50" charset="-128"/>
                <a:ea typeface="メイリオ" panose="020B0604030504040204" pitchFamily="50" charset="-128"/>
              </a:rPr>
              <a:t>他人がつくったものを</a:t>
            </a:r>
            <a:br>
              <a:rPr lang="en-US" sz="6600" b="1" i="0" u="none" strike="noStrike" kern="1200" cap="none" spc="0" baseline="0" dirty="0">
                <a:solidFill>
                  <a:srgbClr val="FFFFFF"/>
                </a:solidFill>
                <a:uFillTx/>
                <a:latin typeface="メイリオ" panose="020B0604030504040204" pitchFamily="50" charset="-128"/>
                <a:ea typeface="メイリオ" panose="020B0604030504040204" pitchFamily="50" charset="-128"/>
              </a:rPr>
            </a:br>
            <a:r>
              <a:rPr lang="ja-JP" sz="6600" b="1" i="0" u="none" strike="noStrike" kern="1200" cap="none" spc="0" baseline="0" dirty="0">
                <a:solidFill>
                  <a:srgbClr val="FFFFFF"/>
                </a:solidFill>
                <a:uFillTx/>
                <a:latin typeface="メイリオ" panose="020B0604030504040204" pitchFamily="50" charset="-128"/>
                <a:ea typeface="メイリオ" panose="020B0604030504040204" pitchFamily="50" charset="-128"/>
              </a:rPr>
              <a:t>勝手に壊さない</a:t>
            </a:r>
            <a:endParaRPr lang="en-US" sz="6600" b="1" i="0" u="none" strike="noStrike" kern="1200" cap="none" spc="0" baseline="0" dirty="0">
              <a:solidFill>
                <a:srgbClr val="FFFFFF"/>
              </a:solidFill>
              <a:uFillTx/>
              <a:latin typeface="メイリオ" panose="020B0604030504040204" pitchFamily="50" charset="-128"/>
              <a:ea typeface="メイリオ" panose="020B0604030504040204" pitchFamily="50" charset="-128"/>
            </a:endParaRPr>
          </a:p>
        </p:txBody>
      </p:sp>
      <p:sp>
        <p:nvSpPr>
          <p:cNvPr id="9" name="テキスト ボックス 13">
            <a:extLst>
              <a:ext uri="{FF2B5EF4-FFF2-40B4-BE49-F238E27FC236}">
                <a16:creationId xmlns:a16="http://schemas.microsoft.com/office/drawing/2014/main" id="{FEE42D9D-8C20-B4DA-EB72-E1BC4482C08A}"/>
              </a:ext>
            </a:extLst>
          </p:cNvPr>
          <p:cNvSpPr txBox="1"/>
          <p:nvPr/>
        </p:nvSpPr>
        <p:spPr>
          <a:xfrm>
            <a:off x="3353516" y="4759401"/>
            <a:ext cx="5484946" cy="1323438"/>
          </a:xfrm>
          <a:prstGeom prst="rect">
            <a:avLst/>
          </a:prstGeom>
          <a:noFill/>
          <a:ln>
            <a:noFill/>
          </a:ln>
        </p:spPr>
        <p:txBody>
          <a:bodyPr vert="horz" wrap="square" lIns="91440" tIns="45720" rIns="91440" bIns="45720" anchor="t" anchorCtr="1" compatLnSpc="1">
            <a:spAutoFit/>
          </a:bodyPr>
          <a:lstStyle/>
          <a:p>
            <a:pPr marL="0" marR="0" lvl="0" indent="0" algn="ctr" defTabSz="914400" rtl="0" fontAlgn="auto" hangingPunct="1">
              <a:lnSpc>
                <a:spcPts val="3180"/>
              </a:lnSpc>
              <a:spcBef>
                <a:spcPts val="0"/>
              </a:spcBef>
              <a:spcAft>
                <a:spcPts val="0"/>
              </a:spcAft>
              <a:buNone/>
              <a:tabLst/>
              <a:defRPr sz="1800" b="0" i="0" u="none" strike="noStrike" kern="0" cap="none" spc="0" baseline="0">
                <a:solidFill>
                  <a:srgbClr val="000000"/>
                </a:solidFill>
                <a:uFillTx/>
              </a:defRPr>
            </a:pPr>
            <a:r>
              <a:rPr lang="ja-JP" sz="2400" b="1" i="0" u="none" strike="noStrike" kern="1200" cap="none" spc="0" baseline="0">
                <a:solidFill>
                  <a:schemeClr val="bg1"/>
                </a:solidFill>
                <a:uFillTx/>
                <a:latin typeface="メイリオ" panose="020B0604030504040204" pitchFamily="50" charset="-128"/>
                <a:ea typeface="メイリオ" panose="020B0604030504040204" pitchFamily="50" charset="-128"/>
              </a:rPr>
              <a:t>現実世界と同じマナーを守る</a:t>
            </a:r>
            <a:br>
              <a:rPr lang="en-US" sz="2400" b="1" i="0" u="none" strike="noStrike" kern="1200" cap="none" spc="0" baseline="0">
                <a:solidFill>
                  <a:schemeClr val="bg1"/>
                </a:solidFill>
                <a:uFillTx/>
                <a:latin typeface="メイリオ" panose="020B0604030504040204" pitchFamily="50" charset="-128"/>
                <a:ea typeface="メイリオ" panose="020B0604030504040204" pitchFamily="50" charset="-128"/>
              </a:rPr>
            </a:br>
            <a:r>
              <a:rPr lang="en-US" sz="2400" b="1" i="0" u="none" strike="noStrike" kern="1200" cap="none" spc="0" baseline="0">
                <a:solidFill>
                  <a:schemeClr val="bg1"/>
                </a:solidFill>
                <a:uFillTx/>
                <a:latin typeface="メイリオ" panose="020B0604030504040204" pitchFamily="50" charset="-128"/>
                <a:ea typeface="メイリオ" panose="020B0604030504040204" pitchFamily="50" charset="-128"/>
              </a:rPr>
              <a:t>TNT</a:t>
            </a:r>
            <a:r>
              <a:rPr lang="ja-JP" sz="2400" b="1" i="0" u="none" strike="noStrike" kern="1200" cap="none" spc="0" baseline="0">
                <a:solidFill>
                  <a:schemeClr val="bg1"/>
                </a:solidFill>
                <a:uFillTx/>
                <a:latin typeface="メイリオ" panose="020B0604030504040204" pitchFamily="50" charset="-128"/>
                <a:ea typeface="メイリオ" panose="020B0604030504040204" pitchFamily="50" charset="-128"/>
              </a:rPr>
              <a:t>は勝手に使わない</a:t>
            </a:r>
          </a:p>
          <a:p>
            <a:pPr marL="0" marR="0" lvl="0" indent="0" algn="ctr" defTabSz="914400" rtl="0" fontAlgn="auto" hangingPunct="1">
              <a:lnSpc>
                <a:spcPts val="318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chemeClr val="bg1"/>
                </a:solidFill>
                <a:uFillTx/>
                <a:latin typeface="メイリオ" panose="020B0604030504040204" pitchFamily="50" charset="-128"/>
                <a:ea typeface="メイリオ" panose="020B0604030504040204" pitchFamily="50" charset="-128"/>
              </a:rPr>
              <a:t>Mob</a:t>
            </a:r>
            <a:r>
              <a:rPr lang="ja-JP" sz="2400" b="1" i="0" u="none" strike="noStrike" kern="1200" cap="none" spc="0" baseline="0">
                <a:solidFill>
                  <a:schemeClr val="bg1"/>
                </a:solidFill>
                <a:uFillTx/>
                <a:latin typeface="メイリオ" panose="020B0604030504040204" pitchFamily="50" charset="-128"/>
                <a:ea typeface="メイリオ" panose="020B0604030504040204" pitchFamily="50" charset="-128"/>
              </a:rPr>
              <a:t>は大量に出さない</a:t>
            </a:r>
            <a:r>
              <a:rPr lang="ja-JP" sz="1600" b="1" i="0" u="none" strike="noStrike" kern="1200" cap="none" spc="0" baseline="0">
                <a:solidFill>
                  <a:schemeClr val="bg1"/>
                </a:solidFill>
                <a:uFillTx/>
                <a:latin typeface="メイリオ" panose="020B0604030504040204" pitchFamily="50" charset="-128"/>
                <a:ea typeface="メイリオ" panose="020B0604030504040204" pitchFamily="50" charset="-128"/>
              </a:rPr>
              <a:t>など</a:t>
            </a:r>
            <a:endParaRPr lang="en-US" sz="2400" b="1" i="0" u="none" strike="noStrike" kern="1200" cap="none" spc="0" baseline="0">
              <a:solidFill>
                <a:schemeClr val="bg1"/>
              </a:solidFill>
              <a:uFillTx/>
              <a:latin typeface="メイリオ" panose="020B0604030504040204" pitchFamily="50" charset="-128"/>
              <a:ea typeface="メイリオ" panose="020B0604030504040204" pitchFamily="50" charset="-128"/>
            </a:endParaRPr>
          </a:p>
        </p:txBody>
      </p:sp>
      <p:pic>
        <p:nvPicPr>
          <p:cNvPr id="13" name="Picture 36">
            <a:extLst>
              <a:ext uri="{FF2B5EF4-FFF2-40B4-BE49-F238E27FC236}">
                <a16:creationId xmlns:a16="http://schemas.microsoft.com/office/drawing/2014/main" id="{D4E78D7A-9FE5-47F7-49F1-6743982C1E38}"/>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062012" y="3811178"/>
            <a:ext cx="2716486" cy="2271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2411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63D7C-5849-B1E7-41CC-445DB15709A2}"/>
            </a:ext>
          </a:extLst>
        </p:cNvPr>
        <p:cNvGrpSpPr/>
        <p:nvPr/>
      </p:nvGrpSpPr>
      <p:grpSpPr>
        <a:xfrm>
          <a:off x="0" y="0"/>
          <a:ext cx="0" cy="0"/>
          <a:chOff x="0" y="0"/>
          <a:chExt cx="0" cy="0"/>
        </a:xfrm>
      </p:grpSpPr>
      <p:pic>
        <p:nvPicPr>
          <p:cNvPr id="2" name="Picture 2" descr="F:\03-マイクラ案件（教育\92-JAXA案件\40-ワークショップ\スライド教材\file_20231027182340\08.png">
            <a:extLst>
              <a:ext uri="{FF2B5EF4-FFF2-40B4-BE49-F238E27FC236}">
                <a16:creationId xmlns:a16="http://schemas.microsoft.com/office/drawing/2014/main" id="{32FA4BE1-FBC3-77D0-005B-7FAE2C1DE7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85396" y="2809872"/>
            <a:ext cx="6335098" cy="3457325"/>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9">
            <a:extLst>
              <a:ext uri="{FF2B5EF4-FFF2-40B4-BE49-F238E27FC236}">
                <a16:creationId xmlns:a16="http://schemas.microsoft.com/office/drawing/2014/main" id="{8121ABAC-CF96-BDC7-98BB-813862A9D79F}"/>
              </a:ext>
            </a:extLst>
          </p:cNvPr>
          <p:cNvSpPr txBox="1"/>
          <p:nvPr/>
        </p:nvSpPr>
        <p:spPr>
          <a:xfrm>
            <a:off x="35230" y="2070019"/>
            <a:ext cx="8646209" cy="2308324"/>
          </a:xfrm>
          <a:prstGeom prst="rect">
            <a:avLst/>
          </a:prstGeom>
          <a:noFill/>
          <a:ln>
            <a:noFill/>
          </a:ln>
        </p:spPr>
        <p:txBody>
          <a:bodyPr vert="horz" wrap="squar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rPr>
              <a:t>ミッションに関する調査をしよう</a:t>
            </a:r>
            <a:endParaRPr 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endParaRPr>
          </a:p>
        </p:txBody>
      </p:sp>
      <p:sp>
        <p:nvSpPr>
          <p:cNvPr id="9" name="テキスト ボックス 8">
            <a:extLst>
              <a:ext uri="{FF2B5EF4-FFF2-40B4-BE49-F238E27FC236}">
                <a16:creationId xmlns:a16="http://schemas.microsoft.com/office/drawing/2014/main" id="{8EFEDBAA-9BEA-43E5-F2E8-AA72921AAAA1}"/>
              </a:ext>
            </a:extLst>
          </p:cNvPr>
          <p:cNvSpPr txBox="1"/>
          <p:nvPr/>
        </p:nvSpPr>
        <p:spPr>
          <a:xfrm>
            <a:off x="4310893" y="238012"/>
            <a:ext cx="3570209"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Meiryo" pitchFamily="34"/>
                <a:ea typeface="Meiryo" pitchFamily="34"/>
              </a:rPr>
              <a:t>さぁ着陸だ！</a:t>
            </a:r>
            <a:endParaRPr lang="ja-JP" sz="4400" b="1" i="0" u="none" strike="noStrike" kern="1200" cap="none" spc="0" baseline="0" dirty="0">
              <a:solidFill>
                <a:schemeClr val="bg1"/>
              </a:solidFill>
              <a:uFillTx/>
              <a:latin typeface="Meiryo" pitchFamily="34"/>
              <a:ea typeface="Meiryo" pitchFamily="34"/>
            </a:endParaRPr>
          </a:p>
        </p:txBody>
      </p:sp>
      <p:sp>
        <p:nvSpPr>
          <p:cNvPr id="10" name="テキスト ボックス 9">
            <a:extLst>
              <a:ext uri="{FF2B5EF4-FFF2-40B4-BE49-F238E27FC236}">
                <a16:creationId xmlns:a16="http://schemas.microsoft.com/office/drawing/2014/main" id="{626C8FBB-0A89-3117-885E-3879BE3F50C7}"/>
              </a:ext>
            </a:extLst>
          </p:cNvPr>
          <p:cNvSpPr txBox="1"/>
          <p:nvPr/>
        </p:nvSpPr>
        <p:spPr>
          <a:xfrm>
            <a:off x="8852945" y="2368381"/>
            <a:ext cx="2839239" cy="1446550"/>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altLang="ja-JP" sz="8800" b="1" i="0" u="none" strike="noStrike" kern="1200" cap="none" spc="0" baseline="0" dirty="0">
                <a:solidFill>
                  <a:schemeClr val="bg1"/>
                </a:solidFill>
                <a:uFillTx/>
                <a:latin typeface="Meiryo" pitchFamily="34"/>
                <a:ea typeface="Meiryo" pitchFamily="34"/>
              </a:rPr>
              <a:t>10</a:t>
            </a:r>
            <a:r>
              <a:rPr lang="ja-JP" sz="8800" b="1" i="0" u="none" strike="noStrike" kern="1200" cap="none" spc="0" baseline="0" dirty="0">
                <a:solidFill>
                  <a:schemeClr val="bg1"/>
                </a:solidFill>
                <a:uFillTx/>
                <a:latin typeface="Meiryo" pitchFamily="34"/>
                <a:ea typeface="Meiryo" pitchFamily="34"/>
              </a:rPr>
              <a:t>分</a:t>
            </a:r>
            <a:endParaRPr lang="en-US" sz="9600" b="1" i="0" u="none" strike="noStrike" kern="1200" cap="none" spc="0" baseline="0" dirty="0">
              <a:solidFill>
                <a:schemeClr val="bg1"/>
              </a:solidFill>
              <a:uFillTx/>
              <a:latin typeface="Meiryo" pitchFamily="34"/>
              <a:ea typeface="Meiryo" pitchFamily="34"/>
            </a:endParaRPr>
          </a:p>
        </p:txBody>
      </p:sp>
      <p:sp>
        <p:nvSpPr>
          <p:cNvPr id="11" name="テキスト ボックス 10">
            <a:extLst>
              <a:ext uri="{FF2B5EF4-FFF2-40B4-BE49-F238E27FC236}">
                <a16:creationId xmlns:a16="http://schemas.microsoft.com/office/drawing/2014/main" id="{D375EE3D-0123-8E59-588E-5CB8F34FD868}"/>
              </a:ext>
            </a:extLst>
          </p:cNvPr>
          <p:cNvSpPr txBox="1"/>
          <p:nvPr/>
        </p:nvSpPr>
        <p:spPr>
          <a:xfrm>
            <a:off x="11416477" y="6013281"/>
            <a:ext cx="77552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366499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391AC-3829-CF5E-0B35-B8242DD482D2}"/>
            </a:ext>
          </a:extLst>
        </p:cNvPr>
        <p:cNvGrpSpPr/>
        <p:nvPr/>
      </p:nvGrpSpPr>
      <p:grpSpPr>
        <a:xfrm>
          <a:off x="0" y="0"/>
          <a:ext cx="0" cy="0"/>
          <a:chOff x="0" y="0"/>
          <a:chExt cx="0" cy="0"/>
        </a:xfrm>
      </p:grpSpPr>
      <p:sp>
        <p:nvSpPr>
          <p:cNvPr id="3" name="テキスト ボックス 9">
            <a:extLst>
              <a:ext uri="{FF2B5EF4-FFF2-40B4-BE49-F238E27FC236}">
                <a16:creationId xmlns:a16="http://schemas.microsoft.com/office/drawing/2014/main" id="{F806B6F4-1CD3-A7A2-D016-35CC10060CCF}"/>
              </a:ext>
            </a:extLst>
          </p:cNvPr>
          <p:cNvSpPr txBox="1"/>
          <p:nvPr/>
        </p:nvSpPr>
        <p:spPr>
          <a:xfrm>
            <a:off x="269079" y="2273180"/>
            <a:ext cx="5109091" cy="3046988"/>
          </a:xfrm>
          <a:prstGeom prst="rect">
            <a:avLst/>
          </a:prstGeom>
          <a:noFill/>
          <a:ln>
            <a:noFill/>
          </a:ln>
        </p:spPr>
        <p:txBody>
          <a:bodyPr vert="horz" wrap="non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800" b="1" dirty="0">
                <a:solidFill>
                  <a:schemeClr val="bg1"/>
                </a:solidFill>
                <a:latin typeface="Meiryo" pitchFamily="34"/>
                <a:ea typeface="Meiryo" pitchFamily="34"/>
              </a:rPr>
              <a:t>正面のパネルを</a:t>
            </a:r>
            <a:endParaRPr lang="en-US" altLang="ja-JP" sz="4800" b="1" dirty="0">
              <a:solidFill>
                <a:schemeClr val="bg1"/>
              </a:solidFill>
              <a:latin typeface="Meiryo" pitchFamily="34"/>
              <a:ea typeface="Meiryo" pitchFamily="34"/>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800" b="1" i="0" u="none" strike="noStrike" kern="1200" cap="none" spc="0" baseline="0" dirty="0">
                <a:solidFill>
                  <a:schemeClr val="bg1"/>
                </a:solidFill>
                <a:uFillTx/>
                <a:latin typeface="Meiryo" pitchFamily="34"/>
                <a:ea typeface="Meiryo" pitchFamily="34"/>
              </a:rPr>
              <a:t>みんなでよもう！</a:t>
            </a:r>
            <a:endParaRPr lang="en-US" altLang="ja-JP" sz="4800" b="1" i="0" u="none" strike="noStrike" kern="1200" cap="none" spc="0" baseline="0" dirty="0">
              <a:solidFill>
                <a:schemeClr val="bg1"/>
              </a:solidFill>
              <a:uFillTx/>
              <a:latin typeface="Meiryo" pitchFamily="34"/>
              <a:ea typeface="Meiryo" pitchFamily="34"/>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800" b="1" dirty="0">
                <a:solidFill>
                  <a:schemeClr val="bg1"/>
                </a:solidFill>
                <a:latin typeface="Meiryo" pitchFamily="34"/>
                <a:ea typeface="Meiryo" pitchFamily="34"/>
              </a:rPr>
              <a:t>代表者が</a:t>
            </a:r>
            <a:endParaRPr lang="en-US" altLang="ja-JP" sz="4800" b="1" dirty="0">
              <a:solidFill>
                <a:schemeClr val="bg1"/>
              </a:solidFill>
              <a:latin typeface="Meiryo" pitchFamily="34"/>
              <a:ea typeface="Meiryo" pitchFamily="34"/>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800" b="1" dirty="0">
                <a:solidFill>
                  <a:schemeClr val="bg1"/>
                </a:solidFill>
                <a:latin typeface="Meiryo" pitchFamily="34"/>
                <a:ea typeface="Meiryo" pitchFamily="34"/>
              </a:rPr>
              <a:t>クリックしよう</a:t>
            </a:r>
            <a:endParaRPr lang="en-US" sz="5400" b="1" i="0" u="none" strike="noStrike" kern="1200" cap="none" spc="0" baseline="0" dirty="0">
              <a:solidFill>
                <a:schemeClr val="bg1"/>
              </a:solidFill>
              <a:uFillTx/>
              <a:latin typeface="Meiryo" pitchFamily="34"/>
              <a:ea typeface="Meiryo" pitchFamily="34"/>
            </a:endParaRPr>
          </a:p>
        </p:txBody>
      </p:sp>
      <p:pic>
        <p:nvPicPr>
          <p:cNvPr id="4" name="Picture 2">
            <a:extLst>
              <a:ext uri="{FF2B5EF4-FFF2-40B4-BE49-F238E27FC236}">
                <a16:creationId xmlns:a16="http://schemas.microsoft.com/office/drawing/2014/main" id="{F74F7C50-685A-5128-1921-C0AF0DEDAFA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23345" y="1959143"/>
            <a:ext cx="6473572" cy="3513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4">
            <a:extLst>
              <a:ext uri="{FF2B5EF4-FFF2-40B4-BE49-F238E27FC236}">
                <a16:creationId xmlns:a16="http://schemas.microsoft.com/office/drawing/2014/main" id="{A5E1A92B-25EA-9D0B-3885-AC6EE13C88F3}"/>
              </a:ext>
            </a:extLst>
          </p:cNvPr>
          <p:cNvSpPr txBox="1"/>
          <p:nvPr/>
        </p:nvSpPr>
        <p:spPr>
          <a:xfrm>
            <a:off x="11318904" y="5218908"/>
            <a:ext cx="67801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E5076D2C-4E54-AC27-D282-AA5239413335}"/>
              </a:ext>
            </a:extLst>
          </p:cNvPr>
          <p:cNvSpPr txBox="1"/>
          <p:nvPr/>
        </p:nvSpPr>
        <p:spPr>
          <a:xfrm>
            <a:off x="4310893" y="238012"/>
            <a:ext cx="3570209"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Meiryo" pitchFamily="34"/>
                <a:ea typeface="Meiryo" pitchFamily="34"/>
              </a:rPr>
              <a:t>さぁ着陸だ！</a:t>
            </a:r>
            <a:endParaRPr lang="ja-JP" sz="4400" b="1" i="0" u="none" strike="noStrike" kern="1200" cap="none" spc="0" baseline="0" dirty="0">
              <a:solidFill>
                <a:schemeClr val="bg1"/>
              </a:solidFill>
              <a:uFillTx/>
              <a:latin typeface="Meiryo" pitchFamily="34"/>
              <a:ea typeface="Meiryo" pitchFamily="34"/>
            </a:endParaRPr>
          </a:p>
        </p:txBody>
      </p:sp>
    </p:spTree>
    <p:extLst>
      <p:ext uri="{BB962C8B-B14F-4D97-AF65-F5344CB8AC3E}">
        <p14:creationId xmlns:p14="http://schemas.microsoft.com/office/powerpoint/2010/main" val="27726730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7CCD4-7D4D-48A3-A85E-00046FD22C8C}"/>
            </a:ext>
          </a:extLst>
        </p:cNvPr>
        <p:cNvGrpSpPr/>
        <p:nvPr/>
      </p:nvGrpSpPr>
      <p:grpSpPr>
        <a:xfrm>
          <a:off x="0" y="0"/>
          <a:ext cx="0" cy="0"/>
          <a:chOff x="0" y="0"/>
          <a:chExt cx="0" cy="0"/>
        </a:xfrm>
      </p:grpSpPr>
      <p:pic>
        <p:nvPicPr>
          <p:cNvPr id="2" name="Picture 2" descr="F:\03-マイクラ案件（教育\92-JAXA案件\40-ワークショップ\スライド教材\file_20231027182340\08.png">
            <a:extLst>
              <a:ext uri="{FF2B5EF4-FFF2-40B4-BE49-F238E27FC236}">
                <a16:creationId xmlns:a16="http://schemas.microsoft.com/office/drawing/2014/main" id="{A3CD6798-1421-5CAC-74D7-FC651AF14CE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85396" y="2809872"/>
            <a:ext cx="6335098" cy="3457325"/>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9">
            <a:extLst>
              <a:ext uri="{FF2B5EF4-FFF2-40B4-BE49-F238E27FC236}">
                <a16:creationId xmlns:a16="http://schemas.microsoft.com/office/drawing/2014/main" id="{576057D4-51DC-8F35-FC2E-4EB7891961A1}"/>
              </a:ext>
            </a:extLst>
          </p:cNvPr>
          <p:cNvSpPr txBox="1"/>
          <p:nvPr/>
        </p:nvSpPr>
        <p:spPr>
          <a:xfrm>
            <a:off x="35230" y="2070019"/>
            <a:ext cx="8646209" cy="2308324"/>
          </a:xfrm>
          <a:prstGeom prst="rect">
            <a:avLst/>
          </a:prstGeom>
          <a:noFill/>
          <a:ln>
            <a:noFill/>
          </a:ln>
        </p:spPr>
        <p:txBody>
          <a:bodyPr vert="horz" wrap="squar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rPr>
              <a:t>ミッションに関する調査をしよう</a:t>
            </a:r>
            <a:endParaRPr 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endParaRPr>
          </a:p>
        </p:txBody>
      </p:sp>
      <p:sp>
        <p:nvSpPr>
          <p:cNvPr id="9" name="テキスト ボックス 8">
            <a:extLst>
              <a:ext uri="{FF2B5EF4-FFF2-40B4-BE49-F238E27FC236}">
                <a16:creationId xmlns:a16="http://schemas.microsoft.com/office/drawing/2014/main" id="{EB58FADE-F63E-4927-DC19-19670DE558C4}"/>
              </a:ext>
            </a:extLst>
          </p:cNvPr>
          <p:cNvSpPr txBox="1"/>
          <p:nvPr/>
        </p:nvSpPr>
        <p:spPr>
          <a:xfrm>
            <a:off x="4310893" y="238012"/>
            <a:ext cx="3570209"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Meiryo" pitchFamily="34"/>
                <a:ea typeface="Meiryo" pitchFamily="34"/>
              </a:rPr>
              <a:t>さぁ着陸だ！</a:t>
            </a:r>
            <a:endParaRPr lang="ja-JP" sz="4400" b="1" i="0" u="none" strike="noStrike" kern="1200" cap="none" spc="0" baseline="0" dirty="0">
              <a:solidFill>
                <a:schemeClr val="bg1"/>
              </a:solidFill>
              <a:uFillTx/>
              <a:latin typeface="Meiryo" pitchFamily="34"/>
              <a:ea typeface="Meiryo" pitchFamily="34"/>
            </a:endParaRPr>
          </a:p>
        </p:txBody>
      </p:sp>
      <p:sp>
        <p:nvSpPr>
          <p:cNvPr id="10" name="テキスト ボックス 9">
            <a:extLst>
              <a:ext uri="{FF2B5EF4-FFF2-40B4-BE49-F238E27FC236}">
                <a16:creationId xmlns:a16="http://schemas.microsoft.com/office/drawing/2014/main" id="{45027289-1417-8269-9C18-E91B39FF94B6}"/>
              </a:ext>
            </a:extLst>
          </p:cNvPr>
          <p:cNvSpPr txBox="1"/>
          <p:nvPr/>
        </p:nvSpPr>
        <p:spPr>
          <a:xfrm>
            <a:off x="8852945" y="2368381"/>
            <a:ext cx="2839239" cy="1446550"/>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altLang="ja-JP" sz="8800" b="1" i="0" u="none" strike="noStrike" kern="1200" cap="none" spc="0" baseline="0" dirty="0">
                <a:solidFill>
                  <a:schemeClr val="bg1"/>
                </a:solidFill>
                <a:uFillTx/>
                <a:latin typeface="Meiryo" pitchFamily="34"/>
                <a:ea typeface="Meiryo" pitchFamily="34"/>
              </a:rPr>
              <a:t>10</a:t>
            </a:r>
            <a:r>
              <a:rPr lang="ja-JP" sz="8800" b="1" i="0" u="none" strike="noStrike" kern="1200" cap="none" spc="0" baseline="0" dirty="0">
                <a:solidFill>
                  <a:schemeClr val="bg1"/>
                </a:solidFill>
                <a:uFillTx/>
                <a:latin typeface="Meiryo" pitchFamily="34"/>
                <a:ea typeface="Meiryo" pitchFamily="34"/>
              </a:rPr>
              <a:t>分</a:t>
            </a:r>
            <a:endParaRPr lang="en-US" sz="9600" b="1" i="0" u="none" strike="noStrike" kern="1200" cap="none" spc="0" baseline="0" dirty="0">
              <a:solidFill>
                <a:schemeClr val="bg1"/>
              </a:solidFill>
              <a:uFillTx/>
              <a:latin typeface="Meiryo" pitchFamily="34"/>
              <a:ea typeface="Meiryo" pitchFamily="34"/>
            </a:endParaRPr>
          </a:p>
        </p:txBody>
      </p:sp>
      <p:sp>
        <p:nvSpPr>
          <p:cNvPr id="11" name="テキスト ボックス 10">
            <a:extLst>
              <a:ext uri="{FF2B5EF4-FFF2-40B4-BE49-F238E27FC236}">
                <a16:creationId xmlns:a16="http://schemas.microsoft.com/office/drawing/2014/main" id="{8FC4458E-D4EA-478C-F6A1-71280CCC0252}"/>
              </a:ext>
            </a:extLst>
          </p:cNvPr>
          <p:cNvSpPr txBox="1"/>
          <p:nvPr/>
        </p:nvSpPr>
        <p:spPr>
          <a:xfrm>
            <a:off x="11416477" y="6013281"/>
            <a:ext cx="77552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86918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9">
            <a:extLst>
              <a:ext uri="{FF2B5EF4-FFF2-40B4-BE49-F238E27FC236}">
                <a16:creationId xmlns:a16="http://schemas.microsoft.com/office/drawing/2014/main" id="{17D94881-77A8-E485-05A9-CC6EC85101AC}"/>
              </a:ext>
            </a:extLst>
          </p:cNvPr>
          <p:cNvSpPr txBox="1"/>
          <p:nvPr/>
        </p:nvSpPr>
        <p:spPr>
          <a:xfrm>
            <a:off x="8305895" y="3128694"/>
            <a:ext cx="2839239" cy="1446550"/>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altLang="ja-JP" sz="8800" b="1" dirty="0">
                <a:solidFill>
                  <a:schemeClr val="bg1"/>
                </a:solidFill>
                <a:latin typeface="メイリオ" panose="020B0604030504040204" pitchFamily="50" charset="-128"/>
                <a:ea typeface="メイリオ" panose="020B0604030504040204" pitchFamily="50" charset="-128"/>
              </a:rPr>
              <a:t>10</a:t>
            </a:r>
            <a:r>
              <a:rPr lang="ja-JP" sz="88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分</a:t>
            </a:r>
            <a:endParaRPr lang="en-US" sz="96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D34ED7ED-233E-036B-C859-253FF29F11EF}"/>
              </a:ext>
            </a:extLst>
          </p:cNvPr>
          <p:cNvSpPr txBox="1"/>
          <p:nvPr/>
        </p:nvSpPr>
        <p:spPr>
          <a:xfrm>
            <a:off x="1753060" y="344582"/>
            <a:ext cx="8712970" cy="584775"/>
          </a:xfrm>
          <a:prstGeom prst="rect">
            <a:avLst/>
          </a:prstGeom>
          <a:noFill/>
          <a:ln>
            <a:noFill/>
          </a:ln>
        </p:spPr>
        <p:txBody>
          <a:bodyPr vert="horz" wrap="square" lIns="45720" tIns="45720" rIns="45720" bIns="45720" anchor="t" anchorCtr="1" compatLnSpc="1">
            <a:spAutoFit/>
          </a:bodyPr>
          <a:lstStyle/>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ja-JP" altLang="en-US" sz="3200" b="1" i="0" u="none" strike="noStrike" kern="1200" cap="none" spc="0" baseline="0" dirty="0">
                <a:solidFill>
                  <a:srgbClr val="FFFFFF"/>
                </a:solidFill>
                <a:uFillTx/>
                <a:latin typeface="メイリオ" panose="020B0604030504040204" pitchFamily="50" charset="-128"/>
                <a:ea typeface="メイリオ" panose="020B0604030504040204" pitchFamily="50" charset="-128"/>
              </a:rPr>
              <a:t>月面でなにができるかを</a:t>
            </a:r>
            <a:r>
              <a:rPr lang="ja-JP" sz="3200" b="1" i="0" u="none" strike="noStrike" kern="1200" cap="none" spc="0" baseline="0" dirty="0">
                <a:solidFill>
                  <a:srgbClr val="FFFFFF"/>
                </a:solidFill>
                <a:uFillTx/>
                <a:latin typeface="メイリオ" panose="020B0604030504040204" pitchFamily="50" charset="-128"/>
                <a:ea typeface="メイリオ" panose="020B0604030504040204" pitchFamily="50" charset="-128"/>
              </a:rPr>
              <a:t>考え</a:t>
            </a:r>
            <a:r>
              <a:rPr lang="ja-JP" altLang="en-US" sz="3200" b="1" i="0" u="none" strike="noStrike" kern="1200" cap="none" spc="0" baseline="0" dirty="0">
                <a:solidFill>
                  <a:srgbClr val="FFFFFF"/>
                </a:solidFill>
                <a:uFillTx/>
                <a:latin typeface="メイリオ" panose="020B0604030504040204" pitchFamily="50" charset="-128"/>
                <a:ea typeface="メイリオ" panose="020B0604030504040204" pitchFamily="50" charset="-128"/>
              </a:rPr>
              <a:t>よう！</a:t>
            </a:r>
            <a:endParaRPr lang="en-US" sz="2000" b="1" i="0" u="none" strike="noStrike" kern="1200" cap="none" spc="0" baseline="0" dirty="0">
              <a:solidFill>
                <a:srgbClr val="FFFFFF"/>
              </a:solidFill>
              <a:uFillTx/>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3E876DB9-651B-7C89-E95B-57E2F545F5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577" y="1298642"/>
            <a:ext cx="3797028" cy="2689698"/>
          </a:xfrm>
          <a:prstGeom prst="rect">
            <a:avLst/>
          </a:prstGeom>
          <a:ln w="38100">
            <a:solidFill>
              <a:schemeClr val="accent1">
                <a:lumMod val="60000"/>
                <a:lumOff val="40000"/>
              </a:schemeClr>
            </a:solidFill>
          </a:ln>
        </p:spPr>
      </p:pic>
      <p:pic>
        <p:nvPicPr>
          <p:cNvPr id="5" name="図 4">
            <a:extLst>
              <a:ext uri="{FF2B5EF4-FFF2-40B4-BE49-F238E27FC236}">
                <a16:creationId xmlns:a16="http://schemas.microsoft.com/office/drawing/2014/main" id="{AC0D6E68-2DEB-8192-A481-E610FEA53C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41061" y="2617363"/>
            <a:ext cx="5571986" cy="3896056"/>
          </a:xfrm>
          <a:prstGeom prst="rect">
            <a:avLst/>
          </a:prstGeom>
          <a:ln w="38100">
            <a:solidFill>
              <a:schemeClr val="accent1">
                <a:lumMod val="60000"/>
                <a:lumOff val="40000"/>
              </a:schemeClr>
            </a:solidFill>
          </a:ln>
        </p:spPr>
      </p:pic>
    </p:spTree>
    <p:extLst>
      <p:ext uri="{BB962C8B-B14F-4D97-AF65-F5344CB8AC3E}">
        <p14:creationId xmlns:p14="http://schemas.microsoft.com/office/powerpoint/2010/main" val="2313347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B3516-08B8-4105-9992-F2B60B287612}"/>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92BD1673-22B9-526E-AEC3-7FF918B9852F}"/>
              </a:ext>
            </a:extLst>
          </p:cNvPr>
          <p:cNvGrpSpPr/>
          <p:nvPr/>
        </p:nvGrpSpPr>
        <p:grpSpPr>
          <a:xfrm>
            <a:off x="469180" y="2674548"/>
            <a:ext cx="11253639" cy="3301377"/>
            <a:chOff x="1296847" y="2674548"/>
            <a:chExt cx="11253639" cy="3301377"/>
          </a:xfrm>
        </p:grpSpPr>
        <p:pic>
          <p:nvPicPr>
            <p:cNvPr id="4" name="Picture 2">
              <a:extLst>
                <a:ext uri="{FF2B5EF4-FFF2-40B4-BE49-F238E27FC236}">
                  <a16:creationId xmlns:a16="http://schemas.microsoft.com/office/drawing/2014/main" id="{E1F0D804-5DAE-DCE8-9261-1356C0EC15C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96847" y="2674548"/>
              <a:ext cx="5984039" cy="3301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a:extLst>
                <a:ext uri="{FF2B5EF4-FFF2-40B4-BE49-F238E27FC236}">
                  <a16:creationId xmlns:a16="http://schemas.microsoft.com/office/drawing/2014/main" id="{8864A210-9AF0-A17F-E8A8-C6FA61F2417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98421" y="2674548"/>
              <a:ext cx="4952065" cy="330137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テキスト ボックス 1">
            <a:extLst>
              <a:ext uri="{FF2B5EF4-FFF2-40B4-BE49-F238E27FC236}">
                <a16:creationId xmlns:a16="http://schemas.microsoft.com/office/drawing/2014/main" id="{7AFB4534-8AD8-E587-C55D-3F8358059DB7}"/>
              </a:ext>
            </a:extLst>
          </p:cNvPr>
          <p:cNvSpPr txBox="1"/>
          <p:nvPr/>
        </p:nvSpPr>
        <p:spPr>
          <a:xfrm>
            <a:off x="1054104" y="625455"/>
            <a:ext cx="10441649" cy="1538883"/>
          </a:xfrm>
          <a:prstGeom prst="rect">
            <a:avLst/>
          </a:prstGeom>
          <a:noFill/>
        </p:spPr>
        <p:txBody>
          <a:bodyPr wrap="square" lIns="0" tIns="0" rIns="0" bIns="0" rtlCol="0">
            <a:spAutoFit/>
          </a:bodyPr>
          <a:lstStyle/>
          <a:p>
            <a:pPr algn="ctr"/>
            <a:r>
              <a:rPr kumimoji="1" lang="ja-JP" altLang="en-US" sz="5000" b="1" spc="300" baseline="0" dirty="0">
                <a:solidFill>
                  <a:srgbClr val="FFFF00"/>
                </a:solidFill>
                <a:latin typeface="メイリオ" panose="020B0604030504040204" pitchFamily="50" charset="-128"/>
                <a:ea typeface="メイリオ" panose="020B0604030504040204" pitchFamily="50" charset="-128"/>
              </a:rPr>
              <a:t>今日はみなさんに</a:t>
            </a:r>
            <a:endParaRPr kumimoji="1" lang="en-US" altLang="ja-JP" sz="5000" b="1" spc="300" baseline="0" dirty="0">
              <a:solidFill>
                <a:srgbClr val="FFFF00"/>
              </a:solidFill>
              <a:latin typeface="メイリオ" panose="020B0604030504040204" pitchFamily="50" charset="-128"/>
              <a:ea typeface="メイリオ" panose="020B0604030504040204" pitchFamily="50" charset="-128"/>
            </a:endParaRPr>
          </a:p>
          <a:p>
            <a:pPr algn="ctr"/>
            <a:r>
              <a:rPr lang="ja-JP" altLang="en-US" sz="5000" b="1" spc="300" dirty="0">
                <a:solidFill>
                  <a:srgbClr val="FFFF00"/>
                </a:solidFill>
                <a:latin typeface="メイリオ" panose="020B0604030504040204" pitchFamily="50" charset="-128"/>
                <a:ea typeface="メイリオ" panose="020B0604030504040204" pitchFamily="50" charset="-128"/>
              </a:rPr>
              <a:t>その両方を楽しんでもらいます！</a:t>
            </a:r>
            <a:endParaRPr kumimoji="1" lang="ja-JP" altLang="en-US" sz="5000" b="1" spc="300" baseline="0" dirty="0">
              <a:solidFill>
                <a:srgbClr val="FFFF00"/>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3B8D8A2B-D32A-463A-03A5-F0322F13CD36}"/>
              </a:ext>
            </a:extLst>
          </p:cNvPr>
          <p:cNvSpPr txBox="1"/>
          <p:nvPr/>
        </p:nvSpPr>
        <p:spPr>
          <a:xfrm>
            <a:off x="10307287" y="5707058"/>
            <a:ext cx="158546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r>
              <a:rPr lang="en-US" altLang="ja-JP" sz="1400" dirty="0">
                <a:solidFill>
                  <a:prstClr val="white"/>
                </a:solidFill>
                <a:latin typeface="メイリオ" panose="020B0604030504040204" pitchFamily="50" charset="-128"/>
                <a:ea typeface="メイリオ" panose="020B0604030504040204" pitchFamily="50" charset="-128"/>
              </a:rPr>
              <a:t>/NASA</a:t>
            </a:r>
            <a:endParaRPr kumimoji="1" lang="ja-JP" altLang="en-US"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238671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63D7C-5849-B1E7-41CC-445DB15709A2}"/>
            </a:ext>
          </a:extLst>
        </p:cNvPr>
        <p:cNvGrpSpPr/>
        <p:nvPr/>
      </p:nvGrpSpPr>
      <p:grpSpPr>
        <a:xfrm>
          <a:off x="0" y="0"/>
          <a:ext cx="0" cy="0"/>
          <a:chOff x="0" y="0"/>
          <a:chExt cx="0" cy="0"/>
        </a:xfrm>
      </p:grpSpPr>
      <p:pic>
        <p:nvPicPr>
          <p:cNvPr id="2" name="Picture 2" descr="F:\03-マイクラ案件（教育\92-JAXA案件\40-ワークショップ\スライド教材\file_20231027182340\08.png">
            <a:extLst>
              <a:ext uri="{FF2B5EF4-FFF2-40B4-BE49-F238E27FC236}">
                <a16:creationId xmlns:a16="http://schemas.microsoft.com/office/drawing/2014/main" id="{32FA4BE1-FBC3-77D0-005B-7FAE2C1DE7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85396" y="2809872"/>
            <a:ext cx="6335098" cy="3457325"/>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9">
            <a:extLst>
              <a:ext uri="{FF2B5EF4-FFF2-40B4-BE49-F238E27FC236}">
                <a16:creationId xmlns:a16="http://schemas.microsoft.com/office/drawing/2014/main" id="{8121ABAC-CF96-BDC7-98BB-813862A9D79F}"/>
              </a:ext>
            </a:extLst>
          </p:cNvPr>
          <p:cNvSpPr txBox="1"/>
          <p:nvPr/>
        </p:nvSpPr>
        <p:spPr>
          <a:xfrm>
            <a:off x="206736" y="1712831"/>
            <a:ext cx="7848599" cy="1200329"/>
          </a:xfrm>
          <a:prstGeom prst="rect">
            <a:avLst/>
          </a:prstGeom>
          <a:noFill/>
          <a:ln>
            <a:noFill/>
          </a:ln>
        </p:spPr>
        <p:txBody>
          <a:bodyPr vert="horz" wrap="squar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rPr>
              <a:t>協力して建築する</a:t>
            </a:r>
            <a:endParaRPr 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endParaRPr>
          </a:p>
        </p:txBody>
      </p:sp>
      <p:sp>
        <p:nvSpPr>
          <p:cNvPr id="8" name="テキスト ボックス 9">
            <a:extLst>
              <a:ext uri="{FF2B5EF4-FFF2-40B4-BE49-F238E27FC236}">
                <a16:creationId xmlns:a16="http://schemas.microsoft.com/office/drawing/2014/main" id="{F4970CCB-7CE2-649C-547F-250D7A285F04}"/>
              </a:ext>
            </a:extLst>
          </p:cNvPr>
          <p:cNvSpPr txBox="1"/>
          <p:nvPr/>
        </p:nvSpPr>
        <p:spPr>
          <a:xfrm>
            <a:off x="206736" y="3091656"/>
            <a:ext cx="7848599" cy="1200329"/>
          </a:xfrm>
          <a:prstGeom prst="rect">
            <a:avLst/>
          </a:prstGeom>
          <a:noFill/>
          <a:ln>
            <a:noFill/>
          </a:ln>
        </p:spPr>
        <p:txBody>
          <a:bodyPr vert="horz" wrap="squar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rPr>
              <a:t>協力して探索する</a:t>
            </a:r>
            <a:endParaRPr lang="en-US" sz="7200" b="1" i="0" u="none" strike="noStrike" kern="1200" baseline="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FillTx/>
              <a:latin typeface="Meiryo" pitchFamily="34"/>
              <a:ea typeface="Meiryo" pitchFamily="34"/>
            </a:endParaRPr>
          </a:p>
        </p:txBody>
      </p:sp>
      <p:sp>
        <p:nvSpPr>
          <p:cNvPr id="9" name="テキスト ボックス 8">
            <a:extLst>
              <a:ext uri="{FF2B5EF4-FFF2-40B4-BE49-F238E27FC236}">
                <a16:creationId xmlns:a16="http://schemas.microsoft.com/office/drawing/2014/main" id="{8EFEDBAA-9BEA-43E5-F2E8-AA72921AAAA1}"/>
              </a:ext>
            </a:extLst>
          </p:cNvPr>
          <p:cNvSpPr txBox="1"/>
          <p:nvPr/>
        </p:nvSpPr>
        <p:spPr>
          <a:xfrm>
            <a:off x="4310893" y="238012"/>
            <a:ext cx="3570209"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Meiryo" pitchFamily="34"/>
                <a:ea typeface="Meiryo" pitchFamily="34"/>
              </a:rPr>
              <a:t>さぁ着陸だ！</a:t>
            </a:r>
            <a:endParaRPr lang="ja-JP" sz="4400" b="1" i="0" u="none" strike="noStrike" kern="1200" cap="none" spc="0" baseline="0" dirty="0">
              <a:solidFill>
                <a:schemeClr val="bg1"/>
              </a:solidFill>
              <a:uFillTx/>
              <a:latin typeface="Meiryo" pitchFamily="34"/>
              <a:ea typeface="Meiryo" pitchFamily="34"/>
            </a:endParaRPr>
          </a:p>
        </p:txBody>
      </p:sp>
      <p:sp>
        <p:nvSpPr>
          <p:cNvPr id="10" name="テキスト ボックス 9">
            <a:extLst>
              <a:ext uri="{FF2B5EF4-FFF2-40B4-BE49-F238E27FC236}">
                <a16:creationId xmlns:a16="http://schemas.microsoft.com/office/drawing/2014/main" id="{626C8FBB-0A89-3117-885E-3879BE3F50C7}"/>
              </a:ext>
            </a:extLst>
          </p:cNvPr>
          <p:cNvSpPr txBox="1"/>
          <p:nvPr/>
        </p:nvSpPr>
        <p:spPr>
          <a:xfrm>
            <a:off x="8852945" y="2368381"/>
            <a:ext cx="2839239" cy="1446550"/>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altLang="ja-JP" sz="8800" b="1" i="0" u="none" strike="noStrike" kern="1200" cap="none" spc="0" baseline="0" dirty="0">
                <a:solidFill>
                  <a:schemeClr val="bg1"/>
                </a:solidFill>
                <a:uFillTx/>
                <a:latin typeface="Meiryo" pitchFamily="34"/>
                <a:ea typeface="Meiryo" pitchFamily="34"/>
              </a:rPr>
              <a:t>4</a:t>
            </a:r>
            <a:r>
              <a:rPr lang="en-US" sz="8800" b="1" i="0" u="none" strike="noStrike" kern="1200" cap="none" spc="0" baseline="0" dirty="0">
                <a:solidFill>
                  <a:schemeClr val="bg1"/>
                </a:solidFill>
                <a:uFillTx/>
                <a:latin typeface="Meiryo" pitchFamily="34"/>
                <a:ea typeface="Meiryo" pitchFamily="34"/>
              </a:rPr>
              <a:t>5</a:t>
            </a:r>
            <a:r>
              <a:rPr lang="ja-JP" sz="8800" b="1" i="0" u="none" strike="noStrike" kern="1200" cap="none" spc="0" baseline="0" dirty="0">
                <a:solidFill>
                  <a:schemeClr val="bg1"/>
                </a:solidFill>
                <a:uFillTx/>
                <a:latin typeface="Meiryo" pitchFamily="34"/>
                <a:ea typeface="Meiryo" pitchFamily="34"/>
              </a:rPr>
              <a:t>分</a:t>
            </a:r>
            <a:endParaRPr lang="en-US" sz="9600" b="1" i="0" u="none" strike="noStrike" kern="1200" cap="none" spc="0" baseline="0" dirty="0">
              <a:solidFill>
                <a:schemeClr val="bg1"/>
              </a:solidFill>
              <a:uFillTx/>
              <a:latin typeface="Meiryo" pitchFamily="34"/>
              <a:ea typeface="Meiryo" pitchFamily="34"/>
            </a:endParaRPr>
          </a:p>
        </p:txBody>
      </p:sp>
      <p:sp>
        <p:nvSpPr>
          <p:cNvPr id="11" name="テキスト ボックス 10">
            <a:extLst>
              <a:ext uri="{FF2B5EF4-FFF2-40B4-BE49-F238E27FC236}">
                <a16:creationId xmlns:a16="http://schemas.microsoft.com/office/drawing/2014/main" id="{D375EE3D-0123-8E59-588E-5CB8F34FD868}"/>
              </a:ext>
            </a:extLst>
          </p:cNvPr>
          <p:cNvSpPr txBox="1"/>
          <p:nvPr/>
        </p:nvSpPr>
        <p:spPr>
          <a:xfrm>
            <a:off x="11416477" y="6013281"/>
            <a:ext cx="77552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868675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039BF-72CE-6CC8-19C7-A95589C9463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E7F0BD8-35F5-8670-8F96-E9C00BDEE9F3}"/>
              </a:ext>
            </a:extLst>
          </p:cNvPr>
          <p:cNvSpPr txBox="1"/>
          <p:nvPr/>
        </p:nvSpPr>
        <p:spPr>
          <a:xfrm>
            <a:off x="1506855" y="2644170"/>
            <a:ext cx="9178290" cy="1569660"/>
          </a:xfrm>
          <a:prstGeom prst="rect">
            <a:avLst/>
          </a:prstGeom>
          <a:noFill/>
        </p:spPr>
        <p:txBody>
          <a:bodyPr wrap="square" rtlCol="0">
            <a:spAutoFit/>
          </a:bodyPr>
          <a:lstStyle/>
          <a:p>
            <a:pPr algn="ctr"/>
            <a:r>
              <a:rPr kumimoji="1" lang="ja-JP" altLang="en-US" sz="9600" dirty="0">
                <a:solidFill>
                  <a:schemeClr val="bg1"/>
                </a:solidFill>
                <a:latin typeface="メイリオ" panose="020B0604030504040204" pitchFamily="50" charset="-128"/>
                <a:ea typeface="メイリオ" panose="020B0604030504040204" pitchFamily="50" charset="-128"/>
              </a:rPr>
              <a:t>あと</a:t>
            </a:r>
            <a:r>
              <a:rPr kumimoji="1" lang="en-US" altLang="ja-JP" sz="9600" dirty="0">
                <a:solidFill>
                  <a:schemeClr val="bg1"/>
                </a:solidFill>
                <a:latin typeface="メイリオ" panose="020B0604030504040204" pitchFamily="50" charset="-128"/>
                <a:ea typeface="メイリオ" panose="020B0604030504040204" pitchFamily="50" charset="-128"/>
              </a:rPr>
              <a:t>20</a:t>
            </a:r>
            <a:r>
              <a:rPr kumimoji="1" lang="ja-JP" altLang="en-US" sz="9600" dirty="0">
                <a:solidFill>
                  <a:schemeClr val="bg1"/>
                </a:solidFill>
                <a:latin typeface="メイリオ" panose="020B0604030504040204" pitchFamily="50" charset="-128"/>
                <a:ea typeface="メイリオ" panose="020B0604030504040204" pitchFamily="50" charset="-128"/>
              </a:rPr>
              <a:t>分</a:t>
            </a:r>
          </a:p>
        </p:txBody>
      </p:sp>
      <p:sp>
        <p:nvSpPr>
          <p:cNvPr id="3" name="テキスト ボックス 2">
            <a:extLst>
              <a:ext uri="{FF2B5EF4-FFF2-40B4-BE49-F238E27FC236}">
                <a16:creationId xmlns:a16="http://schemas.microsoft.com/office/drawing/2014/main" id="{1D93A560-DD07-9BEE-0498-3B176AE96914}"/>
              </a:ext>
            </a:extLst>
          </p:cNvPr>
          <p:cNvSpPr txBox="1"/>
          <p:nvPr/>
        </p:nvSpPr>
        <p:spPr>
          <a:xfrm>
            <a:off x="4593020" y="233820"/>
            <a:ext cx="3005952"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のこり時間</a:t>
            </a:r>
            <a:endParaRPr lang="ja-JP"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735606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4D3D9-2A8E-CC56-A3A6-D293A6B810EE}"/>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2083F04B-0EC9-0C56-44FA-44E9706F93C8}"/>
              </a:ext>
            </a:extLst>
          </p:cNvPr>
          <p:cNvSpPr txBox="1"/>
          <p:nvPr/>
        </p:nvSpPr>
        <p:spPr>
          <a:xfrm>
            <a:off x="5762624" y="2025045"/>
            <a:ext cx="6227445" cy="1569660"/>
          </a:xfrm>
          <a:prstGeom prst="rect">
            <a:avLst/>
          </a:prstGeom>
          <a:noFill/>
        </p:spPr>
        <p:txBody>
          <a:bodyPr wrap="square" rtlCol="0">
            <a:spAutoFit/>
          </a:bodyPr>
          <a:lstStyle/>
          <a:p>
            <a:pPr algn="ctr"/>
            <a:r>
              <a:rPr kumimoji="1" lang="ja-JP" altLang="en-US" sz="9600" dirty="0">
                <a:solidFill>
                  <a:schemeClr val="bg1"/>
                </a:solidFill>
                <a:latin typeface="メイリオ" panose="020B0604030504040204" pitchFamily="50" charset="-128"/>
                <a:ea typeface="メイリオ" panose="020B0604030504040204" pitchFamily="50" charset="-128"/>
              </a:rPr>
              <a:t>あと</a:t>
            </a:r>
            <a:r>
              <a:rPr kumimoji="1" lang="en-US" altLang="ja-JP" sz="9600" dirty="0">
                <a:solidFill>
                  <a:schemeClr val="bg1"/>
                </a:solidFill>
                <a:latin typeface="メイリオ" panose="020B0604030504040204" pitchFamily="50" charset="-128"/>
                <a:ea typeface="メイリオ" panose="020B0604030504040204" pitchFamily="50" charset="-128"/>
              </a:rPr>
              <a:t>10</a:t>
            </a:r>
            <a:r>
              <a:rPr kumimoji="1" lang="ja-JP" altLang="en-US" sz="9600" dirty="0">
                <a:solidFill>
                  <a:schemeClr val="bg1"/>
                </a:solidFill>
                <a:latin typeface="メイリオ" panose="020B0604030504040204" pitchFamily="50" charset="-128"/>
                <a:ea typeface="メイリオ" panose="020B0604030504040204" pitchFamily="50" charset="-128"/>
              </a:rPr>
              <a:t>分</a:t>
            </a:r>
          </a:p>
        </p:txBody>
      </p:sp>
      <p:sp>
        <p:nvSpPr>
          <p:cNvPr id="4" name="テキスト ボックス 11">
            <a:extLst>
              <a:ext uri="{FF2B5EF4-FFF2-40B4-BE49-F238E27FC236}">
                <a16:creationId xmlns:a16="http://schemas.microsoft.com/office/drawing/2014/main" id="{743750B7-3843-C96C-D392-53F3905D1E97}"/>
              </a:ext>
            </a:extLst>
          </p:cNvPr>
          <p:cNvSpPr txBox="1"/>
          <p:nvPr/>
        </p:nvSpPr>
        <p:spPr>
          <a:xfrm>
            <a:off x="6244856" y="3703871"/>
            <a:ext cx="5262980" cy="1446550"/>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発表メモを</a:t>
            </a:r>
            <a:br>
              <a:rPr lang="en-US"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br>
            <a:r>
              <a:rPr lang="ja-JP"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書き始めてください</a:t>
            </a:r>
          </a:p>
        </p:txBody>
      </p:sp>
      <p:pic>
        <p:nvPicPr>
          <p:cNvPr id="5" name="図 4">
            <a:extLst>
              <a:ext uri="{FF2B5EF4-FFF2-40B4-BE49-F238E27FC236}">
                <a16:creationId xmlns:a16="http://schemas.microsoft.com/office/drawing/2014/main" id="{D25BBFF1-70EA-2DE4-5A03-83463FA6C3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5824" y="1823602"/>
            <a:ext cx="5262980" cy="3735755"/>
          </a:xfrm>
          <a:prstGeom prst="rect">
            <a:avLst/>
          </a:prstGeom>
          <a:ln w="38100">
            <a:solidFill>
              <a:schemeClr val="accent1">
                <a:lumMod val="60000"/>
                <a:lumOff val="40000"/>
              </a:schemeClr>
            </a:solidFill>
          </a:ln>
        </p:spPr>
      </p:pic>
      <p:sp>
        <p:nvSpPr>
          <p:cNvPr id="6" name="テキスト ボックス 5">
            <a:extLst>
              <a:ext uri="{FF2B5EF4-FFF2-40B4-BE49-F238E27FC236}">
                <a16:creationId xmlns:a16="http://schemas.microsoft.com/office/drawing/2014/main" id="{A382A57D-872C-C602-4C61-CBD0DD0D8296}"/>
              </a:ext>
            </a:extLst>
          </p:cNvPr>
          <p:cNvSpPr txBox="1"/>
          <p:nvPr/>
        </p:nvSpPr>
        <p:spPr>
          <a:xfrm>
            <a:off x="4593020" y="233820"/>
            <a:ext cx="3005952"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のこり時間</a:t>
            </a:r>
            <a:endParaRPr lang="ja-JP"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688787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E4DF9-4346-26D6-5A29-5D6D8FBE9868}"/>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FE942B4-6EA7-C7F3-2CFA-1555B542B243}"/>
              </a:ext>
            </a:extLst>
          </p:cNvPr>
          <p:cNvSpPr txBox="1"/>
          <p:nvPr/>
        </p:nvSpPr>
        <p:spPr>
          <a:xfrm>
            <a:off x="4028763" y="264024"/>
            <a:ext cx="4134466"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Meiryo" pitchFamily="34"/>
                <a:ea typeface="Meiryo" pitchFamily="34"/>
              </a:rPr>
              <a:t>ミッション終了</a:t>
            </a:r>
            <a:endParaRPr lang="ja-JP" sz="4400" b="1" i="0" u="none" strike="noStrike" kern="1200" cap="none" spc="0" baseline="0" dirty="0">
              <a:solidFill>
                <a:schemeClr val="bg1"/>
              </a:solidFill>
              <a:uFillTx/>
              <a:latin typeface="Meiryo" pitchFamily="34"/>
              <a:ea typeface="Meiryo" pitchFamily="34"/>
            </a:endParaRPr>
          </a:p>
        </p:txBody>
      </p:sp>
      <p:sp>
        <p:nvSpPr>
          <p:cNvPr id="3" name="テキスト ボックス 11">
            <a:extLst>
              <a:ext uri="{FF2B5EF4-FFF2-40B4-BE49-F238E27FC236}">
                <a16:creationId xmlns:a16="http://schemas.microsoft.com/office/drawing/2014/main" id="{1FDEED1B-82F0-89D3-CF67-6553356BB1E6}"/>
              </a:ext>
            </a:extLst>
          </p:cNvPr>
          <p:cNvSpPr txBox="1"/>
          <p:nvPr/>
        </p:nvSpPr>
        <p:spPr>
          <a:xfrm>
            <a:off x="232852" y="5407045"/>
            <a:ext cx="11726287" cy="1015663"/>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6000" b="1" i="0" u="none" strike="noStrike" kern="1200" cap="none" spc="0" baseline="0" dirty="0">
                <a:solidFill>
                  <a:schemeClr val="bg1"/>
                </a:solidFill>
                <a:uFillTx/>
                <a:latin typeface="Meiryo" pitchFamily="34"/>
                <a:ea typeface="Meiryo" pitchFamily="34"/>
              </a:rPr>
              <a:t>建築と探索おつかれさまでした！</a:t>
            </a:r>
            <a:endParaRPr lang="ja-JP" sz="6000" b="1" i="0" u="none" strike="noStrike" kern="1200" cap="none" spc="0" baseline="0" dirty="0">
              <a:solidFill>
                <a:schemeClr val="bg1"/>
              </a:solidFill>
              <a:uFillTx/>
              <a:latin typeface="Meiryo" pitchFamily="34"/>
              <a:ea typeface="Meiryo" pitchFamily="34"/>
            </a:endParaRPr>
          </a:p>
        </p:txBody>
      </p:sp>
      <p:pic>
        <p:nvPicPr>
          <p:cNvPr id="4" name="Picture 2">
            <a:extLst>
              <a:ext uri="{FF2B5EF4-FFF2-40B4-BE49-F238E27FC236}">
                <a16:creationId xmlns:a16="http://schemas.microsoft.com/office/drawing/2014/main" id="{9C5122F3-3BCA-7EAC-9BCA-3A0E66D5B0E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43179" y="1160423"/>
            <a:ext cx="7705633" cy="4215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4">
            <a:extLst>
              <a:ext uri="{FF2B5EF4-FFF2-40B4-BE49-F238E27FC236}">
                <a16:creationId xmlns:a16="http://schemas.microsoft.com/office/drawing/2014/main" id="{D56A855D-017F-EF7C-3BED-C37544B78909}"/>
              </a:ext>
            </a:extLst>
          </p:cNvPr>
          <p:cNvSpPr txBox="1"/>
          <p:nvPr/>
        </p:nvSpPr>
        <p:spPr>
          <a:xfrm>
            <a:off x="9344795" y="5153129"/>
            <a:ext cx="120803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645299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59146-3475-B5D0-46E7-D0F11DB41375}"/>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EEFEF31B-9DDE-59D5-C503-B71352EBF74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465137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304DF2B2-349B-0D1F-1D36-C0A4C269A10C}"/>
              </a:ext>
            </a:extLst>
          </p:cNvPr>
          <p:cNvSpPr txBox="1"/>
          <p:nvPr/>
        </p:nvSpPr>
        <p:spPr>
          <a:xfrm>
            <a:off x="2125027" y="4768245"/>
            <a:ext cx="7941945" cy="1569660"/>
          </a:xfrm>
          <a:prstGeom prst="rect">
            <a:avLst/>
          </a:prstGeom>
          <a:noFill/>
        </p:spPr>
        <p:txBody>
          <a:bodyPr wrap="square" rtlCol="0">
            <a:spAutoFit/>
          </a:bodyPr>
          <a:lstStyle/>
          <a:p>
            <a:pPr algn="ctr"/>
            <a:r>
              <a:rPr kumimoji="1" lang="ja-JP" altLang="en-US" sz="9600" dirty="0">
                <a:solidFill>
                  <a:schemeClr val="bg1"/>
                </a:solidFill>
                <a:latin typeface="メイリオ" panose="020B0604030504040204" pitchFamily="50" charset="-128"/>
                <a:ea typeface="メイリオ" panose="020B0604030504040204" pitchFamily="50" charset="-128"/>
              </a:rPr>
              <a:t>発表タイム</a:t>
            </a:r>
          </a:p>
        </p:txBody>
      </p:sp>
      <p:sp>
        <p:nvSpPr>
          <p:cNvPr id="4" name="テキスト ボックス 3">
            <a:extLst>
              <a:ext uri="{FF2B5EF4-FFF2-40B4-BE49-F238E27FC236}">
                <a16:creationId xmlns:a16="http://schemas.microsoft.com/office/drawing/2014/main" id="{FBBD9381-4219-37FC-ADBC-87BFA95E87E5}"/>
              </a:ext>
            </a:extLst>
          </p:cNvPr>
          <p:cNvSpPr txBox="1"/>
          <p:nvPr/>
        </p:nvSpPr>
        <p:spPr>
          <a:xfrm>
            <a:off x="4666523" y="1582849"/>
            <a:ext cx="1864617" cy="1569659"/>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9600" b="1" i="0" u="none" strike="noStrike" kern="1200" cap="none" spc="0" baseline="0">
                <a:solidFill>
                  <a:srgbClr val="000000"/>
                </a:solidFill>
                <a:effectLst>
                  <a:outerShdw dist="38096" dir="2700000">
                    <a:srgbClr val="000000"/>
                  </a:outerShdw>
                </a:effectLst>
                <a:uFillTx/>
                <a:latin typeface="メイリオ" panose="020B0604030504040204" pitchFamily="50" charset="-128"/>
                <a:ea typeface="メイリオ" panose="020B0604030504040204" pitchFamily="50" charset="-128"/>
              </a:rPr>
              <a:t>2</a:t>
            </a:r>
            <a:r>
              <a:rPr lang="ja-JP" sz="6600" b="1" i="0" u="none" strike="noStrike" kern="1200" cap="none" spc="0" baseline="0">
                <a:solidFill>
                  <a:srgbClr val="000000"/>
                </a:solidFill>
                <a:effectLst>
                  <a:outerShdw dist="38096" dir="2700000">
                    <a:srgbClr val="000000"/>
                  </a:outerShdw>
                </a:effectLst>
                <a:uFillTx/>
                <a:latin typeface="メイリオ" panose="020B0604030504040204" pitchFamily="50" charset="-128"/>
                <a:ea typeface="メイリオ" panose="020B0604030504040204" pitchFamily="50" charset="-128"/>
              </a:rPr>
              <a:t>分</a:t>
            </a:r>
            <a:endParaRPr lang="en-US" sz="9600" b="1" i="0" u="none" strike="noStrike" kern="1200" cap="none" spc="0" baseline="0">
              <a:solidFill>
                <a:srgbClr val="000000"/>
              </a:solidFill>
              <a:effectLst>
                <a:outerShdw dist="38096" dir="2700000">
                  <a:srgbClr val="000000"/>
                </a:outerShdw>
              </a:effectLst>
              <a:uFillTx/>
              <a:latin typeface="メイリオ" panose="020B0604030504040204" pitchFamily="50" charset="-128"/>
              <a:ea typeface="メイリオ" panose="020B0604030504040204" pitchFamily="50" charset="-128"/>
            </a:endParaRPr>
          </a:p>
        </p:txBody>
      </p:sp>
      <p:sp>
        <p:nvSpPr>
          <p:cNvPr id="5" name="テキスト ボックス 6">
            <a:extLst>
              <a:ext uri="{FF2B5EF4-FFF2-40B4-BE49-F238E27FC236}">
                <a16:creationId xmlns:a16="http://schemas.microsoft.com/office/drawing/2014/main" id="{CEE59E1D-B007-882E-B5D0-9D1804B854BC}"/>
              </a:ext>
            </a:extLst>
          </p:cNvPr>
          <p:cNvSpPr txBox="1"/>
          <p:nvPr/>
        </p:nvSpPr>
        <p:spPr>
          <a:xfrm>
            <a:off x="4890945" y="2874496"/>
            <a:ext cx="1415772" cy="830997"/>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sz="4800" b="1" i="0" u="none" strike="noStrike" kern="1200" cap="none" spc="0" baseline="0" dirty="0">
                <a:ln>
                  <a:solidFill>
                    <a:sysClr val="windowText" lastClr="000000"/>
                  </a:solidFill>
                </a:ln>
                <a:solidFill>
                  <a:schemeClr val="bg1"/>
                </a:solidFill>
                <a:uFillTx/>
                <a:latin typeface="メイリオ" panose="020B0604030504040204" pitchFamily="50" charset="-128"/>
                <a:ea typeface="メイリオ" panose="020B0604030504040204" pitchFamily="50" charset="-128"/>
              </a:rPr>
              <a:t>発表</a:t>
            </a:r>
            <a:endParaRPr lang="en-US" sz="2000" b="1" i="0" u="none" strike="noStrike" kern="1200" cap="none" spc="0" baseline="0" dirty="0">
              <a:ln>
                <a:solidFill>
                  <a:sysClr val="windowText" lastClr="000000"/>
                </a:solidFill>
              </a:ln>
              <a:solidFill>
                <a:schemeClr val="bg1"/>
              </a:solidFill>
              <a:uFillTx/>
              <a:latin typeface="メイリオ" panose="020B0604030504040204" pitchFamily="50" charset="-128"/>
              <a:ea typeface="メイリオ" panose="020B0604030504040204" pitchFamily="50" charset="-128"/>
            </a:endParaRPr>
          </a:p>
        </p:txBody>
      </p:sp>
      <p:sp>
        <p:nvSpPr>
          <p:cNvPr id="6" name="テキスト ボックス 10">
            <a:extLst>
              <a:ext uri="{FF2B5EF4-FFF2-40B4-BE49-F238E27FC236}">
                <a16:creationId xmlns:a16="http://schemas.microsoft.com/office/drawing/2014/main" id="{D821DA0D-9D39-B974-1FC3-B1EB311EFFAE}"/>
              </a:ext>
            </a:extLst>
          </p:cNvPr>
          <p:cNvSpPr txBox="1"/>
          <p:nvPr/>
        </p:nvSpPr>
        <p:spPr>
          <a:xfrm>
            <a:off x="4666523" y="1582849"/>
            <a:ext cx="1864617" cy="1569659"/>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9600" b="1" i="0" u="none" strike="noStrike" kern="1200" cap="none" spc="0" baseline="0" dirty="0">
                <a:solidFill>
                  <a:srgbClr val="FFC000"/>
                </a:solidFill>
                <a:uFillTx/>
                <a:latin typeface="メイリオ" panose="020B0604030504040204" pitchFamily="50" charset="-128"/>
                <a:ea typeface="メイリオ" panose="020B0604030504040204" pitchFamily="50" charset="-128"/>
              </a:rPr>
              <a:t>2</a:t>
            </a:r>
            <a:r>
              <a:rPr lang="ja-JP" sz="6600" b="1" i="0" u="none" strike="noStrike" kern="1200" cap="none" spc="0" baseline="0" dirty="0">
                <a:solidFill>
                  <a:srgbClr val="FFC000"/>
                </a:solidFill>
                <a:uFillTx/>
                <a:latin typeface="メイリオ" panose="020B0604030504040204" pitchFamily="50" charset="-128"/>
                <a:ea typeface="メイリオ" panose="020B0604030504040204" pitchFamily="50" charset="-128"/>
              </a:rPr>
              <a:t>分</a:t>
            </a:r>
            <a:endParaRPr lang="en-US" sz="9600" b="1" i="0" u="none" strike="noStrike" kern="1200" cap="none" spc="0" baseline="0" dirty="0">
              <a:solidFill>
                <a:srgbClr val="FFC000"/>
              </a:solidFill>
              <a:uFillTx/>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5D163F09-0B78-CFEA-5173-577CE828F7A8}"/>
              </a:ext>
            </a:extLst>
          </p:cNvPr>
          <p:cNvSpPr txBox="1"/>
          <p:nvPr/>
        </p:nvSpPr>
        <p:spPr>
          <a:xfrm>
            <a:off x="8159820" y="2854716"/>
            <a:ext cx="2646879" cy="830997"/>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sz="4800" b="1" i="0" u="none" strike="noStrike" kern="1200" cap="none" spc="0" baseline="0" dirty="0">
                <a:ln>
                  <a:solidFill>
                    <a:sysClr val="windowText" lastClr="000000"/>
                  </a:solidFill>
                </a:ln>
                <a:solidFill>
                  <a:schemeClr val="bg1"/>
                </a:solidFill>
                <a:uFillTx/>
                <a:latin typeface="メイリオ" panose="020B0604030504040204" pitchFamily="50" charset="-128"/>
                <a:ea typeface="メイリオ" panose="020B0604030504040204" pitchFamily="50" charset="-128"/>
              </a:rPr>
              <a:t>コメント</a:t>
            </a:r>
            <a:endParaRPr lang="en-US" sz="4800" b="1" i="0" u="none" strike="noStrike" kern="1200" cap="none" spc="0" baseline="0" dirty="0">
              <a:ln>
                <a:solidFill>
                  <a:sysClr val="windowText" lastClr="000000"/>
                </a:solidFill>
              </a:ln>
              <a:solidFill>
                <a:schemeClr val="bg1"/>
              </a:solidFill>
              <a:uFillTx/>
              <a:latin typeface="メイリオ" panose="020B0604030504040204" pitchFamily="50" charset="-128"/>
              <a:ea typeface="メイリオ" panose="020B0604030504040204" pitchFamily="50" charset="-128"/>
            </a:endParaRPr>
          </a:p>
        </p:txBody>
      </p:sp>
      <p:grpSp>
        <p:nvGrpSpPr>
          <p:cNvPr id="8" name="グループ化 17">
            <a:extLst>
              <a:ext uri="{FF2B5EF4-FFF2-40B4-BE49-F238E27FC236}">
                <a16:creationId xmlns:a16="http://schemas.microsoft.com/office/drawing/2014/main" id="{A422029E-FCCC-CD10-28CA-21EC8C43CE5E}"/>
              </a:ext>
            </a:extLst>
          </p:cNvPr>
          <p:cNvGrpSpPr/>
          <p:nvPr/>
        </p:nvGrpSpPr>
        <p:grpSpPr>
          <a:xfrm>
            <a:off x="8550952" y="1582849"/>
            <a:ext cx="1864617" cy="1574688"/>
            <a:chOff x="6312020" y="1196748"/>
            <a:chExt cx="1864617" cy="1574688"/>
          </a:xfrm>
        </p:grpSpPr>
        <p:sp>
          <p:nvSpPr>
            <p:cNvPr id="9" name="テキスト ボックス 5">
              <a:extLst>
                <a:ext uri="{FF2B5EF4-FFF2-40B4-BE49-F238E27FC236}">
                  <a16:creationId xmlns:a16="http://schemas.microsoft.com/office/drawing/2014/main" id="{711AB9AF-A5F2-441B-D953-82F2D3FF178A}"/>
                </a:ext>
              </a:extLst>
            </p:cNvPr>
            <p:cNvSpPr txBox="1"/>
            <p:nvPr/>
          </p:nvSpPr>
          <p:spPr>
            <a:xfrm>
              <a:off x="6312020" y="1196748"/>
              <a:ext cx="1864617" cy="1569659"/>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9600" b="1" i="0" u="none" strike="noStrike" kern="1200" cap="none" spc="0" baseline="0">
                  <a:solidFill>
                    <a:schemeClr val="bg1"/>
                  </a:solidFill>
                  <a:effectLst>
                    <a:outerShdw dist="38096" dir="2700000">
                      <a:srgbClr val="000000"/>
                    </a:outerShdw>
                  </a:effectLst>
                  <a:uFillTx/>
                  <a:latin typeface="メイリオ" panose="020B0604030504040204" pitchFamily="50" charset="-128"/>
                  <a:ea typeface="メイリオ" panose="020B0604030504040204" pitchFamily="50" charset="-128"/>
                </a:rPr>
                <a:t>2</a:t>
              </a:r>
              <a:r>
                <a:rPr lang="ja-JP" sz="6600" b="1" i="0" u="none" strike="noStrike" kern="1200" cap="none" spc="0" baseline="0">
                  <a:solidFill>
                    <a:schemeClr val="bg1"/>
                  </a:solidFill>
                  <a:effectLst>
                    <a:outerShdw dist="38096" dir="2700000">
                      <a:srgbClr val="000000"/>
                    </a:outerShdw>
                  </a:effectLst>
                  <a:uFillTx/>
                  <a:latin typeface="メイリオ" panose="020B0604030504040204" pitchFamily="50" charset="-128"/>
                  <a:ea typeface="メイリオ" panose="020B0604030504040204" pitchFamily="50" charset="-128"/>
                </a:rPr>
                <a:t>分</a:t>
              </a:r>
              <a:endParaRPr lang="en-US" sz="9600" b="1" i="0" u="none" strike="noStrike" kern="1200" cap="none" spc="0" baseline="0">
                <a:solidFill>
                  <a:schemeClr val="bg1"/>
                </a:solidFill>
                <a:effectLst>
                  <a:outerShdw dist="38096" dir="2700000">
                    <a:srgbClr val="000000"/>
                  </a:outerShdw>
                </a:effectLst>
                <a:uFillTx/>
                <a:latin typeface="メイリオ" panose="020B0604030504040204" pitchFamily="50" charset="-128"/>
                <a:ea typeface="メイリオ" panose="020B0604030504040204" pitchFamily="50" charset="-128"/>
              </a:endParaRPr>
            </a:p>
          </p:txBody>
        </p:sp>
        <p:sp>
          <p:nvSpPr>
            <p:cNvPr id="10" name="テキスト ボックス 11">
              <a:extLst>
                <a:ext uri="{FF2B5EF4-FFF2-40B4-BE49-F238E27FC236}">
                  <a16:creationId xmlns:a16="http://schemas.microsoft.com/office/drawing/2014/main" id="{6B2D4A5F-5FC9-13C3-78C0-FDD2B3974033}"/>
                </a:ext>
              </a:extLst>
            </p:cNvPr>
            <p:cNvSpPr txBox="1"/>
            <p:nvPr/>
          </p:nvSpPr>
          <p:spPr>
            <a:xfrm>
              <a:off x="6312020" y="1201777"/>
              <a:ext cx="1864617" cy="1569659"/>
            </a:xfrm>
            <a:prstGeom prst="rect">
              <a:avLst/>
            </a:prstGeom>
            <a:noFill/>
            <a:ln>
              <a:noFill/>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9600" b="1" i="0" u="none" strike="noStrike" kern="1200" cap="none" spc="0" baseline="0" dirty="0">
                  <a:solidFill>
                    <a:srgbClr val="66FFFF"/>
                  </a:solidFill>
                  <a:uFillTx/>
                  <a:latin typeface="メイリオ" panose="020B0604030504040204" pitchFamily="50" charset="-128"/>
                  <a:ea typeface="メイリオ" panose="020B0604030504040204" pitchFamily="50" charset="-128"/>
                </a:rPr>
                <a:t>2</a:t>
              </a:r>
              <a:r>
                <a:rPr lang="ja-JP" sz="6600" b="1" i="0" u="none" strike="noStrike" kern="1200" cap="none" spc="0" baseline="0" dirty="0">
                  <a:solidFill>
                    <a:srgbClr val="66FFFF"/>
                  </a:solidFill>
                  <a:uFillTx/>
                  <a:latin typeface="メイリオ" panose="020B0604030504040204" pitchFamily="50" charset="-128"/>
                  <a:ea typeface="メイリオ" panose="020B0604030504040204" pitchFamily="50" charset="-128"/>
                </a:rPr>
                <a:t>分</a:t>
              </a:r>
              <a:endParaRPr lang="en-US" sz="9600" b="1" i="0" u="none" strike="noStrike" kern="1200" cap="none" spc="0" baseline="0" dirty="0">
                <a:solidFill>
                  <a:srgbClr val="66FFFF"/>
                </a:solidFill>
                <a:uFillTx/>
                <a:latin typeface="メイリオ" panose="020B0604030504040204" pitchFamily="50" charset="-128"/>
                <a:ea typeface="メイリオ" panose="020B0604030504040204" pitchFamily="50" charset="-128"/>
              </a:endParaRPr>
            </a:p>
          </p:txBody>
        </p:sp>
      </p:grpSp>
      <p:sp>
        <p:nvSpPr>
          <p:cNvPr id="11" name="テキスト ボックス 10">
            <a:extLst>
              <a:ext uri="{FF2B5EF4-FFF2-40B4-BE49-F238E27FC236}">
                <a16:creationId xmlns:a16="http://schemas.microsoft.com/office/drawing/2014/main" id="{5A29388E-7396-5E73-D485-AAEE617EFD55}"/>
              </a:ext>
            </a:extLst>
          </p:cNvPr>
          <p:cNvSpPr txBox="1"/>
          <p:nvPr/>
        </p:nvSpPr>
        <p:spPr>
          <a:xfrm>
            <a:off x="11604836" y="4448200"/>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09625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6">
            <a:extLst>
              <a:ext uri="{FF2B5EF4-FFF2-40B4-BE49-F238E27FC236}">
                <a16:creationId xmlns:a16="http://schemas.microsoft.com/office/drawing/2014/main" id="{48003E5B-CA5C-DE99-52DE-06EC01B3930F}"/>
              </a:ext>
            </a:extLst>
          </p:cNvPr>
          <p:cNvSpPr txBox="1"/>
          <p:nvPr/>
        </p:nvSpPr>
        <p:spPr>
          <a:xfrm>
            <a:off x="1531882" y="1817513"/>
            <a:ext cx="2954391" cy="573262"/>
          </a:xfrm>
          <a:prstGeom prst="rect">
            <a:avLst/>
          </a:prstGeom>
          <a:solidFill>
            <a:srgbClr val="FFFFFF">
              <a:alpha val="24000"/>
            </a:srgbClr>
          </a:solidFill>
          <a:ln>
            <a:noFill/>
          </a:ln>
        </p:spPr>
        <p:txBody>
          <a:bodyPr vert="horz" wrap="none" lIns="91440" tIns="45720" rIns="91440" bIns="45720" anchor="t" anchorCtr="0" compatLnSpc="1"/>
          <a:lstStyle/>
          <a:p>
            <a:pPr lvl="0" algn="ctr">
              <a:lnSpc>
                <a:spcPct val="150000"/>
              </a:lnSpc>
              <a:defRPr sz="1800" b="0" i="0" u="none" strike="noStrike" kern="0" cap="none" spc="0" baseline="0">
                <a:solidFill>
                  <a:srgbClr val="000000"/>
                </a:solidFill>
                <a:uFillTx/>
              </a:defRPr>
            </a:pPr>
            <a:r>
              <a:rPr lang="ja-JP" altLang="en-US" sz="2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講評</a:t>
            </a:r>
            <a:endParaRPr lang="en-US" sz="24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EA67A1E5-9635-BAE4-623D-A20EF780B259}"/>
              </a:ext>
            </a:extLst>
          </p:cNvPr>
          <p:cNvSpPr txBox="1"/>
          <p:nvPr/>
        </p:nvSpPr>
        <p:spPr>
          <a:xfrm>
            <a:off x="783991" y="2805039"/>
            <a:ext cx="4450175" cy="1107996"/>
          </a:xfrm>
          <a:prstGeom prst="rect">
            <a:avLst/>
          </a:prstGeom>
          <a:noFill/>
        </p:spPr>
        <p:txBody>
          <a:bodyPr wrap="square" lIns="0" tIns="0" rIns="0" bIns="0" rtlCol="0">
            <a:spAutoFit/>
          </a:bodyPr>
          <a:lstStyle/>
          <a:p>
            <a:pPr algn="ctr"/>
            <a:r>
              <a:rPr lang="ja-JP" altLang="en-US" sz="7200" b="1" spc="300" dirty="0">
                <a:solidFill>
                  <a:schemeClr val="bg1"/>
                </a:solidFill>
                <a:latin typeface="メイリオ" panose="020B0604030504040204" pitchFamily="50" charset="-128"/>
                <a:ea typeface="メイリオ" panose="020B0604030504040204" pitchFamily="50" charset="-128"/>
              </a:rPr>
              <a:t>***</a:t>
            </a:r>
            <a:endParaRPr kumimoji="1" lang="ja-JP" altLang="en-US" sz="7200" b="1" spc="300" baseline="0" dirty="0">
              <a:solidFill>
                <a:schemeClr val="bg1"/>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07C8E90A-3475-FD6A-FA7A-13F8F225652A}"/>
              </a:ext>
            </a:extLst>
          </p:cNvPr>
          <p:cNvSpPr txBox="1"/>
          <p:nvPr/>
        </p:nvSpPr>
        <p:spPr>
          <a:xfrm>
            <a:off x="783991" y="4282932"/>
            <a:ext cx="4450175" cy="430887"/>
          </a:xfrm>
          <a:prstGeom prst="rect">
            <a:avLst/>
          </a:prstGeom>
          <a:noFill/>
        </p:spPr>
        <p:txBody>
          <a:bodyPr wrap="square" lIns="0" tIns="0" rIns="0" bIns="0" rtlCol="0">
            <a:spAutoFit/>
          </a:bodyPr>
          <a:lstStyle/>
          <a:p>
            <a:pPr algn="ctr"/>
            <a:r>
              <a:rPr lang="ja-JP" altLang="en-US" sz="2800" b="1" spc="300" dirty="0">
                <a:solidFill>
                  <a:schemeClr val="bg1"/>
                </a:solidFill>
                <a:latin typeface="メイリオ" panose="020B0604030504040204" pitchFamily="50" charset="-128"/>
                <a:ea typeface="メイリオ" panose="020B0604030504040204" pitchFamily="50" charset="-128"/>
              </a:rPr>
              <a:t>***</a:t>
            </a:r>
            <a:endParaRPr kumimoji="1" lang="ja-JP" altLang="en-US" sz="2800" b="1" spc="300" baseline="0" dirty="0">
              <a:solidFill>
                <a:schemeClr val="bg1"/>
              </a:solidFill>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B5FD4814-BE6A-577E-DAE0-61C5BA0565B5}"/>
              </a:ext>
            </a:extLst>
          </p:cNvPr>
          <p:cNvSpPr txBox="1"/>
          <p:nvPr/>
        </p:nvSpPr>
        <p:spPr>
          <a:xfrm>
            <a:off x="1386593" y="2604984"/>
            <a:ext cx="3244968" cy="400110"/>
          </a:xfrm>
          <a:prstGeom prst="rect">
            <a:avLst/>
          </a:prstGeom>
          <a:noFill/>
        </p:spPr>
        <p:txBody>
          <a:bodyPr wrap="square" rtlCol="0">
            <a:spAutoFit/>
          </a:bodyPr>
          <a:lstStyle/>
          <a:p>
            <a:pPr algn="ctr"/>
            <a:r>
              <a:rPr kumimoji="1" lang="ja-JP" altLang="en-US" sz="2000" dirty="0">
                <a:solidFill>
                  <a:schemeClr val="bg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23116851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53E84-7B28-249B-AF3E-1D41D7188C11}"/>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945CA918-53EC-BCB7-5741-68C82E5C0F9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4651375"/>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A27E7A34-DF0F-C607-1CEC-101669946435}"/>
              </a:ext>
            </a:extLst>
          </p:cNvPr>
          <p:cNvSpPr txBox="1"/>
          <p:nvPr/>
        </p:nvSpPr>
        <p:spPr>
          <a:xfrm>
            <a:off x="2125027" y="4768245"/>
            <a:ext cx="7941945" cy="1569660"/>
          </a:xfrm>
          <a:prstGeom prst="rect">
            <a:avLst/>
          </a:prstGeom>
          <a:noFill/>
        </p:spPr>
        <p:txBody>
          <a:bodyPr wrap="square" rtlCol="0">
            <a:spAutoFit/>
          </a:bodyPr>
          <a:lstStyle/>
          <a:p>
            <a:pPr algn="ctr"/>
            <a:r>
              <a:rPr kumimoji="1" lang="ja-JP" altLang="en-US" sz="9600" dirty="0">
                <a:solidFill>
                  <a:schemeClr val="bg1"/>
                </a:solidFill>
                <a:latin typeface="メイリオ" panose="020B0604030504040204" pitchFamily="50" charset="-128"/>
                <a:ea typeface="メイリオ" panose="020B0604030504040204" pitchFamily="50" charset="-128"/>
              </a:rPr>
              <a:t>発表タイム</a:t>
            </a:r>
          </a:p>
        </p:txBody>
      </p:sp>
      <p:sp>
        <p:nvSpPr>
          <p:cNvPr id="4" name="テキスト ボックス 3">
            <a:extLst>
              <a:ext uri="{FF2B5EF4-FFF2-40B4-BE49-F238E27FC236}">
                <a16:creationId xmlns:a16="http://schemas.microsoft.com/office/drawing/2014/main" id="{167627F7-556F-B98E-5666-E458B2414D08}"/>
              </a:ext>
            </a:extLst>
          </p:cNvPr>
          <p:cNvSpPr txBox="1"/>
          <p:nvPr/>
        </p:nvSpPr>
        <p:spPr>
          <a:xfrm>
            <a:off x="11575653" y="4448200"/>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058199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C14A5-F5B8-9431-8C41-E87DC6A1D543}"/>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E9C69AD-7047-BE86-945C-7ACB38BCDC10}"/>
              </a:ext>
            </a:extLst>
          </p:cNvPr>
          <p:cNvSpPr txBox="1"/>
          <p:nvPr/>
        </p:nvSpPr>
        <p:spPr>
          <a:xfrm>
            <a:off x="4875149" y="268402"/>
            <a:ext cx="2441694" cy="769441"/>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発表終了</a:t>
            </a:r>
            <a:endParaRPr lang="ja-JP" sz="44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sp>
        <p:nvSpPr>
          <p:cNvPr id="3" name="テキスト ボックス 11">
            <a:extLst>
              <a:ext uri="{FF2B5EF4-FFF2-40B4-BE49-F238E27FC236}">
                <a16:creationId xmlns:a16="http://schemas.microsoft.com/office/drawing/2014/main" id="{366BCAE4-7772-16F1-547E-14F9998CBBDC}"/>
              </a:ext>
            </a:extLst>
          </p:cNvPr>
          <p:cNvSpPr txBox="1"/>
          <p:nvPr/>
        </p:nvSpPr>
        <p:spPr>
          <a:xfrm>
            <a:off x="617577" y="1787545"/>
            <a:ext cx="10956846" cy="1015663"/>
          </a:xfrm>
          <a:prstGeom prst="rect">
            <a:avLst/>
          </a:prstGeom>
          <a:noFill/>
          <a:ln>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60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みなさんおつかれさまでした！</a:t>
            </a:r>
            <a:endParaRPr lang="ja-JP" sz="60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pic>
        <p:nvPicPr>
          <p:cNvPr id="5" name="Picture 2">
            <a:extLst>
              <a:ext uri="{FF2B5EF4-FFF2-40B4-BE49-F238E27FC236}">
                <a16:creationId xmlns:a16="http://schemas.microsoft.com/office/drawing/2014/main" id="{9B65612D-46ED-27D7-4BE9-596B5159536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83889" y="2717536"/>
            <a:ext cx="5624222" cy="3749482"/>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1E919ABF-FBBB-FCED-2221-BBA7AF4D48B6}"/>
              </a:ext>
            </a:extLst>
          </p:cNvPr>
          <p:cNvSpPr txBox="1"/>
          <p:nvPr/>
        </p:nvSpPr>
        <p:spPr>
          <a:xfrm>
            <a:off x="7829550" y="6221592"/>
            <a:ext cx="120803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©JAXA/NASA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904288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6">
            <a:extLst>
              <a:ext uri="{FF2B5EF4-FFF2-40B4-BE49-F238E27FC236}">
                <a16:creationId xmlns:a16="http://schemas.microsoft.com/office/drawing/2014/main" id="{D6AFBA98-CE5D-17CA-55B1-63179983792D}"/>
              </a:ext>
            </a:extLst>
          </p:cNvPr>
          <p:cNvSpPr txBox="1"/>
          <p:nvPr/>
        </p:nvSpPr>
        <p:spPr>
          <a:xfrm>
            <a:off x="1531882" y="1817513"/>
            <a:ext cx="2954391" cy="573262"/>
          </a:xfrm>
          <a:prstGeom prst="rect">
            <a:avLst/>
          </a:prstGeom>
          <a:solidFill>
            <a:srgbClr val="FFFFFF">
              <a:alpha val="24000"/>
            </a:srgbClr>
          </a:solidFill>
          <a:ln>
            <a:noFill/>
          </a:ln>
        </p:spPr>
        <p:txBody>
          <a:bodyPr vert="horz" wrap="none" lIns="91440" tIns="45720" rIns="91440" bIns="45720" anchor="t" anchorCtr="0" compatLnSpc="1"/>
          <a:lstStyle/>
          <a:p>
            <a:pPr lvl="0" algn="ctr">
              <a:lnSpc>
                <a:spcPct val="150000"/>
              </a:lnSpc>
              <a:defRPr sz="1800" b="0" i="0" u="none" strike="noStrike" kern="0" cap="none" spc="0" baseline="0">
                <a:solidFill>
                  <a:srgbClr val="000000"/>
                </a:solidFill>
                <a:uFillTx/>
              </a:defRPr>
            </a:pPr>
            <a:r>
              <a:rPr lang="ja-JP" altLang="en-US" sz="2400" b="1" i="0" u="none" strike="noStrike" kern="1200" cap="none" spc="0" baseline="0" dirty="0">
                <a:solidFill>
                  <a:schemeClr val="bg1"/>
                </a:solidFill>
                <a:uFillTx/>
                <a:latin typeface="メイリオ" panose="020B0604030504040204" pitchFamily="50" charset="-128"/>
                <a:ea typeface="メイリオ" panose="020B0604030504040204" pitchFamily="50" charset="-128"/>
              </a:rPr>
              <a:t>総評</a:t>
            </a:r>
            <a:endParaRPr lang="en-US" sz="2400" b="1" i="0" u="none" strike="noStrike" kern="1200" cap="none" spc="0" baseline="0" dirty="0">
              <a:solidFill>
                <a:schemeClr val="bg1"/>
              </a:solidFill>
              <a:uFillTx/>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56658B2F-6DB1-DBB4-27E4-950E4EEB8811}"/>
              </a:ext>
            </a:extLst>
          </p:cNvPr>
          <p:cNvSpPr txBox="1"/>
          <p:nvPr/>
        </p:nvSpPr>
        <p:spPr>
          <a:xfrm>
            <a:off x="783991" y="2805039"/>
            <a:ext cx="4450175" cy="1107996"/>
          </a:xfrm>
          <a:prstGeom prst="rect">
            <a:avLst/>
          </a:prstGeom>
          <a:noFill/>
        </p:spPr>
        <p:txBody>
          <a:bodyPr wrap="square" lIns="0" tIns="0" rIns="0" bIns="0" rtlCol="0">
            <a:spAutoFit/>
          </a:bodyPr>
          <a:lstStyle/>
          <a:p>
            <a:pPr algn="ctr"/>
            <a:r>
              <a:rPr lang="ja-JP" altLang="en-US" sz="7200" b="1" spc="300" dirty="0">
                <a:solidFill>
                  <a:schemeClr val="bg1"/>
                </a:solidFill>
                <a:latin typeface="メイリオ" panose="020B0604030504040204" pitchFamily="50" charset="-128"/>
                <a:ea typeface="メイリオ" panose="020B0604030504040204" pitchFamily="50" charset="-128"/>
              </a:rPr>
              <a:t>***</a:t>
            </a:r>
            <a:endParaRPr kumimoji="1" lang="ja-JP" altLang="en-US" sz="7200" b="1" spc="300" baseline="0" dirty="0">
              <a:solidFill>
                <a:schemeClr val="bg1"/>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F954E47B-E94F-6573-FE84-96853807CFA5}"/>
              </a:ext>
            </a:extLst>
          </p:cNvPr>
          <p:cNvSpPr txBox="1"/>
          <p:nvPr/>
        </p:nvSpPr>
        <p:spPr>
          <a:xfrm>
            <a:off x="783991" y="4282932"/>
            <a:ext cx="4450175" cy="430887"/>
          </a:xfrm>
          <a:prstGeom prst="rect">
            <a:avLst/>
          </a:prstGeom>
          <a:noFill/>
        </p:spPr>
        <p:txBody>
          <a:bodyPr wrap="square" lIns="0" tIns="0" rIns="0" bIns="0" rtlCol="0">
            <a:spAutoFit/>
          </a:bodyPr>
          <a:lstStyle/>
          <a:p>
            <a:pPr algn="ctr"/>
            <a:r>
              <a:rPr lang="ja-JP" altLang="en-US" sz="2800" b="1" spc="300" dirty="0">
                <a:solidFill>
                  <a:schemeClr val="bg1"/>
                </a:solidFill>
                <a:latin typeface="メイリオ" panose="020B0604030504040204" pitchFamily="50" charset="-128"/>
                <a:ea typeface="メイリオ" panose="020B0604030504040204" pitchFamily="50" charset="-128"/>
              </a:rPr>
              <a:t>***</a:t>
            </a:r>
            <a:endParaRPr kumimoji="1" lang="ja-JP" altLang="en-US" sz="2800" b="1" spc="300" baseline="0" dirty="0">
              <a:solidFill>
                <a:schemeClr val="bg1"/>
              </a:solidFill>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5599EB3A-91CB-3E88-A08C-E67BEAE5F2FE}"/>
              </a:ext>
            </a:extLst>
          </p:cNvPr>
          <p:cNvSpPr txBox="1"/>
          <p:nvPr/>
        </p:nvSpPr>
        <p:spPr>
          <a:xfrm>
            <a:off x="1386593" y="2604984"/>
            <a:ext cx="3244968" cy="400110"/>
          </a:xfrm>
          <a:prstGeom prst="rect">
            <a:avLst/>
          </a:prstGeom>
          <a:noFill/>
        </p:spPr>
        <p:txBody>
          <a:bodyPr wrap="square" rtlCol="0">
            <a:spAutoFit/>
          </a:bodyPr>
          <a:lstStyle/>
          <a:p>
            <a:pPr algn="ctr"/>
            <a:r>
              <a:rPr kumimoji="1" lang="ja-JP" altLang="en-US" sz="2000" dirty="0">
                <a:solidFill>
                  <a:schemeClr val="bg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19380446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C4F1E-3965-FEAE-0EE4-ACA5066748EF}"/>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805B718B-9D30-56A2-5529-AD79382C0BA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8100" y="0"/>
            <a:ext cx="12268200" cy="6858000"/>
          </a:xfrm>
          <a:prstGeom prst="rect">
            <a:avLst/>
          </a:prstGeom>
        </p:spPr>
      </p:pic>
      <p:sp>
        <p:nvSpPr>
          <p:cNvPr id="2" name="テキスト ボックス 1">
            <a:extLst>
              <a:ext uri="{FF2B5EF4-FFF2-40B4-BE49-F238E27FC236}">
                <a16:creationId xmlns:a16="http://schemas.microsoft.com/office/drawing/2014/main" id="{61367BF9-C420-8625-4C93-EFE2ABDFA9AF}"/>
              </a:ext>
            </a:extLst>
          </p:cNvPr>
          <p:cNvSpPr txBox="1"/>
          <p:nvPr/>
        </p:nvSpPr>
        <p:spPr>
          <a:xfrm>
            <a:off x="11518174" y="6635578"/>
            <a:ext cx="119509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rPr>
              <a:t>©JAXA</a:t>
            </a:r>
            <a:endParaRPr kumimoji="1" lang="ja-JP" altLang="en-US" sz="1200" b="0" i="0" u="none" strike="noStrike" kern="1200" cap="none" spc="0" normalizeH="0" baseline="0" noProof="0" dirty="0">
              <a:ln>
                <a:noFill/>
              </a:ln>
              <a:solidFill>
                <a:prstClr val="white"/>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spTree>
    <p:extLst>
      <p:ext uri="{BB962C8B-B14F-4D97-AF65-F5344CB8AC3E}">
        <p14:creationId xmlns:p14="http://schemas.microsoft.com/office/powerpoint/2010/main" val="4290871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3D9C2-6522-E5D0-8FB0-C5188026C22A}"/>
            </a:ext>
          </a:extLst>
        </p:cNvPr>
        <p:cNvGrpSpPr/>
        <p:nvPr/>
      </p:nvGrpSpPr>
      <p:grpSpPr>
        <a:xfrm>
          <a:off x="0" y="0"/>
          <a:ext cx="0" cy="0"/>
          <a:chOff x="0" y="0"/>
          <a:chExt cx="0" cy="0"/>
        </a:xfrm>
      </p:grpSpPr>
      <p:sp>
        <p:nvSpPr>
          <p:cNvPr id="3" name="テキスト ボックス 3">
            <a:extLst>
              <a:ext uri="{FF2B5EF4-FFF2-40B4-BE49-F238E27FC236}">
                <a16:creationId xmlns:a16="http://schemas.microsoft.com/office/drawing/2014/main" id="{9284C510-F0D9-B745-23F6-19F9F4613D60}"/>
              </a:ext>
            </a:extLst>
          </p:cNvPr>
          <p:cNvSpPr txBox="1"/>
          <p:nvPr/>
        </p:nvSpPr>
        <p:spPr>
          <a:xfrm>
            <a:off x="4581564" y="128110"/>
            <a:ext cx="2749472" cy="810579"/>
          </a:xfrm>
          <a:prstGeom prst="rect">
            <a:avLst/>
          </a:prstGeom>
          <a:noFill/>
          <a:ln w="63495">
            <a:noFill/>
            <a:prstDash val="solid"/>
            <a:miter/>
          </a:ln>
        </p:spPr>
        <p:txBody>
          <a:bodyPr vert="horz" wrap="none" lIns="91440" tIns="45720" rIns="91440" bIns="45720" anchor="b" anchorCtr="1" compatLnSpc="1"/>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4000" b="1" dirty="0">
                <a:solidFill>
                  <a:srgbClr val="FFFFFF"/>
                </a:solidFill>
                <a:latin typeface="Meiryo" pitchFamily="34"/>
                <a:ea typeface="Meiryo" pitchFamily="34"/>
              </a:rPr>
              <a:t>本日のテーマ</a:t>
            </a:r>
            <a:endParaRPr lang="ja-JP" sz="4000" b="1" i="0" u="none" strike="noStrike" kern="1200" cap="none" spc="0" baseline="0" dirty="0">
              <a:solidFill>
                <a:srgbClr val="FFFFFF"/>
              </a:solidFill>
              <a:uFillTx/>
              <a:latin typeface="Meiryo" pitchFamily="34"/>
              <a:ea typeface="Meiryo" pitchFamily="34"/>
            </a:endParaRPr>
          </a:p>
        </p:txBody>
      </p:sp>
      <p:sp>
        <p:nvSpPr>
          <p:cNvPr id="4" name="テキスト ボックス 3">
            <a:extLst>
              <a:ext uri="{FF2B5EF4-FFF2-40B4-BE49-F238E27FC236}">
                <a16:creationId xmlns:a16="http://schemas.microsoft.com/office/drawing/2014/main" id="{70EB63F7-316A-403A-DAC2-23C9E3523F23}"/>
              </a:ext>
            </a:extLst>
          </p:cNvPr>
          <p:cNvSpPr txBox="1"/>
          <p:nvPr/>
        </p:nvSpPr>
        <p:spPr>
          <a:xfrm>
            <a:off x="1409739" y="2581275"/>
            <a:ext cx="2749472" cy="2662715"/>
          </a:xfrm>
          <a:prstGeom prst="rect">
            <a:avLst/>
          </a:prstGeom>
          <a:noFill/>
          <a:ln w="63495">
            <a:noFill/>
            <a:prstDash val="solid"/>
            <a:miter/>
          </a:ln>
        </p:spPr>
        <p:txBody>
          <a:bodyPr vert="horz" wrap="none" lIns="91440" tIns="45720" rIns="91440" bIns="45720" anchor="b" anchorCtr="1" compatLnSpc="1"/>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ja-JP" altLang="en-US" sz="16600" b="1" i="0" u="none" strike="noStrike" kern="1200" cap="none" spc="0" baseline="0" dirty="0">
                <a:solidFill>
                  <a:srgbClr val="FFFFFF"/>
                </a:solidFill>
                <a:uFillTx/>
                <a:latin typeface="Meiryo" pitchFamily="34"/>
                <a:ea typeface="Meiryo" pitchFamily="34"/>
              </a:rPr>
              <a:t>月</a:t>
            </a:r>
            <a:endParaRPr lang="ja-JP" sz="16600" b="1" i="0" u="none" strike="noStrike" kern="1200" cap="none" spc="0" baseline="0" dirty="0">
              <a:solidFill>
                <a:srgbClr val="FFFFFF"/>
              </a:solidFill>
              <a:uFillTx/>
              <a:latin typeface="Meiryo" pitchFamily="34"/>
              <a:ea typeface="Meiryo" pitchFamily="34"/>
            </a:endParaRPr>
          </a:p>
        </p:txBody>
      </p:sp>
      <p:pic>
        <p:nvPicPr>
          <p:cNvPr id="11266" name="Picture 2">
            <a:extLst>
              <a:ext uri="{FF2B5EF4-FFF2-40B4-BE49-F238E27FC236}">
                <a16:creationId xmlns:a16="http://schemas.microsoft.com/office/drawing/2014/main" id="{B9504C3A-7C00-F3BF-EEA0-3CA30036E82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4232135" y="1432114"/>
            <a:ext cx="4960418" cy="5006507"/>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7B651E86-40DF-21C6-CA01-B19B9F2E55F3}"/>
              </a:ext>
            </a:extLst>
          </p:cNvPr>
          <p:cNvSpPr txBox="1"/>
          <p:nvPr/>
        </p:nvSpPr>
        <p:spPr>
          <a:xfrm>
            <a:off x="7752170" y="6130844"/>
            <a:ext cx="151330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©JAXA/NASA</a:t>
            </a:r>
            <a:endParaRPr kumimoji="1" lang="ja-JP" altLang="en-US"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92770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FB89BFA-24F3-E5A1-5BD9-D02392114238}"/>
              </a:ext>
            </a:extLst>
          </p:cNvPr>
          <p:cNvSpPr txBox="1"/>
          <p:nvPr/>
        </p:nvSpPr>
        <p:spPr>
          <a:xfrm>
            <a:off x="6386700" y="2164783"/>
            <a:ext cx="5530142" cy="769441"/>
          </a:xfrm>
          <a:prstGeom prst="rect">
            <a:avLst/>
          </a:prstGeom>
          <a:noFill/>
        </p:spPr>
        <p:txBody>
          <a:bodyPr wrap="square" lIns="0" tIns="0" rIns="0" bIns="0" rtlCol="0">
            <a:spAutoFit/>
          </a:bodyPr>
          <a:lstStyle/>
          <a:p>
            <a:pPr algn="ctr"/>
            <a:r>
              <a:rPr kumimoji="1" lang="ja-JP" altLang="en-US" sz="5000" b="1" spc="300" baseline="0" dirty="0">
                <a:solidFill>
                  <a:srgbClr val="3383A9"/>
                </a:solidFill>
                <a:latin typeface="メイリオ" panose="020B0604030504040204" pitchFamily="50" charset="-128"/>
                <a:ea typeface="メイリオ" panose="020B0604030504040204" pitchFamily="50" charset="-128"/>
              </a:rPr>
              <a:t>人間</a:t>
            </a:r>
            <a:r>
              <a:rPr lang="ja-JP" altLang="en-US" sz="5000" b="1" spc="300" dirty="0">
                <a:solidFill>
                  <a:srgbClr val="3383A9"/>
                </a:solidFill>
                <a:latin typeface="メイリオ" panose="020B0604030504040204" pitchFamily="50" charset="-128"/>
                <a:ea typeface="メイリオ" panose="020B0604030504040204" pitchFamily="50" charset="-128"/>
              </a:rPr>
              <a:t>が</a:t>
            </a:r>
            <a:r>
              <a:rPr kumimoji="1" lang="ja-JP" altLang="en-US" sz="5000" b="1" spc="300" baseline="0" dirty="0">
                <a:solidFill>
                  <a:srgbClr val="3383A9"/>
                </a:solidFill>
                <a:latin typeface="メイリオ" panose="020B0604030504040204" pitchFamily="50" charset="-128"/>
                <a:ea typeface="メイリオ" panose="020B0604030504040204" pitchFamily="50" charset="-128"/>
              </a:rPr>
              <a:t>月へ行く</a:t>
            </a:r>
          </a:p>
        </p:txBody>
      </p:sp>
      <p:pic>
        <p:nvPicPr>
          <p:cNvPr id="5" name="Picture 2">
            <a:extLst>
              <a:ext uri="{FF2B5EF4-FFF2-40B4-BE49-F238E27FC236}">
                <a16:creationId xmlns:a16="http://schemas.microsoft.com/office/drawing/2014/main" id="{0C0326C6-CF32-EAA4-9C27-3D3375E1F7F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4920" y="1867194"/>
            <a:ext cx="5161305" cy="2903436"/>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C82C117F-4B0E-746F-54BB-7BEEE8284ACB}"/>
              </a:ext>
            </a:extLst>
          </p:cNvPr>
          <p:cNvSpPr txBox="1"/>
          <p:nvPr/>
        </p:nvSpPr>
        <p:spPr>
          <a:xfrm>
            <a:off x="4987286" y="4537596"/>
            <a:ext cx="763622"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a:t>
            </a:r>
            <a:endParaRPr kumimoji="1" lang="ja-JP" altLang="en-US" sz="105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82732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BFD9902C-CDE6-77AD-D6F5-08837233D56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5105400" y="1306788"/>
            <a:ext cx="1981200" cy="199960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うさぎの影がある月のイラスト">
            <a:extLst>
              <a:ext uri="{FF2B5EF4-FFF2-40B4-BE49-F238E27FC236}">
                <a16:creationId xmlns:a16="http://schemas.microsoft.com/office/drawing/2014/main" id="{14F58242-B02C-8346-0E17-181A5B9CEBC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75201" y="1553472"/>
            <a:ext cx="1449085" cy="1449085"/>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8AF3C6C3-71E2-85EA-A806-1AE448A0CA1C}"/>
              </a:ext>
            </a:extLst>
          </p:cNvPr>
          <p:cNvSpPr txBox="1"/>
          <p:nvPr/>
        </p:nvSpPr>
        <p:spPr>
          <a:xfrm>
            <a:off x="10866845" y="6550223"/>
            <a:ext cx="151330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©JAXA/NASA</a:t>
            </a:r>
            <a:endParaRPr kumimoji="1" lang="ja-JP" altLang="en-US" sz="14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60442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861</TotalTime>
  <Words>7443</Words>
  <Application>Microsoft Office PowerPoint</Application>
  <PresentationFormat>ワイド画面</PresentationFormat>
  <Paragraphs>811</Paragraphs>
  <Slides>69</Slides>
  <Notes>69</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69</vt:i4>
      </vt:variant>
    </vt:vector>
  </HeadingPairs>
  <TitlesOfParts>
    <vt:vector size="81" baseType="lpstr">
      <vt:lpstr>Hiragino Sans</vt:lpstr>
      <vt:lpstr>Meiryo UI</vt:lpstr>
      <vt:lpstr>Noto Sans JP</vt:lpstr>
      <vt:lpstr>Public Sans Web</vt:lpstr>
      <vt:lpstr>UD デジタル 教科書体 NP-B</vt:lpstr>
      <vt:lpstr>Meiryo</vt:lpstr>
      <vt:lpstr>Meiryo</vt:lpstr>
      <vt:lpstr>游ゴシック</vt:lpstr>
      <vt:lpstr>游ゴシック体 StdN E</vt:lpstr>
      <vt:lpstr>Arial</vt:lpstr>
      <vt:lpstr>Bahnschrift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2025-03-18T08:32:57Z</dcterms:created>
  <dcterms:modified xsi:type="dcterms:W3CDTF">2025-04-09T01:45:11Z</dcterms:modified>
</cp:coreProperties>
</file>