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 id="257" r:id="rId3"/>
    <p:sldId id="258" r:id="rId4"/>
    <p:sldId id="260"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3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2" d="100"/>
          <a:sy n="42" d="100"/>
        </p:scale>
        <p:origin x="2232"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8/10/relationships/authors" Target="authors.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E89FC7-2A60-43B4-BA69-0C697A6C544E}" type="datetimeFigureOut">
              <a:rPr kumimoji="1" lang="ja-JP" altLang="en-US" smtClean="0"/>
              <a:t>2024/8/13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277156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E89FC7-2A60-43B4-BA69-0C697A6C544E}" type="datetimeFigureOut">
              <a:rPr kumimoji="1" lang="ja-JP" altLang="en-US" smtClean="0"/>
              <a:t>2024/8/13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81740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E89FC7-2A60-43B4-BA69-0C697A6C544E}" type="datetimeFigureOut">
              <a:rPr kumimoji="1" lang="ja-JP" altLang="en-US" smtClean="0"/>
              <a:t>2024/8/13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19095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E89FC7-2A60-43B4-BA69-0C697A6C544E}" type="datetimeFigureOut">
              <a:rPr kumimoji="1" lang="ja-JP" altLang="en-US" smtClean="0"/>
              <a:t>2024/8/13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473665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DE89FC7-2A60-43B4-BA69-0C697A6C544E}" type="datetimeFigureOut">
              <a:rPr kumimoji="1" lang="ja-JP" altLang="en-US" smtClean="0"/>
              <a:t>2024/8/13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220383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DE89FC7-2A60-43B4-BA69-0C697A6C544E}" type="datetimeFigureOut">
              <a:rPr kumimoji="1" lang="ja-JP" altLang="en-US" smtClean="0"/>
              <a:t>2024/8/13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287697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DE89FC7-2A60-43B4-BA69-0C697A6C544E}" type="datetimeFigureOut">
              <a:rPr kumimoji="1" lang="ja-JP" altLang="en-US" smtClean="0"/>
              <a:t>2024/8/13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336751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DE89FC7-2A60-43B4-BA69-0C697A6C544E}" type="datetimeFigureOut">
              <a:rPr kumimoji="1" lang="ja-JP" altLang="en-US" smtClean="0"/>
              <a:t>2024/8/13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374947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89FC7-2A60-43B4-BA69-0C697A6C544E}" type="datetimeFigureOut">
              <a:rPr kumimoji="1" lang="ja-JP" altLang="en-US" smtClean="0"/>
              <a:t>2024/8/13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59004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DE89FC7-2A60-43B4-BA69-0C697A6C544E}" type="datetimeFigureOut">
              <a:rPr kumimoji="1" lang="ja-JP" altLang="en-US" smtClean="0"/>
              <a:t>2024/8/13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429486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DE89FC7-2A60-43B4-BA69-0C697A6C544E}" type="datetimeFigureOut">
              <a:rPr kumimoji="1" lang="ja-JP" altLang="en-US" smtClean="0"/>
              <a:t>2024/8/13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155517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DE89FC7-2A60-43B4-BA69-0C697A6C544E}" type="datetimeFigureOut">
              <a:rPr kumimoji="1" lang="ja-JP" altLang="en-US" smtClean="0"/>
              <a:t>2024/8/13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30460155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9433D0B5-8754-9A57-9150-B1750BE85070}"/>
              </a:ext>
            </a:extLst>
          </p:cNvPr>
          <p:cNvSpPr/>
          <p:nvPr/>
        </p:nvSpPr>
        <p:spPr>
          <a:xfrm>
            <a:off x="331299" y="6281420"/>
            <a:ext cx="5216423" cy="2916046"/>
          </a:xfrm>
          <a:custGeom>
            <a:avLst/>
            <a:gdLst>
              <a:gd name="connsiteX0" fmla="*/ 0 w 5216423"/>
              <a:gd name="connsiteY0" fmla="*/ 486017 h 2916046"/>
              <a:gd name="connsiteX1" fmla="*/ 486017 w 5216423"/>
              <a:gd name="connsiteY1" fmla="*/ 0 h 2916046"/>
              <a:gd name="connsiteX2" fmla="*/ 1049914 w 5216423"/>
              <a:gd name="connsiteY2" fmla="*/ 0 h 2916046"/>
              <a:gd name="connsiteX3" fmla="*/ 1656256 w 5216423"/>
              <a:gd name="connsiteY3" fmla="*/ 0 h 2916046"/>
              <a:gd name="connsiteX4" fmla="*/ 2220153 w 5216423"/>
              <a:gd name="connsiteY4" fmla="*/ 0 h 2916046"/>
              <a:gd name="connsiteX5" fmla="*/ 2826494 w 5216423"/>
              <a:gd name="connsiteY5" fmla="*/ 0 h 2916046"/>
              <a:gd name="connsiteX6" fmla="*/ 3517723 w 5216423"/>
              <a:gd name="connsiteY6" fmla="*/ 0 h 2916046"/>
              <a:gd name="connsiteX7" fmla="*/ 4081621 w 5216423"/>
              <a:gd name="connsiteY7" fmla="*/ 0 h 2916046"/>
              <a:gd name="connsiteX8" fmla="*/ 4730406 w 5216423"/>
              <a:gd name="connsiteY8" fmla="*/ 0 h 2916046"/>
              <a:gd name="connsiteX9" fmla="*/ 5216423 w 5216423"/>
              <a:gd name="connsiteY9" fmla="*/ 486017 h 2916046"/>
              <a:gd name="connsiteX10" fmla="*/ 5216423 w 5216423"/>
              <a:gd name="connsiteY10" fmla="*/ 1114581 h 2916046"/>
              <a:gd name="connsiteX11" fmla="*/ 5216423 w 5216423"/>
              <a:gd name="connsiteY11" fmla="*/ 1801465 h 2916046"/>
              <a:gd name="connsiteX12" fmla="*/ 5216423 w 5216423"/>
              <a:gd name="connsiteY12" fmla="*/ 2430029 h 2916046"/>
              <a:gd name="connsiteX13" fmla="*/ 4730406 w 5216423"/>
              <a:gd name="connsiteY13" fmla="*/ 2916046 h 2916046"/>
              <a:gd name="connsiteX14" fmla="*/ 4166509 w 5216423"/>
              <a:gd name="connsiteY14" fmla="*/ 2916046 h 2916046"/>
              <a:gd name="connsiteX15" fmla="*/ 3645055 w 5216423"/>
              <a:gd name="connsiteY15" fmla="*/ 2916046 h 2916046"/>
              <a:gd name="connsiteX16" fmla="*/ 3038714 w 5216423"/>
              <a:gd name="connsiteY16" fmla="*/ 2916046 h 2916046"/>
              <a:gd name="connsiteX17" fmla="*/ 2347485 w 5216423"/>
              <a:gd name="connsiteY17" fmla="*/ 2916046 h 2916046"/>
              <a:gd name="connsiteX18" fmla="*/ 1868475 w 5216423"/>
              <a:gd name="connsiteY18" fmla="*/ 2916046 h 2916046"/>
              <a:gd name="connsiteX19" fmla="*/ 1219690 w 5216423"/>
              <a:gd name="connsiteY19" fmla="*/ 2916046 h 2916046"/>
              <a:gd name="connsiteX20" fmla="*/ 486017 w 5216423"/>
              <a:gd name="connsiteY20" fmla="*/ 2916046 h 2916046"/>
              <a:gd name="connsiteX21" fmla="*/ 0 w 5216423"/>
              <a:gd name="connsiteY21" fmla="*/ 2430029 h 2916046"/>
              <a:gd name="connsiteX22" fmla="*/ 0 w 5216423"/>
              <a:gd name="connsiteY22" fmla="*/ 1782025 h 2916046"/>
              <a:gd name="connsiteX23" fmla="*/ 0 w 5216423"/>
              <a:gd name="connsiteY23" fmla="*/ 1134021 h 2916046"/>
              <a:gd name="connsiteX24" fmla="*/ 0 w 5216423"/>
              <a:gd name="connsiteY24" fmla="*/ 486017 h 291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16423" h="2916046" extrusionOk="0">
                <a:moveTo>
                  <a:pt x="0" y="486017"/>
                </a:moveTo>
                <a:cubicBezTo>
                  <a:pt x="36889" y="192870"/>
                  <a:pt x="226442" y="14205"/>
                  <a:pt x="486017" y="0"/>
                </a:cubicBezTo>
                <a:cubicBezTo>
                  <a:pt x="602210" y="10653"/>
                  <a:pt x="887293" y="24029"/>
                  <a:pt x="1049914" y="0"/>
                </a:cubicBezTo>
                <a:cubicBezTo>
                  <a:pt x="1212535" y="-24029"/>
                  <a:pt x="1435220" y="-24239"/>
                  <a:pt x="1656256" y="0"/>
                </a:cubicBezTo>
                <a:cubicBezTo>
                  <a:pt x="1877292" y="24239"/>
                  <a:pt x="1975458" y="26896"/>
                  <a:pt x="2220153" y="0"/>
                </a:cubicBezTo>
                <a:cubicBezTo>
                  <a:pt x="2464848" y="-26896"/>
                  <a:pt x="2574476" y="16349"/>
                  <a:pt x="2826494" y="0"/>
                </a:cubicBezTo>
                <a:cubicBezTo>
                  <a:pt x="3078512" y="-16349"/>
                  <a:pt x="3244217" y="23565"/>
                  <a:pt x="3517723" y="0"/>
                </a:cubicBezTo>
                <a:cubicBezTo>
                  <a:pt x="3791229" y="-23565"/>
                  <a:pt x="3909164" y="17585"/>
                  <a:pt x="4081621" y="0"/>
                </a:cubicBezTo>
                <a:cubicBezTo>
                  <a:pt x="4254078" y="-17585"/>
                  <a:pt x="4431533" y="-9874"/>
                  <a:pt x="4730406" y="0"/>
                </a:cubicBezTo>
                <a:cubicBezTo>
                  <a:pt x="4966817" y="-6702"/>
                  <a:pt x="5229776" y="209607"/>
                  <a:pt x="5216423" y="486017"/>
                </a:cubicBezTo>
                <a:cubicBezTo>
                  <a:pt x="5193052" y="781434"/>
                  <a:pt x="5245373" y="832073"/>
                  <a:pt x="5216423" y="1114581"/>
                </a:cubicBezTo>
                <a:cubicBezTo>
                  <a:pt x="5187473" y="1397089"/>
                  <a:pt x="5202076" y="1587531"/>
                  <a:pt x="5216423" y="1801465"/>
                </a:cubicBezTo>
                <a:cubicBezTo>
                  <a:pt x="5230770" y="2015399"/>
                  <a:pt x="5227745" y="2216079"/>
                  <a:pt x="5216423" y="2430029"/>
                </a:cubicBezTo>
                <a:cubicBezTo>
                  <a:pt x="5211415" y="2719971"/>
                  <a:pt x="5015098" y="2932249"/>
                  <a:pt x="4730406" y="2916046"/>
                </a:cubicBezTo>
                <a:cubicBezTo>
                  <a:pt x="4603301" y="2920409"/>
                  <a:pt x="4338429" y="2920389"/>
                  <a:pt x="4166509" y="2916046"/>
                </a:cubicBezTo>
                <a:cubicBezTo>
                  <a:pt x="3994589" y="2911703"/>
                  <a:pt x="3796306" y="2901904"/>
                  <a:pt x="3645055" y="2916046"/>
                </a:cubicBezTo>
                <a:cubicBezTo>
                  <a:pt x="3493804" y="2930188"/>
                  <a:pt x="3160442" y="2922438"/>
                  <a:pt x="3038714" y="2916046"/>
                </a:cubicBezTo>
                <a:cubicBezTo>
                  <a:pt x="2916986" y="2909654"/>
                  <a:pt x="2528566" y="2937308"/>
                  <a:pt x="2347485" y="2916046"/>
                </a:cubicBezTo>
                <a:cubicBezTo>
                  <a:pt x="2166404" y="2894784"/>
                  <a:pt x="2053669" y="2901886"/>
                  <a:pt x="1868475" y="2916046"/>
                </a:cubicBezTo>
                <a:cubicBezTo>
                  <a:pt x="1683281" y="2930207"/>
                  <a:pt x="1442157" y="2899179"/>
                  <a:pt x="1219690" y="2916046"/>
                </a:cubicBezTo>
                <a:cubicBezTo>
                  <a:pt x="997223" y="2932913"/>
                  <a:pt x="803562" y="2947942"/>
                  <a:pt x="486017" y="2916046"/>
                </a:cubicBezTo>
                <a:cubicBezTo>
                  <a:pt x="207361" y="2943680"/>
                  <a:pt x="-37234" y="2684624"/>
                  <a:pt x="0" y="2430029"/>
                </a:cubicBezTo>
                <a:cubicBezTo>
                  <a:pt x="-31296" y="2192903"/>
                  <a:pt x="-9593" y="1922581"/>
                  <a:pt x="0" y="1782025"/>
                </a:cubicBezTo>
                <a:cubicBezTo>
                  <a:pt x="9593" y="1641469"/>
                  <a:pt x="-16819" y="1444144"/>
                  <a:pt x="0" y="1134021"/>
                </a:cubicBezTo>
                <a:cubicBezTo>
                  <a:pt x="16819" y="823898"/>
                  <a:pt x="31173" y="641424"/>
                  <a:pt x="0" y="486017"/>
                </a:cubicBezTo>
                <a:close/>
              </a:path>
            </a:pathLst>
          </a:custGeom>
          <a:noFill/>
          <a:ln w="38100">
            <a:solidFill>
              <a:schemeClr val="accent6">
                <a:lumMod val="75000"/>
              </a:schemeClr>
            </a:solidFill>
            <a:extLst>
              <a:ext uri="{C807C97D-BFC1-408E-A445-0C87EB9F89A2}">
                <ask:lineSketchStyleProps xmlns:ask="http://schemas.microsoft.com/office/drawing/2018/sketchyshapes" sd="966772871">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kumimoji="1" lang="ja-JP" altLang="en-US"/>
          </a:p>
        </p:txBody>
      </p:sp>
      <p:sp>
        <p:nvSpPr>
          <p:cNvPr id="4" name="タイトル 3">
            <a:extLst>
              <a:ext uri="{FF2B5EF4-FFF2-40B4-BE49-F238E27FC236}">
                <a16:creationId xmlns:a16="http://schemas.microsoft.com/office/drawing/2014/main" id="{B6A1F607-829B-2B85-ECCC-EAE73638B361}"/>
              </a:ext>
            </a:extLst>
          </p:cNvPr>
          <p:cNvSpPr>
            <a:spLocks noGrp="1"/>
          </p:cNvSpPr>
          <p:nvPr>
            <p:ph type="title"/>
          </p:nvPr>
        </p:nvSpPr>
        <p:spPr>
          <a:xfrm>
            <a:off x="445135" y="232862"/>
            <a:ext cx="6097455" cy="741813"/>
          </a:xfrm>
          <a:prstGeom prst="roundRect">
            <a:avLst>
              <a:gd name="adj" fmla="val 34276"/>
            </a:avLst>
          </a:prstGeom>
        </p:spPr>
        <p:style>
          <a:lnRef idx="3">
            <a:schemeClr val="lt1"/>
          </a:lnRef>
          <a:fillRef idx="1">
            <a:schemeClr val="accent1"/>
          </a:fillRef>
          <a:effectRef idx="1">
            <a:schemeClr val="accent1"/>
          </a:effectRef>
          <a:fontRef idx="minor">
            <a:schemeClr val="lt1"/>
          </a:fontRef>
        </p:style>
        <p:txBody>
          <a:bodyPr>
            <a:normAutofit/>
          </a:bodyPr>
          <a:lstStyle/>
          <a:p>
            <a:pPr algn="ctr"/>
            <a:r>
              <a:rPr lang="en-US" altLang="ja-JP" sz="2400" b="1" dirty="0">
                <a:ea typeface="HG丸ｺﾞｼｯｸM-PRO"/>
              </a:rPr>
              <a:t>Learning More about Star</a:t>
            </a:r>
            <a:r>
              <a:rPr lang="en-US" altLang="ja-JP" sz="2400" b="1" strike="sngStrike" dirty="0">
                <a:ea typeface="HG丸ｺﾞｼｯｸM-PRO"/>
              </a:rPr>
              <a:t>s</a:t>
            </a:r>
            <a:r>
              <a:rPr lang="en-US" altLang="ja-JP" sz="2400" b="1" dirty="0">
                <a:ea typeface="HG丸ｺﾞｼｯｸM-PRO"/>
              </a:rPr>
              <a:t> &amp; Constellations </a:t>
            </a:r>
            <a:endParaRPr lang="ja-JP" altLang="en-US" sz="2400" b="1" dirty="0">
              <a:ea typeface="HG丸ｺﾞｼｯｸM-PRO"/>
            </a:endParaRPr>
          </a:p>
        </p:txBody>
      </p:sp>
      <p:sp>
        <p:nvSpPr>
          <p:cNvPr id="5" name="コンテンツ プレースホルダー 4">
            <a:extLst>
              <a:ext uri="{FF2B5EF4-FFF2-40B4-BE49-F238E27FC236}">
                <a16:creationId xmlns:a16="http://schemas.microsoft.com/office/drawing/2014/main" id="{E528629D-3879-F6E6-AC02-CE25BD7CEE7F}"/>
              </a:ext>
            </a:extLst>
          </p:cNvPr>
          <p:cNvSpPr>
            <a:spLocks noGrp="1"/>
          </p:cNvSpPr>
          <p:nvPr>
            <p:ph idx="1"/>
          </p:nvPr>
        </p:nvSpPr>
        <p:spPr>
          <a:xfrm>
            <a:off x="393110" y="1850669"/>
            <a:ext cx="6097455" cy="5239244"/>
          </a:xfrm>
        </p:spPr>
        <p:txBody>
          <a:bodyPr>
            <a:normAutofit/>
          </a:bodyPr>
          <a:lstStyle/>
          <a:p>
            <a:pPr marL="0" indent="0">
              <a:lnSpc>
                <a:spcPct val="100000"/>
              </a:lnSpc>
              <a:buNone/>
            </a:pPr>
            <a:r>
              <a:rPr lang="en-US" altLang="ja-JP" sz="1800" dirty="0">
                <a:ea typeface="BIZ UDPゴシック" panose="020B0400000000000000" pitchFamily="50" charset="-128"/>
              </a:rPr>
              <a:t>In the past as well as the present, Zodiac signs such as Sagittarius and Gemini, and constellations like Orion, have been used by humans to add astrological meanings to birth dates and to tell fortunes. In 1922, the 88 constellations visible in the sky from Earth were recognized by the International Astronomical Union (IAU).</a:t>
            </a:r>
          </a:p>
          <a:p>
            <a:pPr marL="0" indent="0">
              <a:lnSpc>
                <a:spcPct val="100000"/>
              </a:lnSpc>
              <a:buNone/>
            </a:pPr>
            <a:r>
              <a:rPr lang="en-US" altLang="ja-JP" sz="1800" dirty="0">
                <a:ea typeface="BIZ UDPゴシック" panose="020B0400000000000000" pitchFamily="50" charset="-128"/>
              </a:rPr>
              <a:t>Until then, constellation patterns formed from different stars, or by connecting the same stars into different patterns, had various names depending on the countries or regions.</a:t>
            </a:r>
          </a:p>
          <a:p>
            <a:pPr marL="0" indent="0">
              <a:lnSpc>
                <a:spcPct val="100000"/>
              </a:lnSpc>
              <a:buNone/>
            </a:pPr>
            <a:r>
              <a:rPr lang="en-US" altLang="ja-JP" sz="1800" dirty="0">
                <a:ea typeface="BIZ UDPゴシック" panose="020B0400000000000000" pitchFamily="50" charset="-128"/>
              </a:rPr>
              <a:t>Many constellations also related to myths and legends that have been passed down since ancient times.</a:t>
            </a:r>
          </a:p>
          <a:p>
            <a:pPr marL="0" indent="0">
              <a:lnSpc>
                <a:spcPct val="100000"/>
              </a:lnSpc>
              <a:buNone/>
            </a:pPr>
            <a:r>
              <a:rPr lang="en-US" altLang="ja-JP" sz="1800" dirty="0">
                <a:ea typeface="BIZ UDPゴシック" panose="020B0400000000000000" pitchFamily="50" charset="-128"/>
              </a:rPr>
              <a:t>Let’s learn what constellations existed in the past, their shapes and names, and the stories and origins behind how those constellations were created.</a:t>
            </a:r>
          </a:p>
        </p:txBody>
      </p:sp>
      <p:sp>
        <p:nvSpPr>
          <p:cNvPr id="8" name="テキスト ボックス 7">
            <a:extLst>
              <a:ext uri="{FF2B5EF4-FFF2-40B4-BE49-F238E27FC236}">
                <a16:creationId xmlns:a16="http://schemas.microsoft.com/office/drawing/2014/main" id="{FF1B5936-9B6F-19E0-52D9-843392E3210F}"/>
              </a:ext>
            </a:extLst>
          </p:cNvPr>
          <p:cNvSpPr txBox="1"/>
          <p:nvPr/>
        </p:nvSpPr>
        <p:spPr>
          <a:xfrm>
            <a:off x="2120660" y="6390150"/>
            <a:ext cx="3201002" cy="2462213"/>
          </a:xfrm>
          <a:prstGeom prst="rect">
            <a:avLst/>
          </a:prstGeom>
          <a:noFill/>
        </p:spPr>
        <p:txBody>
          <a:bodyPr wrap="square" rtlCol="0" anchor="ctr">
            <a:spAutoFit/>
          </a:bodyPr>
          <a:lstStyle/>
          <a:p>
            <a:r>
              <a:rPr kumimoji="1" lang="en-US" altLang="ja-JP" sz="1400" dirty="0">
                <a:ea typeface="BIZ UDPゴシック" panose="020B0400000000000000" pitchFamily="50" charset="-128"/>
              </a:rPr>
              <a:t>The Big Dipper, located in the Ursa Major</a:t>
            </a:r>
            <a:r>
              <a:rPr kumimoji="1" lang="ja-JP" altLang="en-US" sz="1400" dirty="0">
                <a:ea typeface="BIZ UDPゴシック" panose="020B0400000000000000" pitchFamily="50" charset="-128"/>
              </a:rPr>
              <a:t> </a:t>
            </a:r>
            <a:r>
              <a:rPr kumimoji="1" lang="en-US" altLang="ja-JP" sz="1400" dirty="0">
                <a:ea typeface="BIZ UDPゴシック" panose="020B0400000000000000" pitchFamily="50" charset="-128"/>
              </a:rPr>
              <a:t>constellation, is famous as a landmark for finding Polaris. The name “Big Dipper” is known to be of Chinese origin. In addition, it has Japanese names of everyday items, such as </a:t>
            </a:r>
            <a:r>
              <a:rPr kumimoji="1" lang="en-US" altLang="ja-JP" sz="1400" dirty="0" err="1">
                <a:ea typeface="BIZ UDPゴシック" panose="020B0400000000000000" pitchFamily="50" charset="-128"/>
              </a:rPr>
              <a:t>Kajiboshi</a:t>
            </a:r>
            <a:r>
              <a:rPr kumimoji="1" lang="en-US" altLang="ja-JP" sz="1400" dirty="0">
                <a:ea typeface="BIZ UDPゴシック" panose="020B0400000000000000" pitchFamily="50" charset="-128"/>
              </a:rPr>
              <a:t> (“Rudder,” to fishermen), or </a:t>
            </a:r>
            <a:r>
              <a:rPr kumimoji="1" lang="en-US" altLang="ja-JP" sz="1400" dirty="0" err="1">
                <a:ea typeface="BIZ UDPゴシック" panose="020B0400000000000000" pitchFamily="50" charset="-128"/>
              </a:rPr>
              <a:t>Tsurukake</a:t>
            </a:r>
            <a:r>
              <a:rPr kumimoji="1" lang="en-US" altLang="ja-JP" sz="1400" dirty="0">
                <a:ea typeface="BIZ UDPゴシック" panose="020B0400000000000000" pitchFamily="50" charset="-128"/>
              </a:rPr>
              <a:t> (“Hook”).</a:t>
            </a:r>
          </a:p>
          <a:p>
            <a:r>
              <a:rPr kumimoji="1" lang="en-US" altLang="ja-JP" sz="1400" dirty="0">
                <a:ea typeface="BIZ UDPゴシック" panose="020B0400000000000000" pitchFamily="50" charset="-128"/>
              </a:rPr>
              <a:t>As you can see, even the same constellation can be called differently depending on regions and/or occupations.</a:t>
            </a:r>
            <a:endParaRPr kumimoji="1" lang="ja-JP" altLang="en-US" sz="1400" dirty="0">
              <a:ea typeface="BIZ UDPゴシック" panose="020B0400000000000000" pitchFamily="50" charset="-128"/>
            </a:endParaRPr>
          </a:p>
        </p:txBody>
      </p:sp>
      <p:sp>
        <p:nvSpPr>
          <p:cNvPr id="19" name="タイトル 1">
            <a:extLst>
              <a:ext uri="{FF2B5EF4-FFF2-40B4-BE49-F238E27FC236}">
                <a16:creationId xmlns:a16="http://schemas.microsoft.com/office/drawing/2014/main" id="{2B39AA93-7B5E-AC89-44E4-1DDA6156AAF5}"/>
              </a:ext>
            </a:extLst>
          </p:cNvPr>
          <p:cNvSpPr txBox="1">
            <a:spLocks/>
          </p:cNvSpPr>
          <p:nvPr/>
        </p:nvSpPr>
        <p:spPr>
          <a:xfrm>
            <a:off x="497162" y="1203197"/>
            <a:ext cx="5993403" cy="561065"/>
          </a:xfrm>
          <a:prstGeom prst="roundRect">
            <a:avLst/>
          </a:prstGeom>
          <a:gradFill flip="none" rotWithShape="1">
            <a:gsLst>
              <a:gs pos="100000">
                <a:schemeClr val="accent1">
                  <a:lumMod val="67000"/>
                </a:schemeClr>
              </a:gs>
              <a:gs pos="84000">
                <a:schemeClr val="accent1">
                  <a:lumMod val="97000"/>
                  <a:lumOff val="3000"/>
                </a:schemeClr>
              </a:gs>
              <a:gs pos="60000">
                <a:schemeClr val="accent1">
                  <a:lumMod val="60000"/>
                  <a:lumOff val="40000"/>
                  <a:alpha val="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algn="l" defTabSz="685800" rtl="0" eaLnBrk="1" latinLnBrk="0" hangingPunct="1">
              <a:lnSpc>
                <a:spcPct val="90000"/>
              </a:lnSpc>
              <a:spcBef>
                <a:spcPct val="0"/>
              </a:spcBef>
              <a:buNone/>
              <a:defRPr kumimoji="1"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kumimoji="1" lang="ja-JP" altLang="en-US" sz="2400" b="1" dirty="0">
                <a:ea typeface="HG丸ｺﾞｼｯｸM-PRO" panose="020F0600000000000000" pitchFamily="50" charset="-128"/>
              </a:rPr>
              <a:t>〇 </a:t>
            </a:r>
            <a:r>
              <a:rPr kumimoji="1" lang="en-US" altLang="ja-JP" sz="2400" b="1" dirty="0">
                <a:ea typeface="HG丸ｺﾞｼｯｸM-PRO" panose="020F0600000000000000" pitchFamily="50" charset="-128"/>
              </a:rPr>
              <a:t>Let’s </a:t>
            </a:r>
            <a:r>
              <a:rPr lang="en-US" altLang="ja-JP" sz="2400" b="1" dirty="0">
                <a:ea typeface="HG丸ｺﾞｼｯｸM-PRO" panose="020F0600000000000000" pitchFamily="50" charset="-128"/>
              </a:rPr>
              <a:t>Learn </a:t>
            </a:r>
            <a:r>
              <a:rPr kumimoji="1" lang="en-US" altLang="ja-JP" sz="2400" b="1" dirty="0">
                <a:ea typeface="HG丸ｺﾞｼｯｸM-PRO" panose="020F0600000000000000" pitchFamily="50" charset="-128"/>
              </a:rPr>
              <a:t>Old Constellations</a:t>
            </a:r>
            <a:endParaRPr kumimoji="1" lang="ja-JP" altLang="en-US" sz="2400" b="1" dirty="0">
              <a:ea typeface="HG丸ｺﾞｼｯｸM-PRO" panose="020F0600000000000000" pitchFamily="50" charset="-128"/>
            </a:endParaRPr>
          </a:p>
        </p:txBody>
      </p:sp>
      <p:pic>
        <p:nvPicPr>
          <p:cNvPr id="17" name="図 16">
            <a:extLst>
              <a:ext uri="{FF2B5EF4-FFF2-40B4-BE49-F238E27FC236}">
                <a16:creationId xmlns:a16="http://schemas.microsoft.com/office/drawing/2014/main" id="{56EA36B2-2270-3E66-4F4F-4F4D10768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738" y="7591538"/>
            <a:ext cx="1470994" cy="1842649"/>
          </a:xfrm>
          <a:prstGeom prst="rect">
            <a:avLst/>
          </a:prstGeom>
        </p:spPr>
      </p:pic>
      <p:pic>
        <p:nvPicPr>
          <p:cNvPr id="3" name="図 2" descr="ダイアグラム&#10;&#10;中程度の精度で自動的に生成された説明">
            <a:extLst>
              <a:ext uri="{FF2B5EF4-FFF2-40B4-BE49-F238E27FC236}">
                <a16:creationId xmlns:a16="http://schemas.microsoft.com/office/drawing/2014/main" id="{EA7F38D3-1960-2F55-3D53-87C271131CE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10563" y="6960208"/>
            <a:ext cx="1711803" cy="1534179"/>
          </a:xfrm>
          <a:prstGeom prst="rect">
            <a:avLst/>
          </a:prstGeom>
          <a:ln>
            <a:noFill/>
          </a:ln>
          <a:effectLst>
            <a:softEdge rad="112500"/>
          </a:effectLst>
        </p:spPr>
      </p:pic>
      <p:sp>
        <p:nvSpPr>
          <p:cNvPr id="7" name="思考の吹き出し: 雲形 6">
            <a:extLst>
              <a:ext uri="{FF2B5EF4-FFF2-40B4-BE49-F238E27FC236}">
                <a16:creationId xmlns:a16="http://schemas.microsoft.com/office/drawing/2014/main" id="{1366EAED-E24E-BEAD-E474-F35F770378D5}"/>
              </a:ext>
            </a:extLst>
          </p:cNvPr>
          <p:cNvSpPr/>
          <p:nvPr/>
        </p:nvSpPr>
        <p:spPr>
          <a:xfrm>
            <a:off x="815474" y="6380762"/>
            <a:ext cx="1226464" cy="460513"/>
          </a:xfrm>
          <a:prstGeom prst="cloudCallout">
            <a:avLst>
              <a:gd name="adj1" fmla="val -23913"/>
              <a:gd name="adj2" fmla="val 82356"/>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1200" dirty="0" err="1">
                <a:ea typeface="BIZ UDPゴシック" panose="020B0400000000000000" pitchFamily="50" charset="-128"/>
              </a:rPr>
              <a:t>Kajiboshi</a:t>
            </a:r>
            <a:endParaRPr kumimoji="1" lang="ja-JP" altLang="en-US" sz="1200" b="1" dirty="0">
              <a:solidFill>
                <a:schemeClr val="bg1"/>
              </a:solidFill>
            </a:endParaRPr>
          </a:p>
        </p:txBody>
      </p:sp>
      <p:sp>
        <p:nvSpPr>
          <p:cNvPr id="9" name="思考の吹き出し: 雲形 8">
            <a:extLst>
              <a:ext uri="{FF2B5EF4-FFF2-40B4-BE49-F238E27FC236}">
                <a16:creationId xmlns:a16="http://schemas.microsoft.com/office/drawing/2014/main" id="{F80C101D-C3F8-1AEC-A370-80BE2DAEE748}"/>
              </a:ext>
            </a:extLst>
          </p:cNvPr>
          <p:cNvSpPr/>
          <p:nvPr/>
        </p:nvSpPr>
        <p:spPr>
          <a:xfrm>
            <a:off x="543335" y="8586462"/>
            <a:ext cx="1498603" cy="460513"/>
          </a:xfrm>
          <a:prstGeom prst="cloudCallout">
            <a:avLst>
              <a:gd name="adj1" fmla="val -10444"/>
              <a:gd name="adj2" fmla="val -84105"/>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1200" dirty="0" err="1">
                <a:ea typeface="BIZ UDPゴシック" panose="020B0400000000000000" pitchFamily="50" charset="-128"/>
              </a:rPr>
              <a:t>Tsurukake</a:t>
            </a:r>
            <a:endParaRPr kumimoji="1" lang="ja-JP" altLang="en-US" sz="1200" b="1" dirty="0">
              <a:solidFill>
                <a:schemeClr val="bg1"/>
              </a:solidFill>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C4C34339-8570-DA34-FCAC-C03B7FDB2249}"/>
              </a:ext>
            </a:extLst>
          </p:cNvPr>
          <p:cNvSpPr txBox="1"/>
          <p:nvPr/>
        </p:nvSpPr>
        <p:spPr>
          <a:xfrm>
            <a:off x="4139819" y="9413618"/>
            <a:ext cx="805092" cy="323165"/>
          </a:xfrm>
          <a:prstGeom prst="rect">
            <a:avLst/>
          </a:prstGeom>
          <a:noFill/>
        </p:spPr>
        <p:txBody>
          <a:bodyPr wrap="none" rtlCol="0">
            <a:spAutoFit/>
          </a:bodyPr>
          <a:lstStyle/>
          <a:p>
            <a:r>
              <a:rPr kumimoji="1" lang="en-US" altLang="ja-JP" sz="1500" dirty="0"/>
              <a:t>© NAOJ</a:t>
            </a:r>
            <a:endParaRPr kumimoji="1" lang="ja-JP" altLang="en-US" sz="1500" dirty="0"/>
          </a:p>
        </p:txBody>
      </p:sp>
      <p:sp>
        <p:nvSpPr>
          <p:cNvPr id="2" name="Textbox 20">
            <a:extLst>
              <a:ext uri="{FF2B5EF4-FFF2-40B4-BE49-F238E27FC236}">
                <a16:creationId xmlns:a16="http://schemas.microsoft.com/office/drawing/2014/main" id="{C1A1F733-9E16-5D8F-0582-14F45146192C}"/>
              </a:ext>
            </a:extLst>
          </p:cNvPr>
          <p:cNvSpPr txBox="1">
            <a:spLocks/>
          </p:cNvSpPr>
          <p:nvPr/>
        </p:nvSpPr>
        <p:spPr>
          <a:xfrm>
            <a:off x="1227727" y="7668793"/>
            <a:ext cx="731661" cy="171412"/>
          </a:xfrm>
          <a:prstGeom prst="rect">
            <a:avLst/>
          </a:prstGeom>
          <a:solidFill>
            <a:srgbClr val="03037C"/>
          </a:solidFill>
        </p:spPr>
        <p:txBody>
          <a:bodyPr wrap="square" lIns="0" tIns="0" rIns="0" bIns="0" rtlCol="0">
            <a:noAutofit/>
          </a:bodyPr>
          <a:lstStyle/>
          <a:p>
            <a:pPr marL="90805">
              <a:spcBef>
                <a:spcPts val="365"/>
              </a:spcBef>
              <a:spcAft>
                <a:spcPts val="0"/>
              </a:spcAft>
            </a:pPr>
            <a:r>
              <a:rPr lang="en-US" sz="900" strike="sngStrike" spc="-10" dirty="0">
                <a:solidFill>
                  <a:schemeClr val="bg1"/>
                </a:solidFill>
                <a:effectLst/>
                <a:latin typeface="Calibri" panose="020F0502020204030204" pitchFamily="34" charset="0"/>
                <a:ea typeface="Calibri" panose="020F0502020204030204" pitchFamily="34" charset="0"/>
              </a:rPr>
              <a:t>Septentrions</a:t>
            </a:r>
          </a:p>
          <a:p>
            <a:pPr marL="90805">
              <a:spcBef>
                <a:spcPts val="365"/>
              </a:spcBef>
              <a:spcAft>
                <a:spcPts val="0"/>
              </a:spcAft>
            </a:pPr>
            <a:r>
              <a:rPr lang="en-US" altLang="ja-JP" sz="900" dirty="0">
                <a:solidFill>
                  <a:schemeClr val="bg1"/>
                </a:solidFill>
                <a:effectLst/>
                <a:latin typeface="Calibri" panose="020F0502020204030204" pitchFamily="34" charset="0"/>
                <a:ea typeface="Calibri" panose="020F0502020204030204" pitchFamily="34" charset="0"/>
              </a:rPr>
              <a:t>Big Dipper</a:t>
            </a:r>
            <a:endParaRPr lang="ja-JP" sz="900" dirty="0">
              <a:solidFill>
                <a:schemeClr val="bg1"/>
              </a:solidFill>
              <a:effectLst/>
              <a:latin typeface="Calibri" panose="020F0502020204030204" pitchFamily="34" charset="0"/>
              <a:ea typeface="Calibri" panose="020F0502020204030204" pitchFamily="34" charset="0"/>
            </a:endParaRPr>
          </a:p>
        </p:txBody>
      </p:sp>
      <p:sp>
        <p:nvSpPr>
          <p:cNvPr id="11" name="テキスト ボックス 10">
            <a:extLst>
              <a:ext uri="{FF2B5EF4-FFF2-40B4-BE49-F238E27FC236}">
                <a16:creationId xmlns:a16="http://schemas.microsoft.com/office/drawing/2014/main" id="{00C83538-5B04-AA2A-1794-BB6F60DD3286}"/>
              </a:ext>
            </a:extLst>
          </p:cNvPr>
          <p:cNvSpPr txBox="1"/>
          <p:nvPr/>
        </p:nvSpPr>
        <p:spPr>
          <a:xfrm>
            <a:off x="4981729" y="9413618"/>
            <a:ext cx="1693605" cy="323165"/>
          </a:xfrm>
          <a:prstGeom prst="rect">
            <a:avLst/>
          </a:prstGeom>
          <a:noFill/>
        </p:spPr>
        <p:txBody>
          <a:bodyPr wrap="none" rtlCol="0">
            <a:spAutoFit/>
          </a:bodyPr>
          <a:lstStyle/>
          <a:p>
            <a:r>
              <a:rPr kumimoji="1" lang="en-US" altLang="ja-JP" sz="1500" dirty="0"/>
              <a:t>Translation by JAXA</a:t>
            </a:r>
            <a:endParaRPr kumimoji="1" lang="ja-JP" altLang="en-US" sz="1500" dirty="0"/>
          </a:p>
        </p:txBody>
      </p:sp>
    </p:spTree>
    <p:extLst>
      <p:ext uri="{BB962C8B-B14F-4D97-AF65-F5344CB8AC3E}">
        <p14:creationId xmlns:p14="http://schemas.microsoft.com/office/powerpoint/2010/main" val="10092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E34565-1B4F-6779-0E7E-60CE5706BC1D}"/>
              </a:ext>
            </a:extLst>
          </p:cNvPr>
          <p:cNvSpPr>
            <a:spLocks noGrp="1"/>
          </p:cNvSpPr>
          <p:nvPr>
            <p:ph type="title"/>
          </p:nvPr>
        </p:nvSpPr>
        <p:spPr>
          <a:xfrm>
            <a:off x="261258" y="91451"/>
            <a:ext cx="6387736" cy="561065"/>
          </a:xfrm>
          <a:prstGeom prst="roundRect">
            <a:avLst/>
          </a:prstGeom>
          <a:gradFill flip="none" rotWithShape="1">
            <a:gsLst>
              <a:gs pos="100000">
                <a:schemeClr val="accent1">
                  <a:lumMod val="67000"/>
                </a:schemeClr>
              </a:gs>
              <a:gs pos="84000">
                <a:schemeClr val="accent1">
                  <a:lumMod val="97000"/>
                  <a:lumOff val="3000"/>
                </a:schemeClr>
              </a:gs>
              <a:gs pos="60000">
                <a:schemeClr val="accent1">
                  <a:lumMod val="60000"/>
                  <a:lumOff val="40000"/>
                  <a:alpha val="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a:normAutofit/>
          </a:bodyPr>
          <a:lstStyle/>
          <a:p>
            <a:r>
              <a:rPr kumimoji="1" lang="ja-JP" altLang="en-US" sz="2400" b="1" dirty="0">
                <a:ea typeface="HG丸ｺﾞｼｯｸM-PRO" panose="020F0600000000000000" pitchFamily="50" charset="-128"/>
              </a:rPr>
              <a:t>〇 </a:t>
            </a:r>
            <a:r>
              <a:rPr kumimoji="1" lang="en-US" altLang="ja-JP" sz="2000" b="1" dirty="0">
                <a:ea typeface="HG丸ｺﾞｼｯｸM-PRO" panose="020F0600000000000000" pitchFamily="50" charset="-128"/>
              </a:rPr>
              <a:t>Tell Us about a Constellation You Have </a:t>
            </a:r>
            <a:r>
              <a:rPr lang="en-US" altLang="ja-JP" sz="2000" b="1" dirty="0">
                <a:ea typeface="HG丸ｺﾞｼｯｸM-PRO" panose="020F0600000000000000" pitchFamily="50" charset="-128"/>
              </a:rPr>
              <a:t>Learned</a:t>
            </a:r>
            <a:endParaRPr kumimoji="1" lang="ja-JP" altLang="en-US" sz="2000" b="1" dirty="0">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A33CE0B6-FAE7-2121-6005-2036B4BB2D42}"/>
              </a:ext>
            </a:extLst>
          </p:cNvPr>
          <p:cNvSpPr>
            <a:spLocks noGrp="1"/>
          </p:cNvSpPr>
          <p:nvPr>
            <p:ph idx="1"/>
          </p:nvPr>
        </p:nvSpPr>
        <p:spPr>
          <a:xfrm>
            <a:off x="471488" y="779189"/>
            <a:ext cx="5915025" cy="846417"/>
          </a:xfrm>
        </p:spPr>
        <p:txBody>
          <a:bodyPr>
            <a:normAutofit/>
          </a:bodyPr>
          <a:lstStyle/>
          <a:p>
            <a:pPr marL="0" indent="0">
              <a:buNone/>
            </a:pPr>
            <a:r>
              <a:rPr kumimoji="1" lang="en-US" altLang="ja-JP" sz="2000" dirty="0">
                <a:ea typeface="BIZ UDPゴシック" panose="020B0400000000000000" pitchFamily="50" charset="-128"/>
              </a:rPr>
              <a:t>Draw a picture of how the stars in constellation which you learned are connected and what shape they form</a:t>
            </a:r>
            <a:endParaRPr kumimoji="1" lang="ja-JP" altLang="en-US" sz="2000" dirty="0">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3DCF15DD-4703-263A-4CC9-CD5B999B80C5}"/>
              </a:ext>
            </a:extLst>
          </p:cNvPr>
          <p:cNvSpPr/>
          <p:nvPr/>
        </p:nvSpPr>
        <p:spPr>
          <a:xfrm>
            <a:off x="471488" y="1471001"/>
            <a:ext cx="6074454" cy="3474042"/>
          </a:xfrm>
          <a:custGeom>
            <a:avLst/>
            <a:gdLst>
              <a:gd name="connsiteX0" fmla="*/ 0 w 6074454"/>
              <a:gd name="connsiteY0" fmla="*/ 579019 h 3474042"/>
              <a:gd name="connsiteX1" fmla="*/ 579019 w 6074454"/>
              <a:gd name="connsiteY1" fmla="*/ 0 h 3474042"/>
              <a:gd name="connsiteX2" fmla="*/ 1193571 w 6074454"/>
              <a:gd name="connsiteY2" fmla="*/ 0 h 3474042"/>
              <a:gd name="connsiteX3" fmla="*/ 1808123 w 6074454"/>
              <a:gd name="connsiteY3" fmla="*/ 0 h 3474042"/>
              <a:gd name="connsiteX4" fmla="*/ 2422675 w 6074454"/>
              <a:gd name="connsiteY4" fmla="*/ 0 h 3474042"/>
              <a:gd name="connsiteX5" fmla="*/ 2889735 w 6074454"/>
              <a:gd name="connsiteY5" fmla="*/ 0 h 3474042"/>
              <a:gd name="connsiteX6" fmla="*/ 3455122 w 6074454"/>
              <a:gd name="connsiteY6" fmla="*/ 0 h 3474042"/>
              <a:gd name="connsiteX7" fmla="*/ 4069674 w 6074454"/>
              <a:gd name="connsiteY7" fmla="*/ 0 h 3474042"/>
              <a:gd name="connsiteX8" fmla="*/ 4585898 w 6074454"/>
              <a:gd name="connsiteY8" fmla="*/ 0 h 3474042"/>
              <a:gd name="connsiteX9" fmla="*/ 5495435 w 6074454"/>
              <a:gd name="connsiteY9" fmla="*/ 0 h 3474042"/>
              <a:gd name="connsiteX10" fmla="*/ 6074454 w 6074454"/>
              <a:gd name="connsiteY10" fmla="*/ 579019 h 3474042"/>
              <a:gd name="connsiteX11" fmla="*/ 6074454 w 6074454"/>
              <a:gd name="connsiteY11" fmla="*/ 1204340 h 3474042"/>
              <a:gd name="connsiteX12" fmla="*/ 6074454 w 6074454"/>
              <a:gd name="connsiteY12" fmla="*/ 1806501 h 3474042"/>
              <a:gd name="connsiteX13" fmla="*/ 6074454 w 6074454"/>
              <a:gd name="connsiteY13" fmla="*/ 2385502 h 3474042"/>
              <a:gd name="connsiteX14" fmla="*/ 6074454 w 6074454"/>
              <a:gd name="connsiteY14" fmla="*/ 2895023 h 3474042"/>
              <a:gd name="connsiteX15" fmla="*/ 5495435 w 6074454"/>
              <a:gd name="connsiteY15" fmla="*/ 3474042 h 3474042"/>
              <a:gd name="connsiteX16" fmla="*/ 4930047 w 6074454"/>
              <a:gd name="connsiteY16" fmla="*/ 3474042 h 3474042"/>
              <a:gd name="connsiteX17" fmla="*/ 4266331 w 6074454"/>
              <a:gd name="connsiteY17" fmla="*/ 3474042 h 3474042"/>
              <a:gd name="connsiteX18" fmla="*/ 3750107 w 6074454"/>
              <a:gd name="connsiteY18" fmla="*/ 3474042 h 3474042"/>
              <a:gd name="connsiteX19" fmla="*/ 3283048 w 6074454"/>
              <a:gd name="connsiteY19" fmla="*/ 3474042 h 3474042"/>
              <a:gd name="connsiteX20" fmla="*/ 2570167 w 6074454"/>
              <a:gd name="connsiteY20" fmla="*/ 3474042 h 3474042"/>
              <a:gd name="connsiteX21" fmla="*/ 1955615 w 6074454"/>
              <a:gd name="connsiteY21" fmla="*/ 3474042 h 3474042"/>
              <a:gd name="connsiteX22" fmla="*/ 1439392 w 6074454"/>
              <a:gd name="connsiteY22" fmla="*/ 3474042 h 3474042"/>
              <a:gd name="connsiteX23" fmla="*/ 579019 w 6074454"/>
              <a:gd name="connsiteY23" fmla="*/ 3474042 h 3474042"/>
              <a:gd name="connsiteX24" fmla="*/ 0 w 6074454"/>
              <a:gd name="connsiteY24" fmla="*/ 2895023 h 3474042"/>
              <a:gd name="connsiteX25" fmla="*/ 0 w 6074454"/>
              <a:gd name="connsiteY25" fmla="*/ 2385502 h 3474042"/>
              <a:gd name="connsiteX26" fmla="*/ 0 w 6074454"/>
              <a:gd name="connsiteY26" fmla="*/ 1760181 h 3474042"/>
              <a:gd name="connsiteX27" fmla="*/ 0 w 6074454"/>
              <a:gd name="connsiteY27" fmla="*/ 1134860 h 3474042"/>
              <a:gd name="connsiteX28" fmla="*/ 0 w 6074454"/>
              <a:gd name="connsiteY28" fmla="*/ 579019 h 34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74454" h="3474042" extrusionOk="0">
                <a:moveTo>
                  <a:pt x="0" y="579019"/>
                </a:moveTo>
                <a:cubicBezTo>
                  <a:pt x="-24396" y="266522"/>
                  <a:pt x="186771" y="-20727"/>
                  <a:pt x="579019" y="0"/>
                </a:cubicBezTo>
                <a:cubicBezTo>
                  <a:pt x="806056" y="12973"/>
                  <a:pt x="1016182" y="9278"/>
                  <a:pt x="1193571" y="0"/>
                </a:cubicBezTo>
                <a:cubicBezTo>
                  <a:pt x="1370960" y="-9278"/>
                  <a:pt x="1588662" y="23214"/>
                  <a:pt x="1808123" y="0"/>
                </a:cubicBezTo>
                <a:cubicBezTo>
                  <a:pt x="2027584" y="-23214"/>
                  <a:pt x="2214162" y="26019"/>
                  <a:pt x="2422675" y="0"/>
                </a:cubicBezTo>
                <a:cubicBezTo>
                  <a:pt x="2631188" y="-26019"/>
                  <a:pt x="2693022" y="7278"/>
                  <a:pt x="2889735" y="0"/>
                </a:cubicBezTo>
                <a:cubicBezTo>
                  <a:pt x="3086448" y="-7278"/>
                  <a:pt x="3176292" y="-6525"/>
                  <a:pt x="3455122" y="0"/>
                </a:cubicBezTo>
                <a:cubicBezTo>
                  <a:pt x="3733952" y="6525"/>
                  <a:pt x="3834105" y="20385"/>
                  <a:pt x="4069674" y="0"/>
                </a:cubicBezTo>
                <a:cubicBezTo>
                  <a:pt x="4305243" y="-20385"/>
                  <a:pt x="4343681" y="-9240"/>
                  <a:pt x="4585898" y="0"/>
                </a:cubicBezTo>
                <a:cubicBezTo>
                  <a:pt x="4828115" y="9240"/>
                  <a:pt x="5112639" y="16844"/>
                  <a:pt x="5495435" y="0"/>
                </a:cubicBezTo>
                <a:cubicBezTo>
                  <a:pt x="5872813" y="7062"/>
                  <a:pt x="6028746" y="270456"/>
                  <a:pt x="6074454" y="579019"/>
                </a:cubicBezTo>
                <a:cubicBezTo>
                  <a:pt x="6104571" y="799443"/>
                  <a:pt x="6059863" y="972296"/>
                  <a:pt x="6074454" y="1204340"/>
                </a:cubicBezTo>
                <a:cubicBezTo>
                  <a:pt x="6089045" y="1436384"/>
                  <a:pt x="6083370" y="1627522"/>
                  <a:pt x="6074454" y="1806501"/>
                </a:cubicBezTo>
                <a:cubicBezTo>
                  <a:pt x="6065538" y="1985480"/>
                  <a:pt x="6072217" y="2097154"/>
                  <a:pt x="6074454" y="2385502"/>
                </a:cubicBezTo>
                <a:cubicBezTo>
                  <a:pt x="6076691" y="2673850"/>
                  <a:pt x="6089677" y="2676568"/>
                  <a:pt x="6074454" y="2895023"/>
                </a:cubicBezTo>
                <a:cubicBezTo>
                  <a:pt x="6134403" y="3252056"/>
                  <a:pt x="5741232" y="3469693"/>
                  <a:pt x="5495435" y="3474042"/>
                </a:cubicBezTo>
                <a:cubicBezTo>
                  <a:pt x="5329534" y="3499191"/>
                  <a:pt x="5173786" y="3472899"/>
                  <a:pt x="4930047" y="3474042"/>
                </a:cubicBezTo>
                <a:cubicBezTo>
                  <a:pt x="4686308" y="3475185"/>
                  <a:pt x="4471051" y="3492547"/>
                  <a:pt x="4266331" y="3474042"/>
                </a:cubicBezTo>
                <a:cubicBezTo>
                  <a:pt x="4061611" y="3455537"/>
                  <a:pt x="3932961" y="3454865"/>
                  <a:pt x="3750107" y="3474042"/>
                </a:cubicBezTo>
                <a:cubicBezTo>
                  <a:pt x="3567253" y="3493219"/>
                  <a:pt x="3416616" y="3457133"/>
                  <a:pt x="3283048" y="3474042"/>
                </a:cubicBezTo>
                <a:cubicBezTo>
                  <a:pt x="3149480" y="3490951"/>
                  <a:pt x="2916004" y="3487263"/>
                  <a:pt x="2570167" y="3474042"/>
                </a:cubicBezTo>
                <a:cubicBezTo>
                  <a:pt x="2224330" y="3460821"/>
                  <a:pt x="2261831" y="3461528"/>
                  <a:pt x="1955615" y="3474042"/>
                </a:cubicBezTo>
                <a:cubicBezTo>
                  <a:pt x="1649399" y="3486556"/>
                  <a:pt x="1573425" y="3476496"/>
                  <a:pt x="1439392" y="3474042"/>
                </a:cubicBezTo>
                <a:cubicBezTo>
                  <a:pt x="1305359" y="3471588"/>
                  <a:pt x="753336" y="3447441"/>
                  <a:pt x="579019" y="3474042"/>
                </a:cubicBezTo>
                <a:cubicBezTo>
                  <a:pt x="214355" y="3479473"/>
                  <a:pt x="-31013" y="3225569"/>
                  <a:pt x="0" y="2895023"/>
                </a:cubicBezTo>
                <a:cubicBezTo>
                  <a:pt x="-19349" y="2755571"/>
                  <a:pt x="-15156" y="2526234"/>
                  <a:pt x="0" y="2385502"/>
                </a:cubicBezTo>
                <a:cubicBezTo>
                  <a:pt x="15156" y="2244770"/>
                  <a:pt x="7381" y="2002142"/>
                  <a:pt x="0" y="1760181"/>
                </a:cubicBezTo>
                <a:cubicBezTo>
                  <a:pt x="-7381" y="1518220"/>
                  <a:pt x="18330" y="1348829"/>
                  <a:pt x="0" y="1134860"/>
                </a:cubicBezTo>
                <a:cubicBezTo>
                  <a:pt x="-18330" y="920891"/>
                  <a:pt x="18725" y="756018"/>
                  <a:pt x="0" y="579019"/>
                </a:cubicBezTo>
                <a:close/>
              </a:path>
            </a:pathLst>
          </a:custGeom>
          <a:noFill/>
          <a:ln w="38100">
            <a:solidFill>
              <a:srgbClr val="0070C0"/>
            </a:solidFill>
            <a:extLst>
              <a:ext uri="{C807C97D-BFC1-408E-A445-0C87EB9F89A2}">
                <ask:lineSketchStyleProps xmlns:ask="http://schemas.microsoft.com/office/drawing/2018/sketchyshapes" sd="369817958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21DF877F-7612-B0DC-58CD-3312BC2C3AF0}"/>
              </a:ext>
            </a:extLst>
          </p:cNvPr>
          <p:cNvSpPr/>
          <p:nvPr/>
        </p:nvSpPr>
        <p:spPr>
          <a:xfrm>
            <a:off x="464234" y="6095686"/>
            <a:ext cx="6081708" cy="3303985"/>
          </a:xfrm>
          <a:custGeom>
            <a:avLst/>
            <a:gdLst>
              <a:gd name="connsiteX0" fmla="*/ 0 w 6081708"/>
              <a:gd name="connsiteY0" fmla="*/ 550675 h 3303985"/>
              <a:gd name="connsiteX1" fmla="*/ 550675 w 6081708"/>
              <a:gd name="connsiteY1" fmla="*/ 0 h 3303985"/>
              <a:gd name="connsiteX2" fmla="*/ 1272827 w 6081708"/>
              <a:gd name="connsiteY2" fmla="*/ 0 h 3303985"/>
              <a:gd name="connsiteX3" fmla="*/ 1745961 w 6081708"/>
              <a:gd name="connsiteY3" fmla="*/ 0 h 3303985"/>
              <a:gd name="connsiteX4" fmla="*/ 2318702 w 6081708"/>
              <a:gd name="connsiteY4" fmla="*/ 0 h 3303985"/>
              <a:gd name="connsiteX5" fmla="*/ 2991050 w 6081708"/>
              <a:gd name="connsiteY5" fmla="*/ 0 h 3303985"/>
              <a:gd name="connsiteX6" fmla="*/ 3464184 w 6081708"/>
              <a:gd name="connsiteY6" fmla="*/ 0 h 3303985"/>
              <a:gd name="connsiteX7" fmla="*/ 4186336 w 6081708"/>
              <a:gd name="connsiteY7" fmla="*/ 0 h 3303985"/>
              <a:gd name="connsiteX8" fmla="*/ 4808881 w 6081708"/>
              <a:gd name="connsiteY8" fmla="*/ 0 h 3303985"/>
              <a:gd name="connsiteX9" fmla="*/ 5531033 w 6081708"/>
              <a:gd name="connsiteY9" fmla="*/ 0 h 3303985"/>
              <a:gd name="connsiteX10" fmla="*/ 6081708 w 6081708"/>
              <a:gd name="connsiteY10" fmla="*/ 550675 h 3303985"/>
              <a:gd name="connsiteX11" fmla="*/ 6081708 w 6081708"/>
              <a:gd name="connsiteY11" fmla="*/ 1035255 h 3303985"/>
              <a:gd name="connsiteX12" fmla="*/ 6081708 w 6081708"/>
              <a:gd name="connsiteY12" fmla="*/ 1629966 h 3303985"/>
              <a:gd name="connsiteX13" fmla="*/ 6081708 w 6081708"/>
              <a:gd name="connsiteY13" fmla="*/ 2202651 h 3303985"/>
              <a:gd name="connsiteX14" fmla="*/ 6081708 w 6081708"/>
              <a:gd name="connsiteY14" fmla="*/ 2753310 h 3303985"/>
              <a:gd name="connsiteX15" fmla="*/ 5531033 w 6081708"/>
              <a:gd name="connsiteY15" fmla="*/ 3303985 h 3303985"/>
              <a:gd name="connsiteX16" fmla="*/ 5008095 w 6081708"/>
              <a:gd name="connsiteY16" fmla="*/ 3303985 h 3303985"/>
              <a:gd name="connsiteX17" fmla="*/ 4435354 w 6081708"/>
              <a:gd name="connsiteY17" fmla="*/ 3303985 h 3303985"/>
              <a:gd name="connsiteX18" fmla="*/ 3812809 w 6081708"/>
              <a:gd name="connsiteY18" fmla="*/ 3303985 h 3303985"/>
              <a:gd name="connsiteX19" fmla="*/ 3090658 w 6081708"/>
              <a:gd name="connsiteY19" fmla="*/ 3303985 h 3303985"/>
              <a:gd name="connsiteX20" fmla="*/ 2567720 w 6081708"/>
              <a:gd name="connsiteY20" fmla="*/ 3303985 h 3303985"/>
              <a:gd name="connsiteX21" fmla="*/ 1895372 w 6081708"/>
              <a:gd name="connsiteY21" fmla="*/ 3303985 h 3303985"/>
              <a:gd name="connsiteX22" fmla="*/ 1223023 w 6081708"/>
              <a:gd name="connsiteY22" fmla="*/ 3303985 h 3303985"/>
              <a:gd name="connsiteX23" fmla="*/ 550675 w 6081708"/>
              <a:gd name="connsiteY23" fmla="*/ 3303985 h 3303985"/>
              <a:gd name="connsiteX24" fmla="*/ 0 w 6081708"/>
              <a:gd name="connsiteY24" fmla="*/ 2753310 h 3303985"/>
              <a:gd name="connsiteX25" fmla="*/ 0 w 6081708"/>
              <a:gd name="connsiteY25" fmla="*/ 2268730 h 3303985"/>
              <a:gd name="connsiteX26" fmla="*/ 0 w 6081708"/>
              <a:gd name="connsiteY26" fmla="*/ 1718072 h 3303985"/>
              <a:gd name="connsiteX27" fmla="*/ 0 w 6081708"/>
              <a:gd name="connsiteY27" fmla="*/ 1189439 h 3303985"/>
              <a:gd name="connsiteX28" fmla="*/ 0 w 6081708"/>
              <a:gd name="connsiteY28" fmla="*/ 550675 h 330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81708" h="3303985" extrusionOk="0">
                <a:moveTo>
                  <a:pt x="0" y="550675"/>
                </a:moveTo>
                <a:cubicBezTo>
                  <a:pt x="-57682" y="204326"/>
                  <a:pt x="249800" y="70883"/>
                  <a:pt x="550675" y="0"/>
                </a:cubicBezTo>
                <a:cubicBezTo>
                  <a:pt x="903949" y="-12490"/>
                  <a:pt x="925670" y="-2133"/>
                  <a:pt x="1272827" y="0"/>
                </a:cubicBezTo>
                <a:cubicBezTo>
                  <a:pt x="1619984" y="2133"/>
                  <a:pt x="1636694" y="11257"/>
                  <a:pt x="1745961" y="0"/>
                </a:cubicBezTo>
                <a:cubicBezTo>
                  <a:pt x="1855228" y="-11257"/>
                  <a:pt x="2192309" y="7114"/>
                  <a:pt x="2318702" y="0"/>
                </a:cubicBezTo>
                <a:cubicBezTo>
                  <a:pt x="2445095" y="-7114"/>
                  <a:pt x="2766973" y="2803"/>
                  <a:pt x="2991050" y="0"/>
                </a:cubicBezTo>
                <a:cubicBezTo>
                  <a:pt x="3215127" y="-2803"/>
                  <a:pt x="3355089" y="6944"/>
                  <a:pt x="3464184" y="0"/>
                </a:cubicBezTo>
                <a:cubicBezTo>
                  <a:pt x="3573279" y="-6944"/>
                  <a:pt x="3946091" y="3406"/>
                  <a:pt x="4186336" y="0"/>
                </a:cubicBezTo>
                <a:cubicBezTo>
                  <a:pt x="4426581" y="-3406"/>
                  <a:pt x="4527690" y="27483"/>
                  <a:pt x="4808881" y="0"/>
                </a:cubicBezTo>
                <a:cubicBezTo>
                  <a:pt x="5090073" y="-27483"/>
                  <a:pt x="5188597" y="34473"/>
                  <a:pt x="5531033" y="0"/>
                </a:cubicBezTo>
                <a:cubicBezTo>
                  <a:pt x="5878564" y="5444"/>
                  <a:pt x="6096112" y="278277"/>
                  <a:pt x="6081708" y="550675"/>
                </a:cubicBezTo>
                <a:cubicBezTo>
                  <a:pt x="6059119" y="668529"/>
                  <a:pt x="6058110" y="797400"/>
                  <a:pt x="6081708" y="1035255"/>
                </a:cubicBezTo>
                <a:cubicBezTo>
                  <a:pt x="6105306" y="1273110"/>
                  <a:pt x="6069944" y="1381906"/>
                  <a:pt x="6081708" y="1629966"/>
                </a:cubicBezTo>
                <a:cubicBezTo>
                  <a:pt x="6093472" y="1878026"/>
                  <a:pt x="6083161" y="2026561"/>
                  <a:pt x="6081708" y="2202651"/>
                </a:cubicBezTo>
                <a:cubicBezTo>
                  <a:pt x="6080255" y="2378741"/>
                  <a:pt x="6094300" y="2490973"/>
                  <a:pt x="6081708" y="2753310"/>
                </a:cubicBezTo>
                <a:cubicBezTo>
                  <a:pt x="6130414" y="3015799"/>
                  <a:pt x="5819376" y="3320969"/>
                  <a:pt x="5531033" y="3303985"/>
                </a:cubicBezTo>
                <a:cubicBezTo>
                  <a:pt x="5384332" y="3296378"/>
                  <a:pt x="5166748" y="3297658"/>
                  <a:pt x="5008095" y="3303985"/>
                </a:cubicBezTo>
                <a:cubicBezTo>
                  <a:pt x="4849442" y="3310312"/>
                  <a:pt x="4553722" y="3322748"/>
                  <a:pt x="4435354" y="3303985"/>
                </a:cubicBezTo>
                <a:cubicBezTo>
                  <a:pt x="4316986" y="3285222"/>
                  <a:pt x="4079194" y="3305413"/>
                  <a:pt x="3812809" y="3303985"/>
                </a:cubicBezTo>
                <a:cubicBezTo>
                  <a:pt x="3546424" y="3302557"/>
                  <a:pt x="3361670" y="3320896"/>
                  <a:pt x="3090658" y="3303985"/>
                </a:cubicBezTo>
                <a:cubicBezTo>
                  <a:pt x="2819646" y="3287074"/>
                  <a:pt x="2672959" y="3301805"/>
                  <a:pt x="2567720" y="3303985"/>
                </a:cubicBezTo>
                <a:cubicBezTo>
                  <a:pt x="2462481" y="3306165"/>
                  <a:pt x="2204690" y="3328151"/>
                  <a:pt x="1895372" y="3303985"/>
                </a:cubicBezTo>
                <a:cubicBezTo>
                  <a:pt x="1586054" y="3279819"/>
                  <a:pt x="1446844" y="3323498"/>
                  <a:pt x="1223023" y="3303985"/>
                </a:cubicBezTo>
                <a:cubicBezTo>
                  <a:pt x="999202" y="3284472"/>
                  <a:pt x="710226" y="3317306"/>
                  <a:pt x="550675" y="3303985"/>
                </a:cubicBezTo>
                <a:cubicBezTo>
                  <a:pt x="290689" y="3338408"/>
                  <a:pt x="-7508" y="3090096"/>
                  <a:pt x="0" y="2753310"/>
                </a:cubicBezTo>
                <a:cubicBezTo>
                  <a:pt x="12561" y="2534066"/>
                  <a:pt x="-2101" y="2448710"/>
                  <a:pt x="0" y="2268730"/>
                </a:cubicBezTo>
                <a:cubicBezTo>
                  <a:pt x="2101" y="2088750"/>
                  <a:pt x="25301" y="1843175"/>
                  <a:pt x="0" y="1718072"/>
                </a:cubicBezTo>
                <a:cubicBezTo>
                  <a:pt x="-25301" y="1592969"/>
                  <a:pt x="-2966" y="1333336"/>
                  <a:pt x="0" y="1189439"/>
                </a:cubicBezTo>
                <a:cubicBezTo>
                  <a:pt x="2966" y="1045542"/>
                  <a:pt x="-19798" y="714029"/>
                  <a:pt x="0" y="550675"/>
                </a:cubicBezTo>
                <a:close/>
              </a:path>
            </a:pathLst>
          </a:custGeom>
          <a:noFill/>
          <a:ln w="38100">
            <a:solidFill>
              <a:srgbClr val="0070C0"/>
            </a:solidFill>
            <a:extLst>
              <a:ext uri="{C807C97D-BFC1-408E-A445-0C87EB9F89A2}">
                <ask:lineSketchStyleProps xmlns:ask="http://schemas.microsoft.com/office/drawing/2018/sketchyshapes" sd="89122048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0A53A7C-4A71-09BA-EE36-E45482BEE7E0}"/>
              </a:ext>
            </a:extLst>
          </p:cNvPr>
          <p:cNvSpPr txBox="1"/>
          <p:nvPr/>
        </p:nvSpPr>
        <p:spPr>
          <a:xfrm>
            <a:off x="464234" y="5107144"/>
            <a:ext cx="6081709" cy="830997"/>
          </a:xfrm>
          <a:prstGeom prst="rect">
            <a:avLst/>
          </a:prstGeom>
          <a:noFill/>
        </p:spPr>
        <p:txBody>
          <a:bodyPr wrap="square" rtlCol="0">
            <a:spAutoFit/>
          </a:bodyPr>
          <a:lstStyle/>
          <a:p>
            <a:r>
              <a:rPr kumimoji="1" lang="en-US" altLang="ja-JP" dirty="0">
                <a:ea typeface="BIZ UDPゴシック" panose="020B0400000000000000" pitchFamily="50" charset="-128"/>
              </a:rPr>
              <a:t>What did you learn about the story behind the constellation you learned? Why/how was it created?</a:t>
            </a:r>
          </a:p>
          <a:p>
            <a:r>
              <a:rPr kumimoji="1" lang="en-US" altLang="ja-JP" sz="1200" dirty="0">
                <a:ea typeface="BIZ UDPゴシック" panose="020B0400000000000000" pitchFamily="50" charset="-128"/>
              </a:rPr>
              <a:t>(If the box below is not big enough for your work, try putting it on a separate piece of paper)</a:t>
            </a:r>
          </a:p>
        </p:txBody>
      </p:sp>
      <p:sp>
        <p:nvSpPr>
          <p:cNvPr id="7" name="テキスト ボックス 6">
            <a:extLst>
              <a:ext uri="{FF2B5EF4-FFF2-40B4-BE49-F238E27FC236}">
                <a16:creationId xmlns:a16="http://schemas.microsoft.com/office/drawing/2014/main" id="{641A031E-E1DD-6810-A076-C506BD6F6F8E}"/>
              </a:ext>
            </a:extLst>
          </p:cNvPr>
          <p:cNvSpPr txBox="1"/>
          <p:nvPr/>
        </p:nvSpPr>
        <p:spPr>
          <a:xfrm>
            <a:off x="1142337" y="4491925"/>
            <a:ext cx="3997233" cy="400110"/>
          </a:xfrm>
          <a:prstGeom prst="rect">
            <a:avLst/>
          </a:prstGeom>
          <a:noFill/>
        </p:spPr>
        <p:txBody>
          <a:bodyPr wrap="square" rtlCol="0">
            <a:spAutoFit/>
          </a:bodyPr>
          <a:lstStyle/>
          <a:p>
            <a:r>
              <a:rPr kumimoji="1" lang="en-US" altLang="ja-JP" sz="2000" b="1" dirty="0">
                <a:ea typeface="HG丸ｺﾞｼｯｸM-PRO" panose="020F0600000000000000" pitchFamily="50" charset="-128"/>
              </a:rPr>
              <a:t>Constellation’s name:</a:t>
            </a:r>
            <a:endParaRPr kumimoji="1" lang="ja-JP" altLang="en-US" sz="2000" b="1" dirty="0">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B50D032B-2BFF-6D46-7C8E-7458D79E5111}"/>
              </a:ext>
            </a:extLst>
          </p:cNvPr>
          <p:cNvSpPr txBox="1"/>
          <p:nvPr/>
        </p:nvSpPr>
        <p:spPr>
          <a:xfrm>
            <a:off x="4139819" y="9413618"/>
            <a:ext cx="805092" cy="323165"/>
          </a:xfrm>
          <a:prstGeom prst="rect">
            <a:avLst/>
          </a:prstGeom>
          <a:noFill/>
        </p:spPr>
        <p:txBody>
          <a:bodyPr wrap="none" rtlCol="0">
            <a:spAutoFit/>
          </a:bodyPr>
          <a:lstStyle/>
          <a:p>
            <a:r>
              <a:rPr kumimoji="1" lang="en-US" altLang="ja-JP" sz="1500" dirty="0"/>
              <a:t>© NAOJ</a:t>
            </a:r>
            <a:endParaRPr kumimoji="1" lang="ja-JP" altLang="en-US" sz="1500" dirty="0"/>
          </a:p>
        </p:txBody>
      </p:sp>
      <p:sp>
        <p:nvSpPr>
          <p:cNvPr id="12" name="テキスト ボックス 11">
            <a:extLst>
              <a:ext uri="{FF2B5EF4-FFF2-40B4-BE49-F238E27FC236}">
                <a16:creationId xmlns:a16="http://schemas.microsoft.com/office/drawing/2014/main" id="{8F196242-07D6-FD49-5E2C-CB09A5C51324}"/>
              </a:ext>
            </a:extLst>
          </p:cNvPr>
          <p:cNvSpPr txBox="1"/>
          <p:nvPr/>
        </p:nvSpPr>
        <p:spPr>
          <a:xfrm>
            <a:off x="4981729" y="9413618"/>
            <a:ext cx="1693605" cy="323165"/>
          </a:xfrm>
          <a:prstGeom prst="rect">
            <a:avLst/>
          </a:prstGeom>
          <a:noFill/>
        </p:spPr>
        <p:txBody>
          <a:bodyPr wrap="none" rtlCol="0">
            <a:spAutoFit/>
          </a:bodyPr>
          <a:lstStyle/>
          <a:p>
            <a:r>
              <a:rPr kumimoji="1" lang="en-US" altLang="ja-JP" sz="1500" dirty="0"/>
              <a:t>Translation by JAXA</a:t>
            </a:r>
            <a:endParaRPr kumimoji="1" lang="ja-JP" altLang="en-US" sz="1500" dirty="0"/>
          </a:p>
        </p:txBody>
      </p:sp>
    </p:spTree>
    <p:extLst>
      <p:ext uri="{BB962C8B-B14F-4D97-AF65-F5344CB8AC3E}">
        <p14:creationId xmlns:p14="http://schemas.microsoft.com/office/powerpoint/2010/main" val="16212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4F6776-E0B2-079B-0894-DFCE2CEC5D21}"/>
              </a:ext>
            </a:extLst>
          </p:cNvPr>
          <p:cNvSpPr>
            <a:spLocks noGrp="1"/>
          </p:cNvSpPr>
          <p:nvPr>
            <p:ph type="title"/>
          </p:nvPr>
        </p:nvSpPr>
        <p:spPr>
          <a:xfrm>
            <a:off x="471488" y="309690"/>
            <a:ext cx="5915025" cy="720824"/>
          </a:xfrm>
        </p:spPr>
        <p:txBody>
          <a:bodyPr>
            <a:normAutofit/>
          </a:bodyPr>
          <a:lstStyle/>
          <a:p>
            <a:r>
              <a:rPr kumimoji="1" lang="ja-JP" altLang="en-US" sz="2400" b="1" dirty="0">
                <a:latin typeface="+mn-lt"/>
                <a:ea typeface="HG丸ｺﾞｼｯｸM-PRO" panose="020F0600000000000000" pitchFamily="50" charset="-128"/>
              </a:rPr>
              <a:t>〇 </a:t>
            </a:r>
            <a:r>
              <a:rPr kumimoji="1" lang="en-US" altLang="ja-JP" sz="2400" b="1" dirty="0">
                <a:latin typeface="+mn-lt"/>
                <a:ea typeface="HG丸ｺﾞｼｯｸM-PRO" panose="020F0600000000000000" pitchFamily="50" charset="-128"/>
              </a:rPr>
              <a:t>Comparing Old vs New Constellations</a:t>
            </a:r>
            <a:endParaRPr kumimoji="1" lang="ja-JP" altLang="en-US" sz="2400" b="1" dirty="0">
              <a:latin typeface="+mn-lt"/>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F9334ECC-6754-202A-8414-51F5BF2A6013}"/>
              </a:ext>
            </a:extLst>
          </p:cNvPr>
          <p:cNvSpPr>
            <a:spLocks noGrp="1"/>
          </p:cNvSpPr>
          <p:nvPr>
            <p:ph idx="1"/>
          </p:nvPr>
        </p:nvSpPr>
        <p:spPr>
          <a:xfrm>
            <a:off x="471489" y="1065690"/>
            <a:ext cx="5702902" cy="792139"/>
          </a:xfrm>
        </p:spPr>
        <p:txBody>
          <a:bodyPr>
            <a:normAutofit/>
          </a:bodyPr>
          <a:lstStyle/>
          <a:p>
            <a:pPr marL="0" indent="0">
              <a:lnSpc>
                <a:spcPct val="100000"/>
              </a:lnSpc>
              <a:buNone/>
            </a:pPr>
            <a:r>
              <a:rPr kumimoji="1" lang="en-US" altLang="ja-JP" sz="1800" dirty="0">
                <a:ea typeface="BIZ UDPゴシック" panose="020B0400000000000000" pitchFamily="50" charset="-128"/>
              </a:rPr>
              <a:t>Compare the name and shape of the constellation you have actually </a:t>
            </a:r>
            <a:r>
              <a:rPr lang="en-US" altLang="ja-JP" sz="1800" dirty="0">
                <a:ea typeface="BIZ UDPゴシック" panose="020B0400000000000000" pitchFamily="50" charset="-128"/>
              </a:rPr>
              <a:t>learned</a:t>
            </a:r>
            <a:r>
              <a:rPr kumimoji="1" lang="en-US" altLang="ja-JP" sz="1800" dirty="0">
                <a:ea typeface="BIZ UDPゴシック" panose="020B0400000000000000" pitchFamily="50" charset="-128"/>
              </a:rPr>
              <a:t> with the constellation of today</a:t>
            </a:r>
            <a:endParaRPr kumimoji="1" lang="ja-JP" altLang="en-US" sz="1800" dirty="0">
              <a:ea typeface="BIZ UDPゴシック" panose="020B0400000000000000" pitchFamily="50" charset="-128"/>
            </a:endParaRPr>
          </a:p>
        </p:txBody>
      </p:sp>
      <p:sp>
        <p:nvSpPr>
          <p:cNvPr id="4" name="正方形/長方形 3">
            <a:extLst>
              <a:ext uri="{FF2B5EF4-FFF2-40B4-BE49-F238E27FC236}">
                <a16:creationId xmlns:a16="http://schemas.microsoft.com/office/drawing/2014/main" id="{52739554-5B3B-AFCB-598F-A1D5C4D9ED1E}"/>
              </a:ext>
            </a:extLst>
          </p:cNvPr>
          <p:cNvSpPr/>
          <p:nvPr/>
        </p:nvSpPr>
        <p:spPr>
          <a:xfrm>
            <a:off x="471487" y="1857829"/>
            <a:ext cx="2650071" cy="309517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2">
            <a:extLst>
              <a:ext uri="{FF2B5EF4-FFF2-40B4-BE49-F238E27FC236}">
                <a16:creationId xmlns:a16="http://schemas.microsoft.com/office/drawing/2014/main" id="{25D373EF-B9A1-DADD-3AF8-C317AEFF7B9A}"/>
              </a:ext>
            </a:extLst>
          </p:cNvPr>
          <p:cNvSpPr txBox="1">
            <a:spLocks/>
          </p:cNvSpPr>
          <p:nvPr/>
        </p:nvSpPr>
        <p:spPr>
          <a:xfrm>
            <a:off x="464234" y="5234189"/>
            <a:ext cx="5915025" cy="14581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1800" dirty="0">
                <a:ea typeface="BIZ UDPゴシック" panose="020B0400000000000000" pitchFamily="50" charset="-128"/>
              </a:rPr>
              <a:t>Find out differences between the stars that make up the constellation and how they relate to the past and present</a:t>
            </a:r>
            <a:endParaRPr lang="ja-JP" altLang="en-US" sz="1800" dirty="0">
              <a:ea typeface="BIZ UDPゴシック" panose="020B0400000000000000" pitchFamily="50" charset="-128"/>
            </a:endParaRPr>
          </a:p>
        </p:txBody>
      </p:sp>
      <p:sp>
        <p:nvSpPr>
          <p:cNvPr id="13" name="タイトル 1">
            <a:extLst>
              <a:ext uri="{FF2B5EF4-FFF2-40B4-BE49-F238E27FC236}">
                <a16:creationId xmlns:a16="http://schemas.microsoft.com/office/drawing/2014/main" id="{83969E91-961B-EFE2-FA00-CA30A1B9441F}"/>
              </a:ext>
            </a:extLst>
          </p:cNvPr>
          <p:cNvSpPr txBox="1">
            <a:spLocks/>
          </p:cNvSpPr>
          <p:nvPr/>
        </p:nvSpPr>
        <p:spPr>
          <a:xfrm>
            <a:off x="572814" y="412728"/>
            <a:ext cx="5929310" cy="561065"/>
          </a:xfrm>
          <a:prstGeom prst="roundRect">
            <a:avLst/>
          </a:prstGeom>
          <a:gradFill flip="none" rotWithShape="1">
            <a:gsLst>
              <a:gs pos="100000">
                <a:schemeClr val="accent1">
                  <a:lumMod val="67000"/>
                </a:schemeClr>
              </a:gs>
              <a:gs pos="84000">
                <a:schemeClr val="accent1">
                  <a:lumMod val="97000"/>
                  <a:lumOff val="3000"/>
                </a:schemeClr>
              </a:gs>
              <a:gs pos="60000">
                <a:schemeClr val="accent1">
                  <a:lumMod val="60000"/>
                  <a:lumOff val="40000"/>
                  <a:alpha val="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ja-JP" altLang="en-US" sz="2400" b="1" dirty="0">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CFBDBD03-3D14-425D-45DB-F0E2A6E8B51F}"/>
              </a:ext>
            </a:extLst>
          </p:cNvPr>
          <p:cNvSpPr/>
          <p:nvPr/>
        </p:nvSpPr>
        <p:spPr>
          <a:xfrm>
            <a:off x="3736442" y="1871645"/>
            <a:ext cx="2536756" cy="309517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972759A-E235-73EE-5861-C2AE8B7F5C2F}"/>
              </a:ext>
            </a:extLst>
          </p:cNvPr>
          <p:cNvSpPr txBox="1"/>
          <p:nvPr/>
        </p:nvSpPr>
        <p:spPr>
          <a:xfrm>
            <a:off x="1513319" y="1898512"/>
            <a:ext cx="573106" cy="369332"/>
          </a:xfrm>
          <a:prstGeom prst="rect">
            <a:avLst/>
          </a:prstGeom>
          <a:noFill/>
        </p:spPr>
        <p:txBody>
          <a:bodyPr wrap="none" rtlCol="0">
            <a:spAutoFit/>
          </a:bodyPr>
          <a:lstStyle/>
          <a:p>
            <a:r>
              <a:rPr kumimoji="1" lang="en-US" altLang="ja-JP" dirty="0">
                <a:ea typeface="BIZ UDゴシック" panose="020B0400000000000000" pitchFamily="49" charset="-128"/>
              </a:rPr>
              <a:t>Past</a:t>
            </a:r>
            <a:endParaRPr kumimoji="1" lang="ja-JP" altLang="en-US" dirty="0">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275CBA0F-511D-A248-6A72-5C8291E15DD7}"/>
              </a:ext>
            </a:extLst>
          </p:cNvPr>
          <p:cNvSpPr txBox="1"/>
          <p:nvPr/>
        </p:nvSpPr>
        <p:spPr>
          <a:xfrm>
            <a:off x="4507161" y="1959229"/>
            <a:ext cx="897682" cy="369332"/>
          </a:xfrm>
          <a:prstGeom prst="rect">
            <a:avLst/>
          </a:prstGeom>
          <a:noFill/>
        </p:spPr>
        <p:txBody>
          <a:bodyPr wrap="none" rtlCol="0">
            <a:spAutoFit/>
          </a:bodyPr>
          <a:lstStyle/>
          <a:p>
            <a:r>
              <a:rPr kumimoji="1" lang="en-US" altLang="ja-JP" dirty="0">
                <a:ea typeface="BIZ UDゴシック" panose="020B0400000000000000" pitchFamily="49" charset="-128"/>
              </a:rPr>
              <a:t>Present</a:t>
            </a:r>
            <a:endParaRPr kumimoji="1" lang="ja-JP" altLang="en-US" dirty="0">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F9FEC2CC-28D2-44BF-4FF6-99DC6A29F6A7}"/>
              </a:ext>
            </a:extLst>
          </p:cNvPr>
          <p:cNvSpPr txBox="1"/>
          <p:nvPr/>
        </p:nvSpPr>
        <p:spPr>
          <a:xfrm>
            <a:off x="572814" y="4512495"/>
            <a:ext cx="806631" cy="369332"/>
          </a:xfrm>
          <a:prstGeom prst="rect">
            <a:avLst/>
          </a:prstGeom>
          <a:noFill/>
        </p:spPr>
        <p:txBody>
          <a:bodyPr wrap="none" rtlCol="0">
            <a:spAutoFit/>
          </a:bodyPr>
          <a:lstStyle/>
          <a:p>
            <a:r>
              <a:rPr kumimoji="1" lang="en-US" altLang="ja-JP" dirty="0">
                <a:ea typeface="BIZ UDゴシック" panose="020B0400000000000000" pitchFamily="49" charset="-128"/>
              </a:rPr>
              <a:t>Name:</a:t>
            </a:r>
            <a:endParaRPr kumimoji="1" lang="ja-JP" altLang="en-US" dirty="0">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6E4ABC40-D262-6458-87EE-C653B466C6AF}"/>
              </a:ext>
            </a:extLst>
          </p:cNvPr>
          <p:cNvSpPr txBox="1"/>
          <p:nvPr/>
        </p:nvSpPr>
        <p:spPr>
          <a:xfrm>
            <a:off x="3868795" y="4505587"/>
            <a:ext cx="806631" cy="369332"/>
          </a:xfrm>
          <a:prstGeom prst="rect">
            <a:avLst/>
          </a:prstGeom>
          <a:noFill/>
        </p:spPr>
        <p:txBody>
          <a:bodyPr wrap="none" rtlCol="0">
            <a:spAutoFit/>
          </a:bodyPr>
          <a:lstStyle/>
          <a:p>
            <a:r>
              <a:rPr kumimoji="1" lang="en-US" altLang="ja-JP" dirty="0">
                <a:ea typeface="BIZ UDゴシック" panose="020B0400000000000000" pitchFamily="49" charset="-128"/>
              </a:rPr>
              <a:t>Name:</a:t>
            </a:r>
            <a:endParaRPr kumimoji="1" lang="ja-JP" altLang="en-US" dirty="0">
              <a:ea typeface="BIZ UDゴシック" panose="020B0400000000000000" pitchFamily="49" charset="-128"/>
            </a:endParaRPr>
          </a:p>
        </p:txBody>
      </p:sp>
      <p:sp>
        <p:nvSpPr>
          <p:cNvPr id="19" name="四角形: 角を丸くする 18">
            <a:extLst>
              <a:ext uri="{FF2B5EF4-FFF2-40B4-BE49-F238E27FC236}">
                <a16:creationId xmlns:a16="http://schemas.microsoft.com/office/drawing/2014/main" id="{C0C22987-C180-6F15-70F3-516D7A7D196B}"/>
              </a:ext>
            </a:extLst>
          </p:cNvPr>
          <p:cNvSpPr/>
          <p:nvPr/>
        </p:nvSpPr>
        <p:spPr>
          <a:xfrm>
            <a:off x="464234" y="6016173"/>
            <a:ext cx="5915024" cy="3447431"/>
          </a:xfrm>
          <a:custGeom>
            <a:avLst/>
            <a:gdLst>
              <a:gd name="connsiteX0" fmla="*/ 0 w 5915024"/>
              <a:gd name="connsiteY0" fmla="*/ 574583 h 3447431"/>
              <a:gd name="connsiteX1" fmla="*/ 574583 w 5915024"/>
              <a:gd name="connsiteY1" fmla="*/ 0 h 3447431"/>
              <a:gd name="connsiteX2" fmla="*/ 1350737 w 5915024"/>
              <a:gd name="connsiteY2" fmla="*/ 0 h 3447431"/>
              <a:gd name="connsiteX3" fmla="*/ 1888598 w 5915024"/>
              <a:gd name="connsiteY3" fmla="*/ 0 h 3447431"/>
              <a:gd name="connsiteX4" fmla="*/ 2521776 w 5915024"/>
              <a:gd name="connsiteY4" fmla="*/ 0 h 3447431"/>
              <a:gd name="connsiteX5" fmla="*/ 3250272 w 5915024"/>
              <a:gd name="connsiteY5" fmla="*/ 0 h 3447431"/>
              <a:gd name="connsiteX6" fmla="*/ 3788133 w 5915024"/>
              <a:gd name="connsiteY6" fmla="*/ 0 h 3447431"/>
              <a:gd name="connsiteX7" fmla="*/ 4564287 w 5915024"/>
              <a:gd name="connsiteY7" fmla="*/ 0 h 3447431"/>
              <a:gd name="connsiteX8" fmla="*/ 5340441 w 5915024"/>
              <a:gd name="connsiteY8" fmla="*/ 0 h 3447431"/>
              <a:gd name="connsiteX9" fmla="*/ 5915024 w 5915024"/>
              <a:gd name="connsiteY9" fmla="*/ 574583 h 3447431"/>
              <a:gd name="connsiteX10" fmla="*/ 5915024 w 5915024"/>
              <a:gd name="connsiteY10" fmla="*/ 1126167 h 3447431"/>
              <a:gd name="connsiteX11" fmla="*/ 5915024 w 5915024"/>
              <a:gd name="connsiteY11" fmla="*/ 1631785 h 3447431"/>
              <a:gd name="connsiteX12" fmla="*/ 5915024 w 5915024"/>
              <a:gd name="connsiteY12" fmla="*/ 2252316 h 3447431"/>
              <a:gd name="connsiteX13" fmla="*/ 5915024 w 5915024"/>
              <a:gd name="connsiteY13" fmla="*/ 2872848 h 3447431"/>
              <a:gd name="connsiteX14" fmla="*/ 5340441 w 5915024"/>
              <a:gd name="connsiteY14" fmla="*/ 3447431 h 3447431"/>
              <a:gd name="connsiteX15" fmla="*/ 4707263 w 5915024"/>
              <a:gd name="connsiteY15" fmla="*/ 3447431 h 3447431"/>
              <a:gd name="connsiteX16" fmla="*/ 3931109 w 5915024"/>
              <a:gd name="connsiteY16" fmla="*/ 3447431 h 3447431"/>
              <a:gd name="connsiteX17" fmla="*/ 3297930 w 5915024"/>
              <a:gd name="connsiteY17" fmla="*/ 3447431 h 3447431"/>
              <a:gd name="connsiteX18" fmla="*/ 2617094 w 5915024"/>
              <a:gd name="connsiteY18" fmla="*/ 3447431 h 3447431"/>
              <a:gd name="connsiteX19" fmla="*/ 1840940 w 5915024"/>
              <a:gd name="connsiteY19" fmla="*/ 3447431 h 3447431"/>
              <a:gd name="connsiteX20" fmla="*/ 1255420 w 5915024"/>
              <a:gd name="connsiteY20" fmla="*/ 3447431 h 3447431"/>
              <a:gd name="connsiteX21" fmla="*/ 574583 w 5915024"/>
              <a:gd name="connsiteY21" fmla="*/ 3447431 h 3447431"/>
              <a:gd name="connsiteX22" fmla="*/ 0 w 5915024"/>
              <a:gd name="connsiteY22" fmla="*/ 2872848 h 3447431"/>
              <a:gd name="connsiteX23" fmla="*/ 0 w 5915024"/>
              <a:gd name="connsiteY23" fmla="*/ 2252316 h 3447431"/>
              <a:gd name="connsiteX24" fmla="*/ 0 w 5915024"/>
              <a:gd name="connsiteY24" fmla="*/ 1746698 h 3447431"/>
              <a:gd name="connsiteX25" fmla="*/ 0 w 5915024"/>
              <a:gd name="connsiteY25" fmla="*/ 1149149 h 3447431"/>
              <a:gd name="connsiteX26" fmla="*/ 0 w 5915024"/>
              <a:gd name="connsiteY26" fmla="*/ 574583 h 344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15024" h="3447431" extrusionOk="0">
                <a:moveTo>
                  <a:pt x="0" y="574583"/>
                </a:moveTo>
                <a:cubicBezTo>
                  <a:pt x="-26078" y="238163"/>
                  <a:pt x="259553" y="50170"/>
                  <a:pt x="574583" y="0"/>
                </a:cubicBezTo>
                <a:cubicBezTo>
                  <a:pt x="923728" y="27019"/>
                  <a:pt x="1175705" y="38268"/>
                  <a:pt x="1350737" y="0"/>
                </a:cubicBezTo>
                <a:cubicBezTo>
                  <a:pt x="1525769" y="-38268"/>
                  <a:pt x="1751931" y="21861"/>
                  <a:pt x="1888598" y="0"/>
                </a:cubicBezTo>
                <a:cubicBezTo>
                  <a:pt x="2025265" y="-21861"/>
                  <a:pt x="2392527" y="-24844"/>
                  <a:pt x="2521776" y="0"/>
                </a:cubicBezTo>
                <a:cubicBezTo>
                  <a:pt x="2651025" y="24844"/>
                  <a:pt x="3102327" y="14570"/>
                  <a:pt x="3250272" y="0"/>
                </a:cubicBezTo>
                <a:cubicBezTo>
                  <a:pt x="3398217" y="-14570"/>
                  <a:pt x="3520669" y="-16881"/>
                  <a:pt x="3788133" y="0"/>
                </a:cubicBezTo>
                <a:cubicBezTo>
                  <a:pt x="4055597" y="16881"/>
                  <a:pt x="4343894" y="30634"/>
                  <a:pt x="4564287" y="0"/>
                </a:cubicBezTo>
                <a:cubicBezTo>
                  <a:pt x="4784680" y="-30634"/>
                  <a:pt x="4973813" y="-29809"/>
                  <a:pt x="5340441" y="0"/>
                </a:cubicBezTo>
                <a:cubicBezTo>
                  <a:pt x="5705113" y="-38297"/>
                  <a:pt x="5869370" y="209043"/>
                  <a:pt x="5915024" y="574583"/>
                </a:cubicBezTo>
                <a:cubicBezTo>
                  <a:pt x="5931735" y="694849"/>
                  <a:pt x="5890875" y="970411"/>
                  <a:pt x="5915024" y="1126167"/>
                </a:cubicBezTo>
                <a:cubicBezTo>
                  <a:pt x="5939173" y="1281923"/>
                  <a:pt x="5914502" y="1507551"/>
                  <a:pt x="5915024" y="1631785"/>
                </a:cubicBezTo>
                <a:cubicBezTo>
                  <a:pt x="5915546" y="1756019"/>
                  <a:pt x="5886439" y="2036966"/>
                  <a:pt x="5915024" y="2252316"/>
                </a:cubicBezTo>
                <a:cubicBezTo>
                  <a:pt x="5943609" y="2467666"/>
                  <a:pt x="5923595" y="2564932"/>
                  <a:pt x="5915024" y="2872848"/>
                </a:cubicBezTo>
                <a:cubicBezTo>
                  <a:pt x="5926851" y="3217712"/>
                  <a:pt x="5584554" y="3433527"/>
                  <a:pt x="5340441" y="3447431"/>
                </a:cubicBezTo>
                <a:cubicBezTo>
                  <a:pt x="5134272" y="3442016"/>
                  <a:pt x="4914534" y="3457467"/>
                  <a:pt x="4707263" y="3447431"/>
                </a:cubicBezTo>
                <a:cubicBezTo>
                  <a:pt x="4499992" y="3437395"/>
                  <a:pt x="4287579" y="3414854"/>
                  <a:pt x="3931109" y="3447431"/>
                </a:cubicBezTo>
                <a:cubicBezTo>
                  <a:pt x="3574639" y="3480008"/>
                  <a:pt x="3501989" y="3471857"/>
                  <a:pt x="3297930" y="3447431"/>
                </a:cubicBezTo>
                <a:cubicBezTo>
                  <a:pt x="3093871" y="3423005"/>
                  <a:pt x="2879583" y="3422940"/>
                  <a:pt x="2617094" y="3447431"/>
                </a:cubicBezTo>
                <a:cubicBezTo>
                  <a:pt x="2354605" y="3471922"/>
                  <a:pt x="2228777" y="3459326"/>
                  <a:pt x="1840940" y="3447431"/>
                </a:cubicBezTo>
                <a:cubicBezTo>
                  <a:pt x="1453103" y="3435536"/>
                  <a:pt x="1377733" y="3456978"/>
                  <a:pt x="1255420" y="3447431"/>
                </a:cubicBezTo>
                <a:cubicBezTo>
                  <a:pt x="1133107" y="3437884"/>
                  <a:pt x="865658" y="3467200"/>
                  <a:pt x="574583" y="3447431"/>
                </a:cubicBezTo>
                <a:cubicBezTo>
                  <a:pt x="232965" y="3502810"/>
                  <a:pt x="-47082" y="3253312"/>
                  <a:pt x="0" y="2872848"/>
                </a:cubicBezTo>
                <a:cubicBezTo>
                  <a:pt x="-13844" y="2571956"/>
                  <a:pt x="-14586" y="2451247"/>
                  <a:pt x="0" y="2252316"/>
                </a:cubicBezTo>
                <a:cubicBezTo>
                  <a:pt x="14586" y="2053385"/>
                  <a:pt x="-19604" y="1993573"/>
                  <a:pt x="0" y="1746698"/>
                </a:cubicBezTo>
                <a:cubicBezTo>
                  <a:pt x="19604" y="1499823"/>
                  <a:pt x="3807" y="1400861"/>
                  <a:pt x="0" y="1149149"/>
                </a:cubicBezTo>
                <a:cubicBezTo>
                  <a:pt x="-3807" y="897437"/>
                  <a:pt x="318" y="853958"/>
                  <a:pt x="0" y="574583"/>
                </a:cubicBezTo>
                <a:close/>
              </a:path>
            </a:pathLst>
          </a:custGeom>
          <a:noFill/>
          <a:ln w="38100">
            <a:solidFill>
              <a:srgbClr val="0070C0"/>
            </a:solidFill>
            <a:extLst>
              <a:ext uri="{C807C97D-BFC1-408E-A445-0C87EB9F89A2}">
                <ask:lineSketchStyleProps xmlns:ask="http://schemas.microsoft.com/office/drawing/2018/sketchyshapes" sd="89122048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8E67973-D3C4-3847-B267-0DFA9DECF5BD}"/>
              </a:ext>
            </a:extLst>
          </p:cNvPr>
          <p:cNvSpPr txBox="1"/>
          <p:nvPr/>
        </p:nvSpPr>
        <p:spPr>
          <a:xfrm>
            <a:off x="4139819" y="9464418"/>
            <a:ext cx="805092" cy="323165"/>
          </a:xfrm>
          <a:prstGeom prst="rect">
            <a:avLst/>
          </a:prstGeom>
          <a:noFill/>
        </p:spPr>
        <p:txBody>
          <a:bodyPr wrap="none" rtlCol="0">
            <a:spAutoFit/>
          </a:bodyPr>
          <a:lstStyle/>
          <a:p>
            <a:r>
              <a:rPr kumimoji="1" lang="en-US" altLang="ja-JP" sz="1500" dirty="0"/>
              <a:t>© NAOJ</a:t>
            </a:r>
            <a:endParaRPr kumimoji="1" lang="ja-JP" altLang="en-US" sz="1500" dirty="0"/>
          </a:p>
        </p:txBody>
      </p:sp>
      <p:sp>
        <p:nvSpPr>
          <p:cNvPr id="14" name="テキスト ボックス 13">
            <a:extLst>
              <a:ext uri="{FF2B5EF4-FFF2-40B4-BE49-F238E27FC236}">
                <a16:creationId xmlns:a16="http://schemas.microsoft.com/office/drawing/2014/main" id="{861D8993-8491-F89A-505A-FA7315BFE40C}"/>
              </a:ext>
            </a:extLst>
          </p:cNvPr>
          <p:cNvSpPr txBox="1"/>
          <p:nvPr/>
        </p:nvSpPr>
        <p:spPr>
          <a:xfrm>
            <a:off x="4981729" y="9464418"/>
            <a:ext cx="1693605" cy="323165"/>
          </a:xfrm>
          <a:prstGeom prst="rect">
            <a:avLst/>
          </a:prstGeom>
          <a:noFill/>
        </p:spPr>
        <p:txBody>
          <a:bodyPr wrap="none" rtlCol="0">
            <a:spAutoFit/>
          </a:bodyPr>
          <a:lstStyle/>
          <a:p>
            <a:r>
              <a:rPr kumimoji="1" lang="en-US" altLang="ja-JP" sz="1500" dirty="0"/>
              <a:t>Translation by JAXA</a:t>
            </a:r>
            <a:endParaRPr kumimoji="1" lang="ja-JP" altLang="en-US" sz="1500" dirty="0"/>
          </a:p>
        </p:txBody>
      </p:sp>
    </p:spTree>
    <p:extLst>
      <p:ext uri="{BB962C8B-B14F-4D97-AF65-F5344CB8AC3E}">
        <p14:creationId xmlns:p14="http://schemas.microsoft.com/office/powerpoint/2010/main" val="228491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83969E91-961B-EFE2-FA00-CA30A1B9441F}"/>
              </a:ext>
            </a:extLst>
          </p:cNvPr>
          <p:cNvSpPr txBox="1">
            <a:spLocks/>
          </p:cNvSpPr>
          <p:nvPr/>
        </p:nvSpPr>
        <p:spPr>
          <a:xfrm>
            <a:off x="471487" y="374345"/>
            <a:ext cx="5911710" cy="561065"/>
          </a:xfrm>
          <a:prstGeom prst="roundRect">
            <a:avLst/>
          </a:prstGeom>
          <a:gradFill flip="none" rotWithShape="1">
            <a:gsLst>
              <a:gs pos="100000">
                <a:schemeClr val="accent1">
                  <a:lumMod val="67000"/>
                </a:schemeClr>
              </a:gs>
              <a:gs pos="84000">
                <a:schemeClr val="accent1">
                  <a:lumMod val="97000"/>
                  <a:lumOff val="3000"/>
                </a:schemeClr>
              </a:gs>
              <a:gs pos="60000">
                <a:schemeClr val="accent1">
                  <a:lumMod val="60000"/>
                  <a:lumOff val="40000"/>
                  <a:alpha val="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77500" lnSpcReduction="20000"/>
          </a:bodyPr>
          <a:lstStyle>
            <a:lvl1pPr algn="l" defTabSz="685800" rtl="0" eaLnBrk="1" latinLnBrk="0" hangingPunct="1">
              <a:lnSpc>
                <a:spcPct val="90000"/>
              </a:lnSpc>
              <a:spcBef>
                <a:spcPct val="0"/>
              </a:spcBef>
              <a:buNone/>
              <a:defRPr kumimoji="1"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400" b="1" dirty="0">
                <a:ea typeface="HG丸ｺﾞｼｯｸM-PRO" panose="020F0600000000000000" pitchFamily="50" charset="-128"/>
              </a:rPr>
              <a:t>〇 </a:t>
            </a:r>
            <a:r>
              <a:rPr lang="en-US" altLang="ja-JP" sz="2600" b="1" dirty="0">
                <a:ea typeface="HG丸ｺﾞｼｯｸM-PRO" panose="020F0600000000000000" pitchFamily="50" charset="-128"/>
              </a:rPr>
              <a:t>Advance: Learn about the Past and Present of Stars</a:t>
            </a:r>
            <a:endParaRPr lang="ja-JP" altLang="en-US" sz="2600" b="1" dirty="0">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C0C22987-C180-6F15-70F3-516D7A7D196B}"/>
              </a:ext>
            </a:extLst>
          </p:cNvPr>
          <p:cNvSpPr/>
          <p:nvPr/>
        </p:nvSpPr>
        <p:spPr>
          <a:xfrm>
            <a:off x="468173" y="5748542"/>
            <a:ext cx="5915024" cy="3556000"/>
          </a:xfrm>
          <a:custGeom>
            <a:avLst/>
            <a:gdLst>
              <a:gd name="connsiteX0" fmla="*/ 0 w 5915024"/>
              <a:gd name="connsiteY0" fmla="*/ 592679 h 3556000"/>
              <a:gd name="connsiteX1" fmla="*/ 592679 w 5915024"/>
              <a:gd name="connsiteY1" fmla="*/ 0 h 3556000"/>
              <a:gd name="connsiteX2" fmla="*/ 1362939 w 5915024"/>
              <a:gd name="connsiteY2" fmla="*/ 0 h 3556000"/>
              <a:gd name="connsiteX3" fmla="*/ 1896715 w 5915024"/>
              <a:gd name="connsiteY3" fmla="*/ 0 h 3556000"/>
              <a:gd name="connsiteX4" fmla="*/ 2525085 w 5915024"/>
              <a:gd name="connsiteY4" fmla="*/ 0 h 3556000"/>
              <a:gd name="connsiteX5" fmla="*/ 3248049 w 5915024"/>
              <a:gd name="connsiteY5" fmla="*/ 0 h 3556000"/>
              <a:gd name="connsiteX6" fmla="*/ 3781825 w 5915024"/>
              <a:gd name="connsiteY6" fmla="*/ 0 h 3556000"/>
              <a:gd name="connsiteX7" fmla="*/ 4552085 w 5915024"/>
              <a:gd name="connsiteY7" fmla="*/ 0 h 3556000"/>
              <a:gd name="connsiteX8" fmla="*/ 5322345 w 5915024"/>
              <a:gd name="connsiteY8" fmla="*/ 0 h 3556000"/>
              <a:gd name="connsiteX9" fmla="*/ 5915024 w 5915024"/>
              <a:gd name="connsiteY9" fmla="*/ 592679 h 3556000"/>
              <a:gd name="connsiteX10" fmla="*/ 5915024 w 5915024"/>
              <a:gd name="connsiteY10" fmla="*/ 1161633 h 3556000"/>
              <a:gd name="connsiteX11" fmla="*/ 5915024 w 5915024"/>
              <a:gd name="connsiteY11" fmla="*/ 1683174 h 3556000"/>
              <a:gd name="connsiteX12" fmla="*/ 5915024 w 5915024"/>
              <a:gd name="connsiteY12" fmla="*/ 2323248 h 3556000"/>
              <a:gd name="connsiteX13" fmla="*/ 5915024 w 5915024"/>
              <a:gd name="connsiteY13" fmla="*/ 2963321 h 3556000"/>
              <a:gd name="connsiteX14" fmla="*/ 5322345 w 5915024"/>
              <a:gd name="connsiteY14" fmla="*/ 3556000 h 3556000"/>
              <a:gd name="connsiteX15" fmla="*/ 4693975 w 5915024"/>
              <a:gd name="connsiteY15" fmla="*/ 3556000 h 3556000"/>
              <a:gd name="connsiteX16" fmla="*/ 3923715 w 5915024"/>
              <a:gd name="connsiteY16" fmla="*/ 3556000 h 3556000"/>
              <a:gd name="connsiteX17" fmla="*/ 3295345 w 5915024"/>
              <a:gd name="connsiteY17" fmla="*/ 3556000 h 3556000"/>
              <a:gd name="connsiteX18" fmla="*/ 2619679 w 5915024"/>
              <a:gd name="connsiteY18" fmla="*/ 3556000 h 3556000"/>
              <a:gd name="connsiteX19" fmla="*/ 1849419 w 5915024"/>
              <a:gd name="connsiteY19" fmla="*/ 3556000 h 3556000"/>
              <a:gd name="connsiteX20" fmla="*/ 1268346 w 5915024"/>
              <a:gd name="connsiteY20" fmla="*/ 3556000 h 3556000"/>
              <a:gd name="connsiteX21" fmla="*/ 592679 w 5915024"/>
              <a:gd name="connsiteY21" fmla="*/ 3556000 h 3556000"/>
              <a:gd name="connsiteX22" fmla="*/ 0 w 5915024"/>
              <a:gd name="connsiteY22" fmla="*/ 2963321 h 3556000"/>
              <a:gd name="connsiteX23" fmla="*/ 0 w 5915024"/>
              <a:gd name="connsiteY23" fmla="*/ 2323248 h 3556000"/>
              <a:gd name="connsiteX24" fmla="*/ 0 w 5915024"/>
              <a:gd name="connsiteY24" fmla="*/ 1801706 h 3556000"/>
              <a:gd name="connsiteX25" fmla="*/ 0 w 5915024"/>
              <a:gd name="connsiteY25" fmla="*/ 1185340 h 3556000"/>
              <a:gd name="connsiteX26" fmla="*/ 0 w 5915024"/>
              <a:gd name="connsiteY26" fmla="*/ 592679 h 35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15024" h="3556000" extrusionOk="0">
                <a:moveTo>
                  <a:pt x="0" y="592679"/>
                </a:moveTo>
                <a:cubicBezTo>
                  <a:pt x="-6090" y="260893"/>
                  <a:pt x="267383" y="44266"/>
                  <a:pt x="592679" y="0"/>
                </a:cubicBezTo>
                <a:cubicBezTo>
                  <a:pt x="862216" y="6461"/>
                  <a:pt x="1115690" y="-5747"/>
                  <a:pt x="1362939" y="0"/>
                </a:cubicBezTo>
                <a:cubicBezTo>
                  <a:pt x="1610188" y="5747"/>
                  <a:pt x="1635925" y="23868"/>
                  <a:pt x="1896715" y="0"/>
                </a:cubicBezTo>
                <a:cubicBezTo>
                  <a:pt x="2157505" y="-23868"/>
                  <a:pt x="2272254" y="29316"/>
                  <a:pt x="2525085" y="0"/>
                </a:cubicBezTo>
                <a:cubicBezTo>
                  <a:pt x="2777916" y="-29316"/>
                  <a:pt x="2934674" y="-22968"/>
                  <a:pt x="3248049" y="0"/>
                </a:cubicBezTo>
                <a:cubicBezTo>
                  <a:pt x="3561424" y="22968"/>
                  <a:pt x="3557784" y="15855"/>
                  <a:pt x="3781825" y="0"/>
                </a:cubicBezTo>
                <a:cubicBezTo>
                  <a:pt x="4005866" y="-15855"/>
                  <a:pt x="4309124" y="18131"/>
                  <a:pt x="4552085" y="0"/>
                </a:cubicBezTo>
                <a:cubicBezTo>
                  <a:pt x="4795046" y="-18131"/>
                  <a:pt x="4959117" y="-6002"/>
                  <a:pt x="5322345" y="0"/>
                </a:cubicBezTo>
                <a:cubicBezTo>
                  <a:pt x="5678851" y="-23605"/>
                  <a:pt x="5889600" y="238505"/>
                  <a:pt x="5915024" y="592679"/>
                </a:cubicBezTo>
                <a:cubicBezTo>
                  <a:pt x="5890563" y="792174"/>
                  <a:pt x="5896706" y="951314"/>
                  <a:pt x="5915024" y="1161633"/>
                </a:cubicBezTo>
                <a:cubicBezTo>
                  <a:pt x="5933342" y="1371952"/>
                  <a:pt x="5923754" y="1540450"/>
                  <a:pt x="5915024" y="1683174"/>
                </a:cubicBezTo>
                <a:cubicBezTo>
                  <a:pt x="5906294" y="1825898"/>
                  <a:pt x="5912165" y="2181063"/>
                  <a:pt x="5915024" y="2323248"/>
                </a:cubicBezTo>
                <a:cubicBezTo>
                  <a:pt x="5917883" y="2465433"/>
                  <a:pt x="5935313" y="2680031"/>
                  <a:pt x="5915024" y="2963321"/>
                </a:cubicBezTo>
                <a:cubicBezTo>
                  <a:pt x="5945455" y="3361487"/>
                  <a:pt x="5586643" y="3544031"/>
                  <a:pt x="5322345" y="3556000"/>
                </a:cubicBezTo>
                <a:cubicBezTo>
                  <a:pt x="5167290" y="3575317"/>
                  <a:pt x="4885109" y="3580897"/>
                  <a:pt x="4693975" y="3556000"/>
                </a:cubicBezTo>
                <a:cubicBezTo>
                  <a:pt x="4502841" y="3531104"/>
                  <a:pt x="4230154" y="3593039"/>
                  <a:pt x="3923715" y="3556000"/>
                </a:cubicBezTo>
                <a:cubicBezTo>
                  <a:pt x="3617276" y="3518961"/>
                  <a:pt x="3517087" y="3544210"/>
                  <a:pt x="3295345" y="3556000"/>
                </a:cubicBezTo>
                <a:cubicBezTo>
                  <a:pt x="3073603" y="3567791"/>
                  <a:pt x="2807227" y="3585982"/>
                  <a:pt x="2619679" y="3556000"/>
                </a:cubicBezTo>
                <a:cubicBezTo>
                  <a:pt x="2432131" y="3526018"/>
                  <a:pt x="2039717" y="3549865"/>
                  <a:pt x="1849419" y="3556000"/>
                </a:cubicBezTo>
                <a:cubicBezTo>
                  <a:pt x="1659121" y="3562135"/>
                  <a:pt x="1469880" y="3563053"/>
                  <a:pt x="1268346" y="3556000"/>
                </a:cubicBezTo>
                <a:cubicBezTo>
                  <a:pt x="1066812" y="3548947"/>
                  <a:pt x="858955" y="3528017"/>
                  <a:pt x="592679" y="3556000"/>
                </a:cubicBezTo>
                <a:cubicBezTo>
                  <a:pt x="240811" y="3611959"/>
                  <a:pt x="-31505" y="3332893"/>
                  <a:pt x="0" y="2963321"/>
                </a:cubicBezTo>
                <a:cubicBezTo>
                  <a:pt x="6450" y="2690173"/>
                  <a:pt x="25452" y="2453525"/>
                  <a:pt x="0" y="2323248"/>
                </a:cubicBezTo>
                <a:cubicBezTo>
                  <a:pt x="-25452" y="2192971"/>
                  <a:pt x="-9176" y="2031461"/>
                  <a:pt x="0" y="1801706"/>
                </a:cubicBezTo>
                <a:cubicBezTo>
                  <a:pt x="9176" y="1571951"/>
                  <a:pt x="-30498" y="1439457"/>
                  <a:pt x="0" y="1185340"/>
                </a:cubicBezTo>
                <a:cubicBezTo>
                  <a:pt x="30498" y="931223"/>
                  <a:pt x="232" y="720759"/>
                  <a:pt x="0" y="592679"/>
                </a:cubicBezTo>
                <a:close/>
              </a:path>
            </a:pathLst>
          </a:custGeom>
          <a:noFill/>
          <a:ln w="38100">
            <a:solidFill>
              <a:srgbClr val="0070C0"/>
            </a:solidFill>
            <a:extLst>
              <a:ext uri="{C807C97D-BFC1-408E-A445-0C87EB9F89A2}">
                <ask:lineSketchStyleProps xmlns:ask="http://schemas.microsoft.com/office/drawing/2018/sketchyshapes" sd="89122048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2037068-D184-FD13-FDFB-1F0B8E09F72B}"/>
              </a:ext>
            </a:extLst>
          </p:cNvPr>
          <p:cNvSpPr txBox="1"/>
          <p:nvPr/>
        </p:nvSpPr>
        <p:spPr>
          <a:xfrm>
            <a:off x="468173" y="1238745"/>
            <a:ext cx="5911710" cy="4093428"/>
          </a:xfrm>
          <a:prstGeom prst="rect">
            <a:avLst/>
          </a:prstGeom>
          <a:noFill/>
        </p:spPr>
        <p:txBody>
          <a:bodyPr wrap="square" rtlCol="0" anchor="ctr">
            <a:spAutoFit/>
          </a:bodyPr>
          <a:lstStyle/>
          <a:p>
            <a:r>
              <a:rPr kumimoji="1" lang="en-US" altLang="ja-JP" sz="2000" dirty="0">
                <a:ea typeface="BIZ UDPゴシック" panose="020B0400000000000000" pitchFamily="50" charset="-128"/>
              </a:rPr>
              <a:t>In addition to constellations created by connecting parts of modern constellations, there are also some stars or star groups that had different names than they do now.</a:t>
            </a:r>
          </a:p>
          <a:p>
            <a:r>
              <a:rPr kumimoji="1" lang="en-US" altLang="ja-JP" sz="2000" dirty="0">
                <a:ea typeface="BIZ UDPゴシック" panose="020B0400000000000000" pitchFamily="50" charset="-128"/>
              </a:rPr>
              <a:t>For example, the Pleiades (M45), located in the constellation Taurus, is one of the most famous star clusters.</a:t>
            </a:r>
          </a:p>
          <a:p>
            <a:r>
              <a:rPr kumimoji="1" lang="en-US" altLang="ja-JP" sz="2000" dirty="0">
                <a:ea typeface="BIZ UDPゴシック" panose="020B0400000000000000" pitchFamily="50" charset="-128"/>
              </a:rPr>
              <a:t>In Japan, the Pleiades was featured in the famous "The Pillow Book" written by Sei </a:t>
            </a:r>
            <a:r>
              <a:rPr kumimoji="1" lang="en-US" altLang="ja-JP" sz="2000" dirty="0" err="1">
                <a:ea typeface="BIZ UDPゴシック" panose="020B0400000000000000" pitchFamily="50" charset="-128"/>
              </a:rPr>
              <a:t>Shonagon</a:t>
            </a:r>
            <a:r>
              <a:rPr kumimoji="1" lang="en-US" altLang="ja-JP" sz="2000" dirty="0">
                <a:ea typeface="BIZ UDPゴシック" panose="020B0400000000000000" pitchFamily="50" charset="-128"/>
              </a:rPr>
              <a:t> by it’s Japanese name, Subaru. It is called “</a:t>
            </a:r>
            <a:r>
              <a:rPr kumimoji="1" lang="en-US" altLang="ja-JP" sz="2000">
                <a:ea typeface="BIZ UDPゴシック" panose="020B0400000000000000" pitchFamily="50" charset="-128"/>
              </a:rPr>
              <a:t>Mao </a:t>
            </a:r>
            <a:r>
              <a:rPr kumimoji="1" lang="en-US" altLang="ja-JP" sz="2000" dirty="0">
                <a:ea typeface="BIZ UDPゴシック" panose="020B0400000000000000" pitchFamily="50" charset="-128"/>
              </a:rPr>
              <a:t>X</a:t>
            </a:r>
            <a:r>
              <a:rPr kumimoji="1" lang="en-US" altLang="ja-JP" sz="2000">
                <a:ea typeface="BIZ UDPゴシック" panose="020B0400000000000000" pitchFamily="50" charset="-128"/>
              </a:rPr>
              <a:t>iu</a:t>
            </a:r>
            <a:r>
              <a:rPr kumimoji="1" lang="en-US" altLang="ja-JP" sz="2000" dirty="0">
                <a:ea typeface="BIZ UDPゴシック" panose="020B0400000000000000" pitchFamily="50" charset="-128"/>
              </a:rPr>
              <a:t>” in China. It is also known as the “Seven Sisters” from Greek mythology. It has various names even within Japan, for example, </a:t>
            </a:r>
            <a:r>
              <a:rPr kumimoji="1" lang="en-US" altLang="ja-JP" sz="2000" dirty="0" err="1">
                <a:ea typeface="BIZ UDPゴシック" panose="020B0400000000000000" pitchFamily="50" charset="-128"/>
              </a:rPr>
              <a:t>Mureboshi</a:t>
            </a:r>
            <a:r>
              <a:rPr kumimoji="1" lang="en-US" altLang="ja-JP" sz="2000" dirty="0">
                <a:ea typeface="BIZ UDPゴシック" panose="020B0400000000000000" pitchFamily="50" charset="-128"/>
              </a:rPr>
              <a:t> in the Okinawa region.</a:t>
            </a:r>
          </a:p>
        </p:txBody>
      </p:sp>
      <p:pic>
        <p:nvPicPr>
          <p:cNvPr id="14" name="図 13" descr="星と惑星の天体写真&#10;&#10;中程度の精度で自動的に生成された説明">
            <a:extLst>
              <a:ext uri="{FF2B5EF4-FFF2-40B4-BE49-F238E27FC236}">
                <a16:creationId xmlns:a16="http://schemas.microsoft.com/office/drawing/2014/main" id="{8E95A891-0C91-F7A9-E727-0F0C6BB3D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40" y="6172200"/>
            <a:ext cx="3078373" cy="2308780"/>
          </a:xfrm>
          <a:prstGeom prst="ellipse">
            <a:avLst/>
          </a:prstGeom>
          <a:ln>
            <a:noFill/>
          </a:ln>
          <a:effectLst>
            <a:softEdge rad="112500"/>
          </a:effectLst>
        </p:spPr>
      </p:pic>
      <p:pic>
        <p:nvPicPr>
          <p:cNvPr id="21" name="図 20" descr="シャツ が含まれている画像&#10;&#10;自動的に生成された説明">
            <a:extLst>
              <a:ext uri="{FF2B5EF4-FFF2-40B4-BE49-F238E27FC236}">
                <a16:creationId xmlns:a16="http://schemas.microsoft.com/office/drawing/2014/main" id="{52845837-C476-3673-0004-C61299DD6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227" y="6902932"/>
            <a:ext cx="1785371" cy="2267794"/>
          </a:xfrm>
          <a:prstGeom prst="rect">
            <a:avLst/>
          </a:prstGeom>
        </p:spPr>
      </p:pic>
      <p:sp>
        <p:nvSpPr>
          <p:cNvPr id="22" name="吹き出し: 角を丸めた四角形 21">
            <a:extLst>
              <a:ext uri="{FF2B5EF4-FFF2-40B4-BE49-F238E27FC236}">
                <a16:creationId xmlns:a16="http://schemas.microsoft.com/office/drawing/2014/main" id="{64CA57CD-AF18-CD33-E903-0C483B518C42}"/>
              </a:ext>
            </a:extLst>
          </p:cNvPr>
          <p:cNvSpPr/>
          <p:nvPr/>
        </p:nvSpPr>
        <p:spPr>
          <a:xfrm>
            <a:off x="5081253" y="8398702"/>
            <a:ext cx="1152007" cy="612648"/>
          </a:xfrm>
          <a:prstGeom prst="wedgeRoundRectCallout">
            <a:avLst>
              <a:gd name="adj1" fmla="val -52583"/>
              <a:gd name="adj2" fmla="val -70585"/>
              <a:gd name="adj3" fmla="val 16667"/>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ea typeface="BIZ UDゴシック" panose="020B0400000000000000" pitchFamily="49" charset="-128"/>
              </a:rPr>
              <a:t>Subaru</a:t>
            </a:r>
            <a:endParaRPr kumimoji="1" lang="ja-JP" altLang="en-US" dirty="0">
              <a:solidFill>
                <a:sysClr val="windowText" lastClr="000000"/>
              </a:solidFill>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0BE80AD7-978E-890B-E9FE-ECD6FE458323}"/>
              </a:ext>
            </a:extLst>
          </p:cNvPr>
          <p:cNvSpPr txBox="1"/>
          <p:nvPr/>
        </p:nvSpPr>
        <p:spPr>
          <a:xfrm>
            <a:off x="1116765" y="5879386"/>
            <a:ext cx="1364476" cy="369332"/>
          </a:xfrm>
          <a:prstGeom prst="rect">
            <a:avLst/>
          </a:prstGeom>
          <a:noFill/>
        </p:spPr>
        <p:txBody>
          <a:bodyPr wrap="none" rtlCol="0">
            <a:spAutoFit/>
          </a:bodyPr>
          <a:lstStyle/>
          <a:p>
            <a:r>
              <a:rPr kumimoji="1" lang="en-US" altLang="ja-JP" dirty="0">
                <a:ea typeface="BIZ UDゴシック" panose="020B0400000000000000" pitchFamily="49" charset="-128"/>
              </a:rPr>
              <a:t>The Pleiades</a:t>
            </a:r>
            <a:endParaRPr kumimoji="1" lang="ja-JP" altLang="en-US" dirty="0">
              <a:ea typeface="BIZ UDゴシック" panose="020B0400000000000000" pitchFamily="49" charset="-128"/>
            </a:endParaRPr>
          </a:p>
        </p:txBody>
      </p:sp>
      <p:sp>
        <p:nvSpPr>
          <p:cNvPr id="25" name="吹き出し: 角を丸めた四角形 24">
            <a:extLst>
              <a:ext uri="{FF2B5EF4-FFF2-40B4-BE49-F238E27FC236}">
                <a16:creationId xmlns:a16="http://schemas.microsoft.com/office/drawing/2014/main" id="{46C82E94-4953-A296-F9C1-1131FC945281}"/>
              </a:ext>
            </a:extLst>
          </p:cNvPr>
          <p:cNvSpPr/>
          <p:nvPr/>
        </p:nvSpPr>
        <p:spPr>
          <a:xfrm>
            <a:off x="3754415" y="6011793"/>
            <a:ext cx="1602874" cy="612648"/>
          </a:xfrm>
          <a:prstGeom prst="wedgeRoundRectCallout">
            <a:avLst>
              <a:gd name="adj1" fmla="val -20358"/>
              <a:gd name="adj2" fmla="val 94838"/>
              <a:gd name="adj3" fmla="val 16667"/>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solidFill>
                  <a:sysClr val="windowText" lastClr="000000"/>
                </a:solidFill>
                <a:ea typeface="BIZ UDゴシック" panose="020B0400000000000000" pitchFamily="49" charset="-128"/>
              </a:rPr>
              <a:t>Murikabushi</a:t>
            </a:r>
            <a:endParaRPr kumimoji="1" lang="ja-JP" altLang="en-US" dirty="0">
              <a:solidFill>
                <a:sysClr val="windowText" lastClr="000000"/>
              </a:solidFill>
              <a:ea typeface="BIZ UDゴシック" panose="020B0400000000000000" pitchFamily="49" charset="-128"/>
            </a:endParaRPr>
          </a:p>
        </p:txBody>
      </p:sp>
      <p:sp>
        <p:nvSpPr>
          <p:cNvPr id="26" name="吹き出し: 角を丸めた四角形 25">
            <a:extLst>
              <a:ext uri="{FF2B5EF4-FFF2-40B4-BE49-F238E27FC236}">
                <a16:creationId xmlns:a16="http://schemas.microsoft.com/office/drawing/2014/main" id="{6AFE2063-F912-B0BC-7ECE-BCB0C855558C}"/>
              </a:ext>
            </a:extLst>
          </p:cNvPr>
          <p:cNvSpPr/>
          <p:nvPr/>
        </p:nvSpPr>
        <p:spPr>
          <a:xfrm>
            <a:off x="1159396" y="8467470"/>
            <a:ext cx="2101893" cy="612648"/>
          </a:xfrm>
          <a:prstGeom prst="wedgeRoundRectCallout">
            <a:avLst>
              <a:gd name="adj1" fmla="val 65812"/>
              <a:gd name="adj2" fmla="val -56903"/>
              <a:gd name="adj3" fmla="val 16667"/>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ea typeface="BIZ UDゴシック" panose="020B0400000000000000" pitchFamily="49" charset="-128"/>
              </a:rPr>
              <a:t>Seven Sisters</a:t>
            </a:r>
            <a:endParaRPr kumimoji="1" lang="ja-JP" altLang="en-US" dirty="0">
              <a:solidFill>
                <a:sysClr val="windowText" lastClr="000000"/>
              </a:solidFill>
              <a:ea typeface="BIZ UDゴシック" panose="020B0400000000000000" pitchFamily="49" charset="-128"/>
            </a:endParaRPr>
          </a:p>
        </p:txBody>
      </p:sp>
      <p:sp>
        <p:nvSpPr>
          <p:cNvPr id="27" name="吹き出し: 角を丸めた四角形 26">
            <a:extLst>
              <a:ext uri="{FF2B5EF4-FFF2-40B4-BE49-F238E27FC236}">
                <a16:creationId xmlns:a16="http://schemas.microsoft.com/office/drawing/2014/main" id="{97BE2E0F-6A71-660E-AF5D-57A31C813C97}"/>
              </a:ext>
            </a:extLst>
          </p:cNvPr>
          <p:cNvSpPr/>
          <p:nvPr/>
        </p:nvSpPr>
        <p:spPr>
          <a:xfrm>
            <a:off x="5081253" y="6913894"/>
            <a:ext cx="1165156" cy="612648"/>
          </a:xfrm>
          <a:prstGeom prst="wedgeRoundRectCallout">
            <a:avLst>
              <a:gd name="adj1" fmla="val -72020"/>
              <a:gd name="adj2" fmla="val 33893"/>
              <a:gd name="adj3" fmla="val 16667"/>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ea typeface="BIZ UDゴシック" panose="020B0400000000000000" pitchFamily="49" charset="-128"/>
              </a:rPr>
              <a:t>Mao Xiu</a:t>
            </a:r>
            <a:endParaRPr kumimoji="1" lang="ja-JP" altLang="en-US" dirty="0">
              <a:solidFill>
                <a:sysClr val="windowText" lastClr="000000"/>
              </a:solidFill>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72DAD8BF-8F46-0ABB-4E96-B2EFF12ABC2B}"/>
              </a:ext>
            </a:extLst>
          </p:cNvPr>
          <p:cNvSpPr txBox="1"/>
          <p:nvPr/>
        </p:nvSpPr>
        <p:spPr>
          <a:xfrm>
            <a:off x="4139819" y="9413618"/>
            <a:ext cx="805092" cy="323165"/>
          </a:xfrm>
          <a:prstGeom prst="rect">
            <a:avLst/>
          </a:prstGeom>
          <a:noFill/>
        </p:spPr>
        <p:txBody>
          <a:bodyPr wrap="none" rtlCol="0">
            <a:spAutoFit/>
          </a:bodyPr>
          <a:lstStyle/>
          <a:p>
            <a:r>
              <a:rPr kumimoji="1" lang="en-US" altLang="ja-JP" sz="1500" dirty="0"/>
              <a:t>© NAOJ</a:t>
            </a:r>
            <a:endParaRPr kumimoji="1" lang="ja-JP" altLang="en-US" sz="1500" dirty="0"/>
          </a:p>
        </p:txBody>
      </p:sp>
      <p:sp>
        <p:nvSpPr>
          <p:cNvPr id="5" name="テキスト ボックス 4">
            <a:extLst>
              <a:ext uri="{FF2B5EF4-FFF2-40B4-BE49-F238E27FC236}">
                <a16:creationId xmlns:a16="http://schemas.microsoft.com/office/drawing/2014/main" id="{AD9A87D6-0508-FCAC-E3EF-3EBDE7AABB92}"/>
              </a:ext>
            </a:extLst>
          </p:cNvPr>
          <p:cNvSpPr txBox="1"/>
          <p:nvPr/>
        </p:nvSpPr>
        <p:spPr>
          <a:xfrm>
            <a:off x="4981729" y="9413618"/>
            <a:ext cx="1693605" cy="323165"/>
          </a:xfrm>
          <a:prstGeom prst="rect">
            <a:avLst/>
          </a:prstGeom>
          <a:noFill/>
        </p:spPr>
        <p:txBody>
          <a:bodyPr wrap="none" rtlCol="0">
            <a:spAutoFit/>
          </a:bodyPr>
          <a:lstStyle/>
          <a:p>
            <a:r>
              <a:rPr kumimoji="1" lang="en-US" altLang="ja-JP" sz="1500" dirty="0"/>
              <a:t>Translation by JAXA</a:t>
            </a:r>
            <a:endParaRPr kumimoji="1" lang="ja-JP" altLang="en-US" sz="1500" dirty="0"/>
          </a:p>
        </p:txBody>
      </p:sp>
    </p:spTree>
    <p:extLst>
      <p:ext uri="{BB962C8B-B14F-4D97-AF65-F5344CB8AC3E}">
        <p14:creationId xmlns:p14="http://schemas.microsoft.com/office/powerpoint/2010/main" val="9299294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511</Words>
  <Application>Microsoft Office PowerPoint</Application>
  <PresentationFormat>A4 210 x 297 mm</PresentationFormat>
  <Paragraphs>41</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BIZ UDPゴシック</vt:lpstr>
      <vt:lpstr>BIZ UDゴシック</vt:lpstr>
      <vt:lpstr>HG丸ｺﾞｼｯｸM-PRO</vt:lpstr>
      <vt:lpstr>Arial</vt:lpstr>
      <vt:lpstr>Calibri</vt:lpstr>
      <vt:lpstr>Calibri Light</vt:lpstr>
      <vt:lpstr>Office テーマ</vt:lpstr>
      <vt:lpstr>Learning More about Stars &amp; Constellations </vt:lpstr>
      <vt:lpstr>〇 Tell Us about a Constellation You Have Learned</vt:lpstr>
      <vt:lpstr>〇 Comparing Old vs New Constellations</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More about Star Constellations</dc:title>
  <dc:creator/>
  <cp:lastModifiedBy/>
  <cp:revision>3</cp:revision>
  <dcterms:created xsi:type="dcterms:W3CDTF">2024-07-31T00:39:11Z</dcterms:created>
  <dcterms:modified xsi:type="dcterms:W3CDTF">2024-08-13T04:42:59Z</dcterms:modified>
</cp:coreProperties>
</file>