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5C"/>
    <a:srgbClr val="100C65"/>
    <a:srgbClr val="000154"/>
    <a:srgbClr val="B9BBCF"/>
    <a:srgbClr val="DDBCE9"/>
    <a:srgbClr val="040558"/>
    <a:srgbClr val="1F1F69"/>
    <a:srgbClr val="7A7798"/>
    <a:srgbClr val="08085E"/>
    <a:srgbClr val="B59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56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40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66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83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97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5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47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0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86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17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9FC7-2A60-43B4-BA69-0C697A6C544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3A34-C547-4DAA-9DAE-F45A956E0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01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433D0B5-8754-9A57-9150-B1750BE85070}"/>
              </a:ext>
            </a:extLst>
          </p:cNvPr>
          <p:cNvSpPr/>
          <p:nvPr/>
        </p:nvSpPr>
        <p:spPr>
          <a:xfrm>
            <a:off x="105764" y="8226935"/>
            <a:ext cx="6620345" cy="1458211"/>
          </a:xfrm>
          <a:custGeom>
            <a:avLst/>
            <a:gdLst>
              <a:gd name="connsiteX0" fmla="*/ 0 w 6620345"/>
              <a:gd name="connsiteY0" fmla="*/ 243040 h 1458211"/>
              <a:gd name="connsiteX1" fmla="*/ 243040 w 6620345"/>
              <a:gd name="connsiteY1" fmla="*/ 0 h 1458211"/>
              <a:gd name="connsiteX2" fmla="*/ 863282 w 6620345"/>
              <a:gd name="connsiteY2" fmla="*/ 0 h 1458211"/>
              <a:gd name="connsiteX3" fmla="*/ 1544867 w 6620345"/>
              <a:gd name="connsiteY3" fmla="*/ 0 h 1458211"/>
              <a:gd name="connsiteX4" fmla="*/ 2165110 w 6620345"/>
              <a:gd name="connsiteY4" fmla="*/ 0 h 1458211"/>
              <a:gd name="connsiteX5" fmla="*/ 2846695 w 6620345"/>
              <a:gd name="connsiteY5" fmla="*/ 0 h 1458211"/>
              <a:gd name="connsiteX6" fmla="*/ 3650965 w 6620345"/>
              <a:gd name="connsiteY6" fmla="*/ 0 h 1458211"/>
              <a:gd name="connsiteX7" fmla="*/ 4271207 w 6620345"/>
              <a:gd name="connsiteY7" fmla="*/ 0 h 1458211"/>
              <a:gd name="connsiteX8" fmla="*/ 4952792 w 6620345"/>
              <a:gd name="connsiteY8" fmla="*/ 0 h 1458211"/>
              <a:gd name="connsiteX9" fmla="*/ 5450349 w 6620345"/>
              <a:gd name="connsiteY9" fmla="*/ 0 h 1458211"/>
              <a:gd name="connsiteX10" fmla="*/ 6377305 w 6620345"/>
              <a:gd name="connsiteY10" fmla="*/ 0 h 1458211"/>
              <a:gd name="connsiteX11" fmla="*/ 6620345 w 6620345"/>
              <a:gd name="connsiteY11" fmla="*/ 243040 h 1458211"/>
              <a:gd name="connsiteX12" fmla="*/ 6620345 w 6620345"/>
              <a:gd name="connsiteY12" fmla="*/ 738827 h 1458211"/>
              <a:gd name="connsiteX13" fmla="*/ 6620345 w 6620345"/>
              <a:gd name="connsiteY13" fmla="*/ 1215171 h 1458211"/>
              <a:gd name="connsiteX14" fmla="*/ 6377305 w 6620345"/>
              <a:gd name="connsiteY14" fmla="*/ 1458211 h 1458211"/>
              <a:gd name="connsiteX15" fmla="*/ 5573035 w 6620345"/>
              <a:gd name="connsiteY15" fmla="*/ 1458211 h 1458211"/>
              <a:gd name="connsiteX16" fmla="*/ 4891450 w 6620345"/>
              <a:gd name="connsiteY16" fmla="*/ 1458211 h 1458211"/>
              <a:gd name="connsiteX17" fmla="*/ 4087179 w 6620345"/>
              <a:gd name="connsiteY17" fmla="*/ 1458211 h 1458211"/>
              <a:gd name="connsiteX18" fmla="*/ 3589622 w 6620345"/>
              <a:gd name="connsiteY18" fmla="*/ 1458211 h 1458211"/>
              <a:gd name="connsiteX19" fmla="*/ 2846695 w 6620345"/>
              <a:gd name="connsiteY19" fmla="*/ 1458211 h 1458211"/>
              <a:gd name="connsiteX20" fmla="*/ 2042424 w 6620345"/>
              <a:gd name="connsiteY20" fmla="*/ 1458211 h 1458211"/>
              <a:gd name="connsiteX21" fmla="*/ 1483525 w 6620345"/>
              <a:gd name="connsiteY21" fmla="*/ 1458211 h 1458211"/>
              <a:gd name="connsiteX22" fmla="*/ 863282 w 6620345"/>
              <a:gd name="connsiteY22" fmla="*/ 1458211 h 1458211"/>
              <a:gd name="connsiteX23" fmla="*/ 243040 w 6620345"/>
              <a:gd name="connsiteY23" fmla="*/ 1458211 h 1458211"/>
              <a:gd name="connsiteX24" fmla="*/ 0 w 6620345"/>
              <a:gd name="connsiteY24" fmla="*/ 1215171 h 1458211"/>
              <a:gd name="connsiteX25" fmla="*/ 0 w 6620345"/>
              <a:gd name="connsiteY25" fmla="*/ 729106 h 1458211"/>
              <a:gd name="connsiteX26" fmla="*/ 0 w 6620345"/>
              <a:gd name="connsiteY26" fmla="*/ 243040 h 145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20345" h="1458211" extrusionOk="0">
                <a:moveTo>
                  <a:pt x="0" y="243040"/>
                </a:moveTo>
                <a:cubicBezTo>
                  <a:pt x="18358" y="96508"/>
                  <a:pt x="125359" y="26572"/>
                  <a:pt x="243040" y="0"/>
                </a:cubicBezTo>
                <a:cubicBezTo>
                  <a:pt x="534546" y="16739"/>
                  <a:pt x="686649" y="16073"/>
                  <a:pt x="863282" y="0"/>
                </a:cubicBezTo>
                <a:cubicBezTo>
                  <a:pt x="1039915" y="-16073"/>
                  <a:pt x="1376027" y="26625"/>
                  <a:pt x="1544867" y="0"/>
                </a:cubicBezTo>
                <a:cubicBezTo>
                  <a:pt x="1713708" y="-26625"/>
                  <a:pt x="2004170" y="-6810"/>
                  <a:pt x="2165110" y="0"/>
                </a:cubicBezTo>
                <a:cubicBezTo>
                  <a:pt x="2326050" y="6810"/>
                  <a:pt x="2652975" y="30305"/>
                  <a:pt x="2846695" y="0"/>
                </a:cubicBezTo>
                <a:cubicBezTo>
                  <a:pt x="3040415" y="-30305"/>
                  <a:pt x="3350549" y="-14652"/>
                  <a:pt x="3650965" y="0"/>
                </a:cubicBezTo>
                <a:cubicBezTo>
                  <a:pt x="3951381" y="14652"/>
                  <a:pt x="4091375" y="18835"/>
                  <a:pt x="4271207" y="0"/>
                </a:cubicBezTo>
                <a:cubicBezTo>
                  <a:pt x="4451039" y="-18835"/>
                  <a:pt x="4717265" y="-32084"/>
                  <a:pt x="4952792" y="0"/>
                </a:cubicBezTo>
                <a:cubicBezTo>
                  <a:pt x="5188319" y="32084"/>
                  <a:pt x="5293795" y="6641"/>
                  <a:pt x="5450349" y="0"/>
                </a:cubicBezTo>
                <a:cubicBezTo>
                  <a:pt x="5606903" y="-6641"/>
                  <a:pt x="6125309" y="36465"/>
                  <a:pt x="6377305" y="0"/>
                </a:cubicBezTo>
                <a:cubicBezTo>
                  <a:pt x="6505472" y="6768"/>
                  <a:pt x="6611770" y="116156"/>
                  <a:pt x="6620345" y="243040"/>
                </a:cubicBezTo>
                <a:cubicBezTo>
                  <a:pt x="6610586" y="378793"/>
                  <a:pt x="6632372" y="544290"/>
                  <a:pt x="6620345" y="738827"/>
                </a:cubicBezTo>
                <a:cubicBezTo>
                  <a:pt x="6608318" y="933364"/>
                  <a:pt x="6604656" y="1090125"/>
                  <a:pt x="6620345" y="1215171"/>
                </a:cubicBezTo>
                <a:cubicBezTo>
                  <a:pt x="6632098" y="1352882"/>
                  <a:pt x="6501034" y="1452483"/>
                  <a:pt x="6377305" y="1458211"/>
                </a:cubicBezTo>
                <a:cubicBezTo>
                  <a:pt x="6040509" y="1427804"/>
                  <a:pt x="5860662" y="1464415"/>
                  <a:pt x="5573035" y="1458211"/>
                </a:cubicBezTo>
                <a:cubicBezTo>
                  <a:pt x="5285408" y="1452008"/>
                  <a:pt x="5083083" y="1467271"/>
                  <a:pt x="4891450" y="1458211"/>
                </a:cubicBezTo>
                <a:cubicBezTo>
                  <a:pt x="4699817" y="1449151"/>
                  <a:pt x="4386738" y="1455404"/>
                  <a:pt x="4087179" y="1458211"/>
                </a:cubicBezTo>
                <a:cubicBezTo>
                  <a:pt x="3787620" y="1461018"/>
                  <a:pt x="3755344" y="1447681"/>
                  <a:pt x="3589622" y="1458211"/>
                </a:cubicBezTo>
                <a:cubicBezTo>
                  <a:pt x="3423900" y="1468741"/>
                  <a:pt x="3033693" y="1424121"/>
                  <a:pt x="2846695" y="1458211"/>
                </a:cubicBezTo>
                <a:cubicBezTo>
                  <a:pt x="2659697" y="1492301"/>
                  <a:pt x="2320458" y="1462500"/>
                  <a:pt x="2042424" y="1458211"/>
                </a:cubicBezTo>
                <a:cubicBezTo>
                  <a:pt x="1764390" y="1453922"/>
                  <a:pt x="1664369" y="1446471"/>
                  <a:pt x="1483525" y="1458211"/>
                </a:cubicBezTo>
                <a:cubicBezTo>
                  <a:pt x="1302681" y="1469951"/>
                  <a:pt x="1161115" y="1458617"/>
                  <a:pt x="863282" y="1458211"/>
                </a:cubicBezTo>
                <a:cubicBezTo>
                  <a:pt x="565449" y="1457805"/>
                  <a:pt x="531248" y="1486947"/>
                  <a:pt x="243040" y="1458211"/>
                </a:cubicBezTo>
                <a:cubicBezTo>
                  <a:pt x="119373" y="1487603"/>
                  <a:pt x="9366" y="1341401"/>
                  <a:pt x="0" y="1215171"/>
                </a:cubicBezTo>
                <a:cubicBezTo>
                  <a:pt x="16950" y="1105623"/>
                  <a:pt x="4928" y="937620"/>
                  <a:pt x="0" y="729106"/>
                </a:cubicBezTo>
                <a:cubicBezTo>
                  <a:pt x="-4928" y="520592"/>
                  <a:pt x="-9126" y="401673"/>
                  <a:pt x="0" y="24304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9667728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6A1F607-829B-2B85-ECCC-EAE73638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77" y="232862"/>
            <a:ext cx="5733369" cy="741813"/>
          </a:xfrm>
          <a:prstGeom prst="roundRect">
            <a:avLst>
              <a:gd name="adj" fmla="val 3427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ja-JP" sz="2400" b="1" dirty="0">
                <a:ea typeface="HG丸ｺﾞｼｯｸM-PRO" panose="020F0600000000000000" pitchFamily="50" charset="-128"/>
              </a:rPr>
              <a:t>Let’s take a look at the Summer Triangle and see how it moves</a:t>
            </a:r>
            <a:endParaRPr lang="ja-JP" altLang="en-US" sz="2400" b="1" dirty="0">
              <a:ea typeface="HG丸ｺﾞｼｯｸM-PRO" panose="020F0600000000000000" pitchFamily="50" charset="-128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528629D-3879-F6E6-AC02-CE25BD7CE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10" y="1850669"/>
            <a:ext cx="5993403" cy="2851959"/>
          </a:xfrm>
        </p:spPr>
        <p:txBody>
          <a:bodyPr>
            <a:normAutofit/>
          </a:bodyPr>
          <a:lstStyle/>
          <a:p>
            <a:r>
              <a:rPr lang="en-US" altLang="ja-JP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On summer nights, you can look up and see the stars shining. The brightest of these appear in different constellations. Take a closer look and you will see that three of them stand out from the rest.</a:t>
            </a:r>
            <a:endParaRPr lang="ja-JP" altLang="ja-JP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These stars are </a:t>
            </a:r>
            <a:r>
              <a:rPr lang="en-US" altLang="ja-JP" sz="18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Vega</a:t>
            </a:r>
            <a:r>
              <a:rPr lang="en-US" altLang="ja-JP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in the Lyra constellation, </a:t>
            </a:r>
            <a:r>
              <a:rPr lang="en-US" altLang="ja-JP" sz="18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Altair</a:t>
            </a:r>
            <a:r>
              <a:rPr lang="en-US" altLang="ja-JP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in Aquila (in the southern sky) and </a:t>
            </a:r>
            <a:r>
              <a:rPr lang="en-US" altLang="ja-JP" sz="18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Deneb</a:t>
            </a:r>
            <a:r>
              <a:rPr lang="en-US" altLang="ja-JP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in </a:t>
            </a:r>
            <a:r>
              <a:rPr lang="en-US" altLang="ja-JP" sz="1800" kern="100" dirty="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Cygnus (in the northern sky) </a:t>
            </a:r>
            <a:r>
              <a:rPr lang="en-US" altLang="ja-JP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all just above the Zenith. If you draw a line between all three stars, they form the Summer Triangle.</a:t>
            </a:r>
            <a:endParaRPr lang="ja-JP" altLang="ja-JP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DF8B9A-78FD-9A63-5E08-8C4DD816314A}"/>
              </a:ext>
            </a:extLst>
          </p:cNvPr>
          <p:cNvSpPr txBox="1"/>
          <p:nvPr/>
        </p:nvSpPr>
        <p:spPr>
          <a:xfrm>
            <a:off x="209005" y="8632132"/>
            <a:ext cx="171758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ea typeface="HG丸ｺﾞｼｯｸM-PRO" panose="020F0600000000000000" pitchFamily="50" charset="-128"/>
              </a:rPr>
              <a:t>“</a:t>
            </a:r>
            <a:r>
              <a:rPr kumimoji="1" lang="en-US" altLang="ja-JP" sz="1200" b="1" dirty="0" err="1">
                <a:ea typeface="HG丸ｺﾞｼｯｸM-PRO" panose="020F0600000000000000" pitchFamily="50" charset="-128"/>
              </a:rPr>
              <a:t>Tanabata</a:t>
            </a:r>
            <a:r>
              <a:rPr kumimoji="1" lang="en-US" altLang="ja-JP" sz="1200" b="1" dirty="0">
                <a:ea typeface="HG丸ｺﾞｼｯｸM-PRO" panose="020F0600000000000000" pitchFamily="50" charset="-128"/>
              </a:rPr>
              <a:t>”: </a:t>
            </a:r>
          </a:p>
          <a:p>
            <a:pPr algn="ctr"/>
            <a:r>
              <a:rPr kumimoji="1" lang="en-US" altLang="ja-JP" sz="1200" b="1" dirty="0">
                <a:ea typeface="HG丸ｺﾞｼｯｸM-PRO" panose="020F0600000000000000" pitchFamily="50" charset="-128"/>
              </a:rPr>
              <a:t>The story of </a:t>
            </a:r>
            <a:r>
              <a:rPr kumimoji="1" lang="en-US" altLang="ja-JP" sz="1200" b="1" dirty="0" err="1">
                <a:ea typeface="HG丸ｺﾞｼｯｸM-PRO" panose="020F0600000000000000" pitchFamily="50" charset="-128"/>
              </a:rPr>
              <a:t>Orihime</a:t>
            </a:r>
            <a:r>
              <a:rPr kumimoji="1" lang="en-US" altLang="ja-JP" sz="1200" b="1" dirty="0">
                <a:ea typeface="HG丸ｺﾞｼｯｸM-PRO" panose="020F0600000000000000" pitchFamily="50" charset="-128"/>
              </a:rPr>
              <a:t> and </a:t>
            </a:r>
            <a:r>
              <a:rPr kumimoji="1" lang="en-US" altLang="ja-JP" sz="1200" b="1" dirty="0" err="1">
                <a:ea typeface="HG丸ｺﾞｼｯｸM-PRO" panose="020F0600000000000000" pitchFamily="50" charset="-128"/>
              </a:rPr>
              <a:t>Hikoboshi</a:t>
            </a:r>
            <a:endParaRPr kumimoji="1" lang="en-US" altLang="ja-JP" sz="1200" b="1" dirty="0"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1B5936-9B6F-19E0-52D9-843392E3210F}"/>
              </a:ext>
            </a:extLst>
          </p:cNvPr>
          <p:cNvSpPr txBox="1"/>
          <p:nvPr/>
        </p:nvSpPr>
        <p:spPr>
          <a:xfrm>
            <a:off x="2018030" y="8293575"/>
            <a:ext cx="473420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16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In Japan, two out of the three stars of the Summer Triangle, Vega in the Lyra constellation and Altair in the Aquila constellation are known as </a:t>
            </a:r>
            <a:r>
              <a:rPr lang="en-US" altLang="ja-JP" sz="1600" i="1" kern="100" dirty="0" err="1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Orihime</a:t>
            </a:r>
            <a:r>
              <a:rPr lang="en-US" altLang="ja-JP" sz="16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and </a:t>
            </a:r>
            <a:r>
              <a:rPr lang="en-US" altLang="ja-JP" sz="1600" i="1" kern="100" dirty="0" err="1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Hikoboshi</a:t>
            </a:r>
            <a:r>
              <a:rPr lang="en-US" altLang="ja-JP" sz="16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, the star-crossed lovers in Japan’s famous </a:t>
            </a:r>
            <a:r>
              <a:rPr lang="en-US" altLang="ja-JP" sz="1600" kern="100" dirty="0" err="1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Tanabata</a:t>
            </a:r>
            <a:r>
              <a:rPr lang="en-US" altLang="ja-JP" sz="16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folktale.  </a:t>
            </a:r>
            <a:endParaRPr lang="ja-JP" altLang="ja-JP" sz="16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A8602F1-4DE7-A0C4-C5EE-C601CBC0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610" y="4636020"/>
            <a:ext cx="3306307" cy="3095042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2121B17-7549-1D15-C868-35F2C3B92908}"/>
              </a:ext>
            </a:extLst>
          </p:cNvPr>
          <p:cNvSpPr/>
          <p:nvPr/>
        </p:nvSpPr>
        <p:spPr>
          <a:xfrm>
            <a:off x="4440598" y="4508779"/>
            <a:ext cx="1959429" cy="1323439"/>
          </a:xfrm>
          <a:prstGeom prst="wedgeRoundRectCallout">
            <a:avLst>
              <a:gd name="adj1" fmla="val -7880"/>
              <a:gd name="adj2" fmla="val 64346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600" dirty="0">
                <a:solidFill>
                  <a:schemeClr val="tx1"/>
                </a:solidFill>
                <a:ea typeface="BIZ UDPゴシック" panose="020B0400000000000000" pitchFamily="50" charset="-128"/>
              </a:rPr>
              <a:t>Look at the diagram on the left and see if you can find the Summer Triangle.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D707E5-9693-898F-8B07-95D5ADCBD281}"/>
              </a:ext>
            </a:extLst>
          </p:cNvPr>
          <p:cNvSpPr txBox="1"/>
          <p:nvPr/>
        </p:nvSpPr>
        <p:spPr>
          <a:xfrm>
            <a:off x="290858" y="6204856"/>
            <a:ext cx="636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East</a:t>
            </a:r>
            <a:endParaRPr kumimoji="1" lang="ja-JP" altLang="en-US" sz="1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7484FF-6C46-251A-F7D8-D685C0D9471A}"/>
              </a:ext>
            </a:extLst>
          </p:cNvPr>
          <p:cNvSpPr txBox="1"/>
          <p:nvPr/>
        </p:nvSpPr>
        <p:spPr>
          <a:xfrm>
            <a:off x="2097321" y="7705989"/>
            <a:ext cx="915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South</a:t>
            </a:r>
            <a:endParaRPr kumimoji="1" lang="ja-JP" altLang="en-US" sz="1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A5495D-5F4D-2BB7-4675-4A5B9BE20E13}"/>
              </a:ext>
            </a:extLst>
          </p:cNvPr>
          <p:cNvSpPr txBox="1"/>
          <p:nvPr/>
        </p:nvSpPr>
        <p:spPr>
          <a:xfrm>
            <a:off x="2098349" y="4309424"/>
            <a:ext cx="806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North</a:t>
            </a:r>
            <a:endParaRPr kumimoji="1" lang="ja-JP" altLang="en-US" sz="1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D2C61A-E911-8C26-B0ED-9DD87FFAE76E}"/>
              </a:ext>
            </a:extLst>
          </p:cNvPr>
          <p:cNvSpPr txBox="1"/>
          <p:nvPr/>
        </p:nvSpPr>
        <p:spPr>
          <a:xfrm>
            <a:off x="4107320" y="6196143"/>
            <a:ext cx="636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West</a:t>
            </a:r>
            <a:endParaRPr kumimoji="1" lang="ja-JP" altLang="en-US" sz="1600" b="1" dirty="0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2B39AA93-7B5E-AC89-44E4-1DDA6156AAF5}"/>
              </a:ext>
            </a:extLst>
          </p:cNvPr>
          <p:cNvSpPr txBox="1">
            <a:spLocks/>
          </p:cNvSpPr>
          <p:nvPr/>
        </p:nvSpPr>
        <p:spPr>
          <a:xfrm>
            <a:off x="497163" y="1203197"/>
            <a:ext cx="5746884" cy="561065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84000">
                <a:schemeClr val="accent1">
                  <a:lumMod val="97000"/>
                  <a:lumOff val="3000"/>
                </a:schemeClr>
              </a:gs>
              <a:gs pos="6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>
                <a:ea typeface="HG丸ｺﾞｼｯｸM-PRO" panose="020F0600000000000000" pitchFamily="50" charset="-128"/>
              </a:rPr>
              <a:t>〇 </a:t>
            </a:r>
            <a:r>
              <a:rPr lang="en-US" altLang="ja-JP" sz="28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Finding the Summer Triangle</a:t>
            </a:r>
            <a:endParaRPr lang="ja-JP" altLang="ja-JP" sz="28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sz="2400" b="1" dirty="0">
              <a:ea typeface="HG丸ｺﾞｼｯｸM-PRO" panose="020F0600000000000000" pitchFamily="50" charset="-128"/>
            </a:endParaRPr>
          </a:p>
          <a:p>
            <a:endParaRPr lang="ja-JP" altLang="en-US" sz="2400" b="1" dirty="0">
              <a:ea typeface="HG丸ｺﾞｼｯｸM-PRO" panose="020F06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6EA36B2-2270-3E66-4F4F-4F4D1076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13" y="5808570"/>
            <a:ext cx="1793598" cy="22467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E6EB3E-B4A5-4024-DFDB-37474FF0F532}"/>
              </a:ext>
            </a:extLst>
          </p:cNvPr>
          <p:cNvSpPr txBox="1"/>
          <p:nvPr/>
        </p:nvSpPr>
        <p:spPr>
          <a:xfrm>
            <a:off x="2155031" y="4669208"/>
            <a:ext cx="1076325" cy="276999"/>
          </a:xfrm>
          <a:prstGeom prst="rect">
            <a:avLst/>
          </a:prstGeom>
          <a:solidFill>
            <a:srgbClr val="1B1A67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>
                <a:solidFill>
                  <a:srgbClr val="B9BBCF"/>
                </a:solidFill>
                <a:effectLst/>
                <a:cs typeface="Times New Roman" panose="02020603050405020304" pitchFamily="18" charset="0"/>
              </a:rPr>
              <a:t>Cygnus</a:t>
            </a:r>
            <a:endParaRPr kumimoji="1" lang="ja-JP" altLang="en-US" dirty="0">
              <a:solidFill>
                <a:srgbClr val="B9BBC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B07BB4-C846-D010-B8E9-7E6787259C15}"/>
              </a:ext>
            </a:extLst>
          </p:cNvPr>
          <p:cNvSpPr txBox="1"/>
          <p:nvPr/>
        </p:nvSpPr>
        <p:spPr>
          <a:xfrm>
            <a:off x="1600372" y="5091429"/>
            <a:ext cx="466553" cy="161583"/>
          </a:xfrm>
          <a:prstGeom prst="rect">
            <a:avLst/>
          </a:prstGeom>
          <a:solidFill>
            <a:srgbClr val="24246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050" dirty="0">
                <a:solidFill>
                  <a:srgbClr val="B595C7"/>
                </a:solidFill>
                <a:effectLst/>
                <a:cs typeface="Times New Roman" panose="02020603050405020304" pitchFamily="18" charset="0"/>
              </a:rPr>
              <a:t>Deneb</a:t>
            </a:r>
            <a:endParaRPr kumimoji="1" lang="ja-JP" altLang="en-US" sz="1050" dirty="0">
              <a:solidFill>
                <a:srgbClr val="B595C7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106275-3547-283E-F956-3CA9B2F21EA9}"/>
              </a:ext>
            </a:extLst>
          </p:cNvPr>
          <p:cNvSpPr txBox="1"/>
          <p:nvPr/>
        </p:nvSpPr>
        <p:spPr>
          <a:xfrm>
            <a:off x="1009903" y="5866302"/>
            <a:ext cx="1057022" cy="430887"/>
          </a:xfrm>
          <a:prstGeom prst="rect">
            <a:avLst/>
          </a:prstGeom>
          <a:solidFill>
            <a:srgbClr val="1F1F6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7A7798"/>
                </a:solidFill>
                <a:cs typeface="Times New Roman" panose="02020603050405020304" pitchFamily="18" charset="0"/>
              </a:rPr>
              <a:t>Summer Triangle</a:t>
            </a:r>
            <a:endParaRPr lang="ja-JP" altLang="en-US" sz="1400" dirty="0">
              <a:solidFill>
                <a:srgbClr val="7A7798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E3D998-DC56-F569-BA60-F935DB43609F}"/>
              </a:ext>
            </a:extLst>
          </p:cNvPr>
          <p:cNvSpPr txBox="1"/>
          <p:nvPr/>
        </p:nvSpPr>
        <p:spPr>
          <a:xfrm>
            <a:off x="3097003" y="5440122"/>
            <a:ext cx="808247" cy="153888"/>
          </a:xfrm>
          <a:prstGeom prst="rect">
            <a:avLst/>
          </a:prstGeom>
          <a:solidFill>
            <a:srgbClr val="04055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000" dirty="0">
                <a:solidFill>
                  <a:srgbClr val="DDBCE9"/>
                </a:solidFill>
                <a:cs typeface="Times New Roman" panose="02020603050405020304" pitchFamily="18" charset="0"/>
              </a:rPr>
              <a:t>Vega (</a:t>
            </a:r>
            <a:r>
              <a:rPr lang="en-US" altLang="ja-JP" sz="1000" dirty="0" err="1">
                <a:solidFill>
                  <a:srgbClr val="DDBCE9"/>
                </a:solidFill>
                <a:cs typeface="Times New Roman" panose="02020603050405020304" pitchFamily="18" charset="0"/>
              </a:rPr>
              <a:t>Orihime</a:t>
            </a:r>
            <a:r>
              <a:rPr lang="en-US" altLang="ja-JP" sz="1000" dirty="0">
                <a:solidFill>
                  <a:srgbClr val="DDBCE9"/>
                </a:solidFill>
                <a:cs typeface="Times New Roman" panose="02020603050405020304" pitchFamily="18" charset="0"/>
              </a:rPr>
              <a:t>)</a:t>
            </a:r>
            <a:endParaRPr lang="ja-JP" altLang="en-US" sz="1000" dirty="0">
              <a:solidFill>
                <a:srgbClr val="DDBCE9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B158E3D-3FBA-9882-C73E-BD5062FB4D5F}"/>
              </a:ext>
            </a:extLst>
          </p:cNvPr>
          <p:cNvSpPr txBox="1"/>
          <p:nvPr/>
        </p:nvSpPr>
        <p:spPr>
          <a:xfrm>
            <a:off x="3059295" y="5766717"/>
            <a:ext cx="636131" cy="276999"/>
          </a:xfrm>
          <a:prstGeom prst="rect">
            <a:avLst/>
          </a:prstGeom>
          <a:solidFill>
            <a:srgbClr val="000154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>
                <a:solidFill>
                  <a:srgbClr val="B9BBCF"/>
                </a:solidFill>
                <a:cs typeface="Times New Roman" panose="02020603050405020304" pitchFamily="18" charset="0"/>
              </a:rPr>
              <a:t>Lyra</a:t>
            </a:r>
            <a:endParaRPr lang="ja-JP" altLang="en-US" dirty="0">
              <a:solidFill>
                <a:srgbClr val="B9BBCF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FCD60BF-480A-28A0-7288-8A0E3EFC93F1}"/>
              </a:ext>
            </a:extLst>
          </p:cNvPr>
          <p:cNvSpPr txBox="1"/>
          <p:nvPr/>
        </p:nvSpPr>
        <p:spPr>
          <a:xfrm>
            <a:off x="1876927" y="7395982"/>
            <a:ext cx="636131" cy="276999"/>
          </a:xfrm>
          <a:prstGeom prst="rect">
            <a:avLst/>
          </a:prstGeom>
          <a:solidFill>
            <a:srgbClr val="100C65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>
                <a:solidFill>
                  <a:srgbClr val="B9BBCF"/>
                </a:solidFill>
                <a:cs typeface="Times New Roman" panose="02020603050405020304" pitchFamily="18" charset="0"/>
              </a:rPr>
              <a:t>Aquila</a:t>
            </a:r>
            <a:endParaRPr lang="ja-JP" altLang="en-US" dirty="0">
              <a:solidFill>
                <a:srgbClr val="B9BBCF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57872A8-F58D-77DB-D66A-7D26D8E33BAC}"/>
              </a:ext>
            </a:extLst>
          </p:cNvPr>
          <p:cNvSpPr txBox="1"/>
          <p:nvPr/>
        </p:nvSpPr>
        <p:spPr>
          <a:xfrm>
            <a:off x="1088622" y="6833535"/>
            <a:ext cx="1023500" cy="153888"/>
          </a:xfrm>
          <a:prstGeom prst="rect">
            <a:avLst/>
          </a:prstGeom>
          <a:solidFill>
            <a:srgbClr val="01005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000" dirty="0">
                <a:solidFill>
                  <a:srgbClr val="DDBCE9"/>
                </a:solidFill>
                <a:cs typeface="Times New Roman" panose="02020603050405020304" pitchFamily="18" charset="0"/>
              </a:rPr>
              <a:t>Altair (</a:t>
            </a:r>
            <a:r>
              <a:rPr lang="en-US" altLang="ja-JP" sz="1000" dirty="0" err="1">
                <a:solidFill>
                  <a:srgbClr val="DDBCE9"/>
                </a:solidFill>
                <a:cs typeface="Times New Roman" panose="02020603050405020304" pitchFamily="18" charset="0"/>
              </a:rPr>
              <a:t>Hikoboshi</a:t>
            </a:r>
            <a:r>
              <a:rPr lang="en-US" altLang="ja-JP" sz="1000" dirty="0">
                <a:solidFill>
                  <a:srgbClr val="DDBCE9"/>
                </a:solidFill>
                <a:cs typeface="Times New Roman" panose="02020603050405020304" pitchFamily="18" charset="0"/>
              </a:rPr>
              <a:t>)</a:t>
            </a:r>
            <a:endParaRPr lang="ja-JP" altLang="en-US" sz="1000" dirty="0">
              <a:solidFill>
                <a:srgbClr val="DDBCE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367217C-36DC-9549-37A6-3CF69AA77E85}"/>
              </a:ext>
            </a:extLst>
          </p:cNvPr>
          <p:cNvGrpSpPr/>
          <p:nvPr/>
        </p:nvGrpSpPr>
        <p:grpSpPr>
          <a:xfrm>
            <a:off x="4616630" y="9643284"/>
            <a:ext cx="2835362" cy="284257"/>
            <a:chOff x="4616630" y="9643284"/>
            <a:chExt cx="2835362" cy="28425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21F5A0D-8356-D1EB-D227-27674F4393A6}"/>
                </a:ext>
              </a:extLst>
            </p:cNvPr>
            <p:cNvSpPr txBox="1"/>
            <p:nvPr/>
          </p:nvSpPr>
          <p:spPr>
            <a:xfrm flipH="1">
              <a:off x="4616630" y="9650542"/>
              <a:ext cx="2102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(C) NAOJ</a:t>
              </a:r>
              <a:endParaRPr kumimoji="1" lang="ja-JP" altLang="en-US" sz="12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AA2AC1F-0525-A7CA-F146-759F542B1DAA}"/>
                </a:ext>
              </a:extLst>
            </p:cNvPr>
            <p:cNvSpPr txBox="1"/>
            <p:nvPr/>
          </p:nvSpPr>
          <p:spPr>
            <a:xfrm flipH="1">
              <a:off x="5349596" y="9643284"/>
              <a:ext cx="2102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Translation by JAXA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92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E34565-1B4F-6779-0E7E-60CE5706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294651"/>
            <a:ext cx="6387736" cy="561065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84000">
                <a:schemeClr val="accent1">
                  <a:lumMod val="97000"/>
                  <a:lumOff val="3000"/>
                </a:schemeClr>
              </a:gs>
              <a:gs pos="6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kumimoji="1" lang="en-US" altLang="ja-JP" sz="2400" b="1" dirty="0">
                <a:ea typeface="HG丸ｺﾞｼｯｸM-PRO" panose="020F0600000000000000" pitchFamily="50" charset="-128"/>
              </a:rPr>
            </a:br>
            <a:r>
              <a:rPr kumimoji="1" lang="ja-JP" altLang="en-US" sz="2400" b="1" dirty="0">
                <a:ea typeface="HG丸ｺﾞｼｯｸM-PRO" panose="020F0600000000000000" pitchFamily="50" charset="-128"/>
              </a:rPr>
              <a:t>〇 </a:t>
            </a:r>
            <a:r>
              <a:rPr lang="en-US" altLang="ja-JP" sz="22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Let’s draw and see how the Summer Triangle moves  </a:t>
            </a:r>
            <a:br>
              <a:rPr lang="ja-JP" altLang="ja-JP" sz="22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sz="2200" b="1" dirty="0"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3CE0B6-FAE7-2121-6005-2036B4BB2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906189"/>
            <a:ext cx="5915025" cy="84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Using the buildings, trees, etc. around you as reference points, draw a picture of the Summer Triangle’s location.</a:t>
            </a:r>
            <a:endParaRPr lang="ja-JP" altLang="ja-JP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DCF15DD-4703-263A-4CC9-CD5B999B80C5}"/>
              </a:ext>
            </a:extLst>
          </p:cNvPr>
          <p:cNvSpPr/>
          <p:nvPr/>
        </p:nvSpPr>
        <p:spPr>
          <a:xfrm>
            <a:off x="471488" y="1524009"/>
            <a:ext cx="5915024" cy="3556000"/>
          </a:xfrm>
          <a:custGeom>
            <a:avLst/>
            <a:gdLst>
              <a:gd name="connsiteX0" fmla="*/ 0 w 5915024"/>
              <a:gd name="connsiteY0" fmla="*/ 592679 h 3556000"/>
              <a:gd name="connsiteX1" fmla="*/ 592679 w 5915024"/>
              <a:gd name="connsiteY1" fmla="*/ 0 h 3556000"/>
              <a:gd name="connsiteX2" fmla="*/ 1268346 w 5915024"/>
              <a:gd name="connsiteY2" fmla="*/ 0 h 3556000"/>
              <a:gd name="connsiteX3" fmla="*/ 1944012 w 5915024"/>
              <a:gd name="connsiteY3" fmla="*/ 0 h 3556000"/>
              <a:gd name="connsiteX4" fmla="*/ 2619679 w 5915024"/>
              <a:gd name="connsiteY4" fmla="*/ 0 h 3556000"/>
              <a:gd name="connsiteX5" fmla="*/ 3153455 w 5915024"/>
              <a:gd name="connsiteY5" fmla="*/ 0 h 3556000"/>
              <a:gd name="connsiteX6" fmla="*/ 3781825 w 5915024"/>
              <a:gd name="connsiteY6" fmla="*/ 0 h 3556000"/>
              <a:gd name="connsiteX7" fmla="*/ 4457492 w 5915024"/>
              <a:gd name="connsiteY7" fmla="*/ 0 h 3556000"/>
              <a:gd name="connsiteX8" fmla="*/ 5322345 w 5915024"/>
              <a:gd name="connsiteY8" fmla="*/ 0 h 3556000"/>
              <a:gd name="connsiteX9" fmla="*/ 5915024 w 5915024"/>
              <a:gd name="connsiteY9" fmla="*/ 592679 h 3556000"/>
              <a:gd name="connsiteX10" fmla="*/ 5915024 w 5915024"/>
              <a:gd name="connsiteY10" fmla="*/ 1185340 h 3556000"/>
              <a:gd name="connsiteX11" fmla="*/ 5915024 w 5915024"/>
              <a:gd name="connsiteY11" fmla="*/ 1730587 h 3556000"/>
              <a:gd name="connsiteX12" fmla="*/ 5915024 w 5915024"/>
              <a:gd name="connsiteY12" fmla="*/ 2346954 h 3556000"/>
              <a:gd name="connsiteX13" fmla="*/ 5915024 w 5915024"/>
              <a:gd name="connsiteY13" fmla="*/ 2963321 h 3556000"/>
              <a:gd name="connsiteX14" fmla="*/ 5322345 w 5915024"/>
              <a:gd name="connsiteY14" fmla="*/ 3556000 h 3556000"/>
              <a:gd name="connsiteX15" fmla="*/ 4788568 w 5915024"/>
              <a:gd name="connsiteY15" fmla="*/ 3556000 h 3556000"/>
              <a:gd name="connsiteX16" fmla="*/ 4160198 w 5915024"/>
              <a:gd name="connsiteY16" fmla="*/ 3556000 h 3556000"/>
              <a:gd name="connsiteX17" fmla="*/ 3437235 w 5915024"/>
              <a:gd name="connsiteY17" fmla="*/ 3556000 h 3556000"/>
              <a:gd name="connsiteX18" fmla="*/ 2856162 w 5915024"/>
              <a:gd name="connsiteY18" fmla="*/ 3556000 h 3556000"/>
              <a:gd name="connsiteX19" fmla="*/ 2322385 w 5915024"/>
              <a:gd name="connsiteY19" fmla="*/ 3556000 h 3556000"/>
              <a:gd name="connsiteX20" fmla="*/ 1552126 w 5915024"/>
              <a:gd name="connsiteY20" fmla="*/ 3556000 h 3556000"/>
              <a:gd name="connsiteX21" fmla="*/ 592679 w 5915024"/>
              <a:gd name="connsiteY21" fmla="*/ 3556000 h 3556000"/>
              <a:gd name="connsiteX22" fmla="*/ 0 w 5915024"/>
              <a:gd name="connsiteY22" fmla="*/ 2963321 h 3556000"/>
              <a:gd name="connsiteX23" fmla="*/ 0 w 5915024"/>
              <a:gd name="connsiteY23" fmla="*/ 2346954 h 3556000"/>
              <a:gd name="connsiteX24" fmla="*/ 0 w 5915024"/>
              <a:gd name="connsiteY24" fmla="*/ 1730587 h 3556000"/>
              <a:gd name="connsiteX25" fmla="*/ 0 w 5915024"/>
              <a:gd name="connsiteY25" fmla="*/ 1161633 h 3556000"/>
              <a:gd name="connsiteX26" fmla="*/ 0 w 5915024"/>
              <a:gd name="connsiteY26" fmla="*/ 592679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15024" h="3556000" extrusionOk="0">
                <a:moveTo>
                  <a:pt x="0" y="592679"/>
                </a:moveTo>
                <a:cubicBezTo>
                  <a:pt x="-45280" y="278874"/>
                  <a:pt x="236990" y="-8112"/>
                  <a:pt x="592679" y="0"/>
                </a:cubicBezTo>
                <a:cubicBezTo>
                  <a:pt x="805877" y="589"/>
                  <a:pt x="1063145" y="11835"/>
                  <a:pt x="1268346" y="0"/>
                </a:cubicBezTo>
                <a:cubicBezTo>
                  <a:pt x="1473547" y="-11835"/>
                  <a:pt x="1687176" y="-33011"/>
                  <a:pt x="1944012" y="0"/>
                </a:cubicBezTo>
                <a:cubicBezTo>
                  <a:pt x="2200848" y="33011"/>
                  <a:pt x="2282012" y="9797"/>
                  <a:pt x="2619679" y="0"/>
                </a:cubicBezTo>
                <a:cubicBezTo>
                  <a:pt x="2957346" y="-9797"/>
                  <a:pt x="2971673" y="22362"/>
                  <a:pt x="3153455" y="0"/>
                </a:cubicBezTo>
                <a:cubicBezTo>
                  <a:pt x="3335237" y="-22362"/>
                  <a:pt x="3473285" y="4114"/>
                  <a:pt x="3781825" y="0"/>
                </a:cubicBezTo>
                <a:cubicBezTo>
                  <a:pt x="4090365" y="-4114"/>
                  <a:pt x="4135731" y="12553"/>
                  <a:pt x="4457492" y="0"/>
                </a:cubicBezTo>
                <a:cubicBezTo>
                  <a:pt x="4779253" y="-12553"/>
                  <a:pt x="5136490" y="-40304"/>
                  <a:pt x="5322345" y="0"/>
                </a:cubicBezTo>
                <a:cubicBezTo>
                  <a:pt x="5682954" y="50484"/>
                  <a:pt x="5874746" y="227016"/>
                  <a:pt x="5915024" y="592679"/>
                </a:cubicBezTo>
                <a:cubicBezTo>
                  <a:pt x="5925397" y="759520"/>
                  <a:pt x="5908659" y="889095"/>
                  <a:pt x="5915024" y="1185340"/>
                </a:cubicBezTo>
                <a:cubicBezTo>
                  <a:pt x="5921389" y="1481585"/>
                  <a:pt x="5898943" y="1591791"/>
                  <a:pt x="5915024" y="1730587"/>
                </a:cubicBezTo>
                <a:cubicBezTo>
                  <a:pt x="5931105" y="1869383"/>
                  <a:pt x="5916469" y="2063466"/>
                  <a:pt x="5915024" y="2346954"/>
                </a:cubicBezTo>
                <a:cubicBezTo>
                  <a:pt x="5913579" y="2630442"/>
                  <a:pt x="5937251" y="2690819"/>
                  <a:pt x="5915024" y="2963321"/>
                </a:cubicBezTo>
                <a:cubicBezTo>
                  <a:pt x="5900426" y="3345991"/>
                  <a:pt x="5658388" y="3567505"/>
                  <a:pt x="5322345" y="3556000"/>
                </a:cubicBezTo>
                <a:cubicBezTo>
                  <a:pt x="5069392" y="3550166"/>
                  <a:pt x="5012386" y="3573771"/>
                  <a:pt x="4788568" y="3556000"/>
                </a:cubicBezTo>
                <a:cubicBezTo>
                  <a:pt x="4564750" y="3538229"/>
                  <a:pt x="4461701" y="3571998"/>
                  <a:pt x="4160198" y="3556000"/>
                </a:cubicBezTo>
                <a:cubicBezTo>
                  <a:pt x="3858695" y="3540003"/>
                  <a:pt x="3599327" y="3561581"/>
                  <a:pt x="3437235" y="3556000"/>
                </a:cubicBezTo>
                <a:cubicBezTo>
                  <a:pt x="3275143" y="3550419"/>
                  <a:pt x="3136194" y="3575473"/>
                  <a:pt x="2856162" y="3556000"/>
                </a:cubicBezTo>
                <a:cubicBezTo>
                  <a:pt x="2576130" y="3536527"/>
                  <a:pt x="2433229" y="3570576"/>
                  <a:pt x="2322385" y="3556000"/>
                </a:cubicBezTo>
                <a:cubicBezTo>
                  <a:pt x="2211541" y="3541424"/>
                  <a:pt x="1912330" y="3548552"/>
                  <a:pt x="1552126" y="3556000"/>
                </a:cubicBezTo>
                <a:cubicBezTo>
                  <a:pt x="1191922" y="3563448"/>
                  <a:pt x="860083" y="3580584"/>
                  <a:pt x="592679" y="3556000"/>
                </a:cubicBezTo>
                <a:cubicBezTo>
                  <a:pt x="260517" y="3535667"/>
                  <a:pt x="5386" y="3296567"/>
                  <a:pt x="0" y="2963321"/>
                </a:cubicBezTo>
                <a:cubicBezTo>
                  <a:pt x="-17991" y="2747583"/>
                  <a:pt x="29923" y="2550395"/>
                  <a:pt x="0" y="2346954"/>
                </a:cubicBezTo>
                <a:cubicBezTo>
                  <a:pt x="-29923" y="2143513"/>
                  <a:pt x="13360" y="1925784"/>
                  <a:pt x="0" y="1730587"/>
                </a:cubicBezTo>
                <a:cubicBezTo>
                  <a:pt x="-13360" y="1535390"/>
                  <a:pt x="-19133" y="1353388"/>
                  <a:pt x="0" y="1161633"/>
                </a:cubicBezTo>
                <a:cubicBezTo>
                  <a:pt x="19133" y="969878"/>
                  <a:pt x="-13952" y="782720"/>
                  <a:pt x="0" y="592679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6981795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1DF877F-7612-B0DC-58CD-3312BC2C3AF0}"/>
              </a:ext>
            </a:extLst>
          </p:cNvPr>
          <p:cNvSpPr/>
          <p:nvPr/>
        </p:nvSpPr>
        <p:spPr>
          <a:xfrm>
            <a:off x="464234" y="6016173"/>
            <a:ext cx="5915024" cy="3556000"/>
          </a:xfrm>
          <a:custGeom>
            <a:avLst/>
            <a:gdLst>
              <a:gd name="connsiteX0" fmla="*/ 0 w 5915024"/>
              <a:gd name="connsiteY0" fmla="*/ 592679 h 3556000"/>
              <a:gd name="connsiteX1" fmla="*/ 592679 w 5915024"/>
              <a:gd name="connsiteY1" fmla="*/ 0 h 3556000"/>
              <a:gd name="connsiteX2" fmla="*/ 1362939 w 5915024"/>
              <a:gd name="connsiteY2" fmla="*/ 0 h 3556000"/>
              <a:gd name="connsiteX3" fmla="*/ 1896715 w 5915024"/>
              <a:gd name="connsiteY3" fmla="*/ 0 h 3556000"/>
              <a:gd name="connsiteX4" fmla="*/ 2525085 w 5915024"/>
              <a:gd name="connsiteY4" fmla="*/ 0 h 3556000"/>
              <a:gd name="connsiteX5" fmla="*/ 3248049 w 5915024"/>
              <a:gd name="connsiteY5" fmla="*/ 0 h 3556000"/>
              <a:gd name="connsiteX6" fmla="*/ 3781825 w 5915024"/>
              <a:gd name="connsiteY6" fmla="*/ 0 h 3556000"/>
              <a:gd name="connsiteX7" fmla="*/ 4552085 w 5915024"/>
              <a:gd name="connsiteY7" fmla="*/ 0 h 3556000"/>
              <a:gd name="connsiteX8" fmla="*/ 5322345 w 5915024"/>
              <a:gd name="connsiteY8" fmla="*/ 0 h 3556000"/>
              <a:gd name="connsiteX9" fmla="*/ 5915024 w 5915024"/>
              <a:gd name="connsiteY9" fmla="*/ 592679 h 3556000"/>
              <a:gd name="connsiteX10" fmla="*/ 5915024 w 5915024"/>
              <a:gd name="connsiteY10" fmla="*/ 1161633 h 3556000"/>
              <a:gd name="connsiteX11" fmla="*/ 5915024 w 5915024"/>
              <a:gd name="connsiteY11" fmla="*/ 1683174 h 3556000"/>
              <a:gd name="connsiteX12" fmla="*/ 5915024 w 5915024"/>
              <a:gd name="connsiteY12" fmla="*/ 2323248 h 3556000"/>
              <a:gd name="connsiteX13" fmla="*/ 5915024 w 5915024"/>
              <a:gd name="connsiteY13" fmla="*/ 2963321 h 3556000"/>
              <a:gd name="connsiteX14" fmla="*/ 5322345 w 5915024"/>
              <a:gd name="connsiteY14" fmla="*/ 3556000 h 3556000"/>
              <a:gd name="connsiteX15" fmla="*/ 4693975 w 5915024"/>
              <a:gd name="connsiteY15" fmla="*/ 3556000 h 3556000"/>
              <a:gd name="connsiteX16" fmla="*/ 3923715 w 5915024"/>
              <a:gd name="connsiteY16" fmla="*/ 3556000 h 3556000"/>
              <a:gd name="connsiteX17" fmla="*/ 3295345 w 5915024"/>
              <a:gd name="connsiteY17" fmla="*/ 3556000 h 3556000"/>
              <a:gd name="connsiteX18" fmla="*/ 2619679 w 5915024"/>
              <a:gd name="connsiteY18" fmla="*/ 3556000 h 3556000"/>
              <a:gd name="connsiteX19" fmla="*/ 1849419 w 5915024"/>
              <a:gd name="connsiteY19" fmla="*/ 3556000 h 3556000"/>
              <a:gd name="connsiteX20" fmla="*/ 1268346 w 5915024"/>
              <a:gd name="connsiteY20" fmla="*/ 3556000 h 3556000"/>
              <a:gd name="connsiteX21" fmla="*/ 592679 w 5915024"/>
              <a:gd name="connsiteY21" fmla="*/ 3556000 h 3556000"/>
              <a:gd name="connsiteX22" fmla="*/ 0 w 5915024"/>
              <a:gd name="connsiteY22" fmla="*/ 2963321 h 3556000"/>
              <a:gd name="connsiteX23" fmla="*/ 0 w 5915024"/>
              <a:gd name="connsiteY23" fmla="*/ 2323248 h 3556000"/>
              <a:gd name="connsiteX24" fmla="*/ 0 w 5915024"/>
              <a:gd name="connsiteY24" fmla="*/ 1801706 h 3556000"/>
              <a:gd name="connsiteX25" fmla="*/ 0 w 5915024"/>
              <a:gd name="connsiteY25" fmla="*/ 1185340 h 3556000"/>
              <a:gd name="connsiteX26" fmla="*/ 0 w 5915024"/>
              <a:gd name="connsiteY26" fmla="*/ 592679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15024" h="3556000" extrusionOk="0">
                <a:moveTo>
                  <a:pt x="0" y="592679"/>
                </a:moveTo>
                <a:cubicBezTo>
                  <a:pt x="-6090" y="260893"/>
                  <a:pt x="267383" y="44266"/>
                  <a:pt x="592679" y="0"/>
                </a:cubicBezTo>
                <a:cubicBezTo>
                  <a:pt x="862216" y="6461"/>
                  <a:pt x="1115690" y="-5747"/>
                  <a:pt x="1362939" y="0"/>
                </a:cubicBezTo>
                <a:cubicBezTo>
                  <a:pt x="1610188" y="5747"/>
                  <a:pt x="1635925" y="23868"/>
                  <a:pt x="1896715" y="0"/>
                </a:cubicBezTo>
                <a:cubicBezTo>
                  <a:pt x="2157505" y="-23868"/>
                  <a:pt x="2272254" y="29316"/>
                  <a:pt x="2525085" y="0"/>
                </a:cubicBezTo>
                <a:cubicBezTo>
                  <a:pt x="2777916" y="-29316"/>
                  <a:pt x="2934674" y="-22968"/>
                  <a:pt x="3248049" y="0"/>
                </a:cubicBezTo>
                <a:cubicBezTo>
                  <a:pt x="3561424" y="22968"/>
                  <a:pt x="3557784" y="15855"/>
                  <a:pt x="3781825" y="0"/>
                </a:cubicBezTo>
                <a:cubicBezTo>
                  <a:pt x="4005866" y="-15855"/>
                  <a:pt x="4309124" y="18131"/>
                  <a:pt x="4552085" y="0"/>
                </a:cubicBezTo>
                <a:cubicBezTo>
                  <a:pt x="4795046" y="-18131"/>
                  <a:pt x="4959117" y="-6002"/>
                  <a:pt x="5322345" y="0"/>
                </a:cubicBezTo>
                <a:cubicBezTo>
                  <a:pt x="5678851" y="-23605"/>
                  <a:pt x="5889600" y="238505"/>
                  <a:pt x="5915024" y="592679"/>
                </a:cubicBezTo>
                <a:cubicBezTo>
                  <a:pt x="5890563" y="792174"/>
                  <a:pt x="5896706" y="951314"/>
                  <a:pt x="5915024" y="1161633"/>
                </a:cubicBezTo>
                <a:cubicBezTo>
                  <a:pt x="5933342" y="1371952"/>
                  <a:pt x="5923754" y="1540450"/>
                  <a:pt x="5915024" y="1683174"/>
                </a:cubicBezTo>
                <a:cubicBezTo>
                  <a:pt x="5906294" y="1825898"/>
                  <a:pt x="5912165" y="2181063"/>
                  <a:pt x="5915024" y="2323248"/>
                </a:cubicBezTo>
                <a:cubicBezTo>
                  <a:pt x="5917883" y="2465433"/>
                  <a:pt x="5935313" y="2680031"/>
                  <a:pt x="5915024" y="2963321"/>
                </a:cubicBezTo>
                <a:cubicBezTo>
                  <a:pt x="5945455" y="3361487"/>
                  <a:pt x="5586643" y="3544031"/>
                  <a:pt x="5322345" y="3556000"/>
                </a:cubicBezTo>
                <a:cubicBezTo>
                  <a:pt x="5167290" y="3575317"/>
                  <a:pt x="4885109" y="3580897"/>
                  <a:pt x="4693975" y="3556000"/>
                </a:cubicBezTo>
                <a:cubicBezTo>
                  <a:pt x="4502841" y="3531104"/>
                  <a:pt x="4230154" y="3593039"/>
                  <a:pt x="3923715" y="3556000"/>
                </a:cubicBezTo>
                <a:cubicBezTo>
                  <a:pt x="3617276" y="3518961"/>
                  <a:pt x="3517087" y="3544210"/>
                  <a:pt x="3295345" y="3556000"/>
                </a:cubicBezTo>
                <a:cubicBezTo>
                  <a:pt x="3073603" y="3567791"/>
                  <a:pt x="2807227" y="3585982"/>
                  <a:pt x="2619679" y="3556000"/>
                </a:cubicBezTo>
                <a:cubicBezTo>
                  <a:pt x="2432131" y="3526018"/>
                  <a:pt x="2039717" y="3549865"/>
                  <a:pt x="1849419" y="3556000"/>
                </a:cubicBezTo>
                <a:cubicBezTo>
                  <a:pt x="1659121" y="3562135"/>
                  <a:pt x="1469880" y="3563053"/>
                  <a:pt x="1268346" y="3556000"/>
                </a:cubicBezTo>
                <a:cubicBezTo>
                  <a:pt x="1066812" y="3548947"/>
                  <a:pt x="858955" y="3528017"/>
                  <a:pt x="592679" y="3556000"/>
                </a:cubicBezTo>
                <a:cubicBezTo>
                  <a:pt x="240811" y="3611959"/>
                  <a:pt x="-31505" y="3332893"/>
                  <a:pt x="0" y="2963321"/>
                </a:cubicBezTo>
                <a:cubicBezTo>
                  <a:pt x="6450" y="2690173"/>
                  <a:pt x="25452" y="2453525"/>
                  <a:pt x="0" y="2323248"/>
                </a:cubicBezTo>
                <a:cubicBezTo>
                  <a:pt x="-25452" y="2192971"/>
                  <a:pt x="-9176" y="2031461"/>
                  <a:pt x="0" y="1801706"/>
                </a:cubicBezTo>
                <a:cubicBezTo>
                  <a:pt x="9176" y="1571951"/>
                  <a:pt x="-30498" y="1439457"/>
                  <a:pt x="0" y="1185340"/>
                </a:cubicBezTo>
                <a:cubicBezTo>
                  <a:pt x="30498" y="931223"/>
                  <a:pt x="232" y="720759"/>
                  <a:pt x="0" y="592679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912204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A53A7C-4A71-09BA-EE36-E45482BEE7E0}"/>
              </a:ext>
            </a:extLst>
          </p:cNvPr>
          <p:cNvSpPr txBox="1"/>
          <p:nvPr/>
        </p:nvSpPr>
        <p:spPr>
          <a:xfrm>
            <a:off x="261258" y="5156595"/>
            <a:ext cx="638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From the same location, draw pictures of the Summer Triangle at different times on the same days, or at the same time on different days.</a:t>
            </a:r>
            <a:endParaRPr lang="ja-JP" altLang="ja-JP" sz="18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04D4BD-6311-D02C-DD0A-24D8FB1D5143}"/>
              </a:ext>
            </a:extLst>
          </p:cNvPr>
          <p:cNvSpPr txBox="1"/>
          <p:nvPr/>
        </p:nvSpPr>
        <p:spPr>
          <a:xfrm>
            <a:off x="838200" y="6102937"/>
            <a:ext cx="4800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ea typeface="HG丸ｺﾞｼｯｸM-PRO" panose="020F0600000000000000" pitchFamily="50" charset="-128"/>
              </a:rPr>
              <a:t>M/D:   __/__       Time: __:__     a.m. /  p.m.</a:t>
            </a:r>
            <a:endParaRPr kumimoji="1" lang="ja-JP" altLang="en-US" sz="1600" b="1" dirty="0"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802A93-FF0C-5122-E10A-8AAD35A47178}"/>
              </a:ext>
            </a:extLst>
          </p:cNvPr>
          <p:cNvSpPr txBox="1"/>
          <p:nvPr/>
        </p:nvSpPr>
        <p:spPr>
          <a:xfrm>
            <a:off x="845455" y="1552711"/>
            <a:ext cx="4800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ea typeface="HG丸ｺﾞｼｯｸM-PRO" panose="020F0600000000000000" pitchFamily="50" charset="-128"/>
              </a:rPr>
              <a:t>M/D:   __/__       Time: __:__     a.m. /  p.m.</a:t>
            </a:r>
            <a:endParaRPr kumimoji="1" lang="ja-JP" altLang="en-US" sz="1600" b="1" dirty="0"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19AECA-F918-EEB3-42EC-23D357D201F9}"/>
              </a:ext>
            </a:extLst>
          </p:cNvPr>
          <p:cNvSpPr txBox="1"/>
          <p:nvPr/>
        </p:nvSpPr>
        <p:spPr>
          <a:xfrm>
            <a:off x="355600" y="9582409"/>
            <a:ext cx="614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If you would like to observe more than two times, you can copy this page and use it.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5D66FAB-73A9-1B20-0D8E-034AE76B5FB3}"/>
              </a:ext>
            </a:extLst>
          </p:cNvPr>
          <p:cNvSpPr txBox="1"/>
          <p:nvPr/>
        </p:nvSpPr>
        <p:spPr>
          <a:xfrm flipH="1">
            <a:off x="4724400" y="19350"/>
            <a:ext cx="247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(C) NAOJ</a:t>
            </a:r>
            <a:r>
              <a:rPr kumimoji="1" lang="ja-JP" altLang="en-US" sz="1200" dirty="0"/>
              <a:t>  </a:t>
            </a:r>
            <a:r>
              <a:rPr kumimoji="1" lang="en-US" altLang="ja-JP" sz="1200" dirty="0"/>
              <a:t>Translation by JAXA</a:t>
            </a:r>
            <a:endParaRPr kumimoji="1" lang="ja-JP" altLang="en-US" sz="1200" dirty="0"/>
          </a:p>
          <a:p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21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6776-E0B2-079B-0894-DFCE2CEC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45286"/>
            <a:ext cx="5915025" cy="720824"/>
          </a:xfrm>
        </p:spPr>
        <p:txBody>
          <a:bodyPr>
            <a:normAutofit/>
          </a:bodyPr>
          <a:lstStyle/>
          <a:p>
            <a:r>
              <a:rPr lang="ja-JP" altLang="en-US" sz="2200" b="1" dirty="0">
                <a:solidFill>
                  <a:schemeClr val="dk1"/>
                </a:solidFill>
                <a:latin typeface="+mn-lt"/>
                <a:ea typeface="HG丸ｺﾞｼｯｸM-PRO" panose="020F0600000000000000" pitchFamily="50" charset="-128"/>
                <a:cs typeface="+mn-cs"/>
              </a:rPr>
              <a:t>〇 </a:t>
            </a:r>
            <a:r>
              <a:rPr lang="en-US" altLang="ja-JP" sz="2200" b="1" dirty="0">
                <a:solidFill>
                  <a:schemeClr val="dk1"/>
                </a:solidFill>
                <a:latin typeface="+mn-lt"/>
                <a:ea typeface="HG丸ｺﾞｼｯｸM-PRO" panose="020F0600000000000000" pitchFamily="50" charset="-128"/>
                <a:cs typeface="+mn-cs"/>
              </a:rPr>
              <a:t>Let’s compare the drawings</a:t>
            </a:r>
            <a:br>
              <a:rPr lang="ja-JP" altLang="ja-JP" sz="2200" b="1" dirty="0">
                <a:solidFill>
                  <a:schemeClr val="dk1"/>
                </a:solidFill>
                <a:latin typeface="+mn-lt"/>
                <a:ea typeface="HG丸ｺﾞｼｯｸM-PRO" panose="020F0600000000000000" pitchFamily="50" charset="-128"/>
                <a:cs typeface="+mn-cs"/>
              </a:rPr>
            </a:br>
            <a:endParaRPr lang="ja-JP" altLang="en-US" sz="2200" b="1" dirty="0">
              <a:solidFill>
                <a:schemeClr val="dk1"/>
              </a:solidFill>
              <a:latin typeface="+mn-lt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334ECC-6754-202A-8414-51F5BF2A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025934"/>
            <a:ext cx="5702902" cy="13447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sz="18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Write down how the Summer Triangle changed on different date and time from your fixed location.</a:t>
            </a:r>
            <a:endParaRPr lang="ja-JP" altLang="ja-JP" sz="18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ja-JP" altLang="en-US" sz="1800" dirty="0"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739554-5B3B-AFCB-598F-A1D5C4D9ED1E}"/>
              </a:ext>
            </a:extLst>
          </p:cNvPr>
          <p:cNvSpPr/>
          <p:nvPr/>
        </p:nvSpPr>
        <p:spPr>
          <a:xfrm>
            <a:off x="471487" y="1857829"/>
            <a:ext cx="5915025" cy="30770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B0F2B22-5C44-E883-8AC2-73C07900BB40}"/>
              </a:ext>
            </a:extLst>
          </p:cNvPr>
          <p:cNvSpPr txBox="1">
            <a:spLocks/>
          </p:cNvSpPr>
          <p:nvPr/>
        </p:nvSpPr>
        <p:spPr>
          <a:xfrm>
            <a:off x="464234" y="5166169"/>
            <a:ext cx="5915025" cy="72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altLang="ja-JP" sz="1700" b="1" dirty="0">
              <a:solidFill>
                <a:schemeClr val="dk1"/>
              </a:solidFill>
              <a:latin typeface="+mn-lt"/>
              <a:ea typeface="HG丸ｺﾞｼｯｸM-PRO" panose="020F0600000000000000" pitchFamily="50" charset="-128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ja-JP" altLang="en-US" sz="1700" b="1" dirty="0">
                <a:solidFill>
                  <a:schemeClr val="dk1"/>
                </a:solidFill>
                <a:latin typeface="+mn-lt"/>
                <a:ea typeface="HG丸ｺﾞｼｯｸM-PRO" panose="020F0600000000000000" pitchFamily="50" charset="-128"/>
                <a:cs typeface="+mn-cs"/>
              </a:rPr>
              <a:t>〇 </a:t>
            </a:r>
            <a:r>
              <a:rPr lang="en-US" altLang="ja-JP" sz="1700" b="1" dirty="0">
                <a:solidFill>
                  <a:schemeClr val="dk1"/>
                </a:solidFill>
                <a:latin typeface="+mn-lt"/>
                <a:ea typeface="HG丸ｺﾞｼｯｸM-PRO" panose="020F0600000000000000" pitchFamily="50" charset="-128"/>
                <a:cs typeface="+mn-cs"/>
              </a:rPr>
              <a:t>Challenge: Let’s view the picture against the northern sky</a:t>
            </a:r>
            <a:endParaRPr lang="ja-JP" altLang="ja-JP" sz="1700" b="1" dirty="0">
              <a:solidFill>
                <a:schemeClr val="dk1"/>
              </a:solidFill>
              <a:latin typeface="+mn-lt"/>
              <a:ea typeface="HG丸ｺﾞｼｯｸM-PRO" panose="020F0600000000000000" pitchFamily="50" charset="-128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US" altLang="ja-JP" sz="1700" b="1" dirty="0">
                <a:solidFill>
                  <a:schemeClr val="dk1"/>
                </a:solidFill>
                <a:latin typeface="+mn-lt"/>
                <a:ea typeface="HG丸ｺﾞｼｯｸM-PRO" panose="020F0600000000000000" pitchFamily="50" charset="-128"/>
                <a:cs typeface="+mn-cs"/>
              </a:rPr>
              <a:t> </a:t>
            </a:r>
            <a:endParaRPr lang="ja-JP" altLang="ja-JP" sz="1700" b="1" dirty="0">
              <a:solidFill>
                <a:schemeClr val="dk1"/>
              </a:solidFill>
              <a:latin typeface="+mn-lt"/>
              <a:ea typeface="HG丸ｺﾞｼｯｸM-PRO" panose="020F0600000000000000" pitchFamily="50" charset="-128"/>
              <a:cs typeface="+mn-cs"/>
            </a:endParaRPr>
          </a:p>
          <a:p>
            <a:pPr>
              <a:lnSpc>
                <a:spcPct val="110000"/>
              </a:lnSpc>
            </a:pPr>
            <a:endParaRPr lang="ja-JP" altLang="en-US" sz="1700" b="1" dirty="0">
              <a:solidFill>
                <a:schemeClr val="dk1"/>
              </a:solidFill>
              <a:latin typeface="+mn-lt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5D373EF-B9A1-DADD-3AF8-C317AEFF7B9A}"/>
              </a:ext>
            </a:extLst>
          </p:cNvPr>
          <p:cNvSpPr txBox="1">
            <a:spLocks/>
          </p:cNvSpPr>
          <p:nvPr/>
        </p:nvSpPr>
        <p:spPr>
          <a:xfrm>
            <a:off x="464234" y="5743075"/>
            <a:ext cx="5915025" cy="208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The Summer Triangle is visible from the eastern to the southern sky.</a:t>
            </a:r>
            <a:endParaRPr lang="ja-JP" altLang="ja-JP" sz="18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18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Now let’s take a look toward the northern sky at the North Star and observe the movements of the stars around it.</a:t>
            </a:r>
            <a:endParaRPr lang="ja-JP" altLang="ja-JP" sz="18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1800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How do the movements of the stars around the North Star compare with the movement of the Summer Triangle?  </a:t>
            </a:r>
            <a:endParaRPr lang="ja-JP" altLang="ja-JP" sz="18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en-US" altLang="ja-JP" sz="1800" dirty="0">
              <a:ea typeface="BIZ UDP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ja-JP" altLang="en-US" sz="1800" dirty="0">
              <a:ea typeface="BIZ UDPゴシック" panose="020B0400000000000000" pitchFamily="50" charset="-128"/>
            </a:endParaRPr>
          </a:p>
        </p:txBody>
      </p:sp>
      <p:pic>
        <p:nvPicPr>
          <p:cNvPr id="8" name="図 7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59F792B4-140F-297D-151E-9D8429025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40" y="7341325"/>
            <a:ext cx="1863972" cy="2367634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5AE4022-5348-4DBE-2B37-774873AD949F}"/>
              </a:ext>
            </a:extLst>
          </p:cNvPr>
          <p:cNvSpPr/>
          <p:nvPr/>
        </p:nvSpPr>
        <p:spPr>
          <a:xfrm>
            <a:off x="501849" y="7592140"/>
            <a:ext cx="1863972" cy="15910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？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5790254-9598-A07F-7390-EFD69D89C1B1}"/>
              </a:ext>
            </a:extLst>
          </p:cNvPr>
          <p:cNvSpPr/>
          <p:nvPr/>
        </p:nvSpPr>
        <p:spPr>
          <a:xfrm>
            <a:off x="4533926" y="7597662"/>
            <a:ext cx="1863972" cy="15910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1EDD3B-1B3E-0EE7-792E-46030D69CDE7}"/>
              </a:ext>
            </a:extLst>
          </p:cNvPr>
          <p:cNvSpPr txBox="1"/>
          <p:nvPr/>
        </p:nvSpPr>
        <p:spPr>
          <a:xfrm>
            <a:off x="757645" y="9222375"/>
            <a:ext cx="138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Summer Triangle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DAB257-2BAC-AA08-5F67-3F7045A2840F}"/>
              </a:ext>
            </a:extLst>
          </p:cNvPr>
          <p:cNvSpPr txBox="1"/>
          <p:nvPr/>
        </p:nvSpPr>
        <p:spPr>
          <a:xfrm>
            <a:off x="4715693" y="9323494"/>
            <a:ext cx="14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Northern Sky</a:t>
            </a:r>
            <a:endParaRPr lang="ja-JP" altLang="ja-JP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3969E91-961B-EFE2-FA00-CA30A1B9441F}"/>
              </a:ext>
            </a:extLst>
          </p:cNvPr>
          <p:cNvSpPr txBox="1">
            <a:spLocks/>
          </p:cNvSpPr>
          <p:nvPr/>
        </p:nvSpPr>
        <p:spPr>
          <a:xfrm>
            <a:off x="457203" y="404958"/>
            <a:ext cx="5564776" cy="561065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84000">
                <a:schemeClr val="accent1">
                  <a:lumMod val="97000"/>
                  <a:lumOff val="3000"/>
                </a:schemeClr>
              </a:gs>
              <a:gs pos="6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82FFAAA-BA2C-D83A-6659-A296EF80A961}"/>
              </a:ext>
            </a:extLst>
          </p:cNvPr>
          <p:cNvSpPr txBox="1">
            <a:spLocks/>
          </p:cNvSpPr>
          <p:nvPr/>
        </p:nvSpPr>
        <p:spPr>
          <a:xfrm>
            <a:off x="457202" y="5123176"/>
            <a:ext cx="5603964" cy="561065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84000">
                <a:schemeClr val="accent1">
                  <a:lumMod val="97000"/>
                  <a:lumOff val="3000"/>
                </a:schemeClr>
              </a:gs>
              <a:gs pos="6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b="1" dirty="0">
              <a:ea typeface="HG丸ｺﾞｼｯｸM-PRO" panose="020F06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8AC5924-9A87-BA47-66BD-D7434AF80215}"/>
              </a:ext>
            </a:extLst>
          </p:cNvPr>
          <p:cNvGrpSpPr/>
          <p:nvPr/>
        </p:nvGrpSpPr>
        <p:grpSpPr>
          <a:xfrm>
            <a:off x="4616630" y="9643284"/>
            <a:ext cx="2835362" cy="284257"/>
            <a:chOff x="4616630" y="9643284"/>
            <a:chExt cx="2835362" cy="284257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DA62783-7008-B23E-ED48-DE174B0A3936}"/>
                </a:ext>
              </a:extLst>
            </p:cNvPr>
            <p:cNvSpPr txBox="1"/>
            <p:nvPr/>
          </p:nvSpPr>
          <p:spPr>
            <a:xfrm flipH="1">
              <a:off x="4616630" y="9650542"/>
              <a:ext cx="2102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(C) NAOJ</a:t>
              </a:r>
              <a:endParaRPr kumimoji="1" lang="ja-JP" altLang="en-US" sz="1200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21DBB34-38BF-17D5-C6B0-689428031A76}"/>
                </a:ext>
              </a:extLst>
            </p:cNvPr>
            <p:cNvSpPr txBox="1"/>
            <p:nvPr/>
          </p:nvSpPr>
          <p:spPr>
            <a:xfrm flipH="1">
              <a:off x="5349596" y="9643284"/>
              <a:ext cx="2102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Translation by JAXA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491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752</TotalTime>
  <Words>430</Words>
  <Application>Microsoft Office PowerPoint</Application>
  <PresentationFormat>A4 210 x 297 mm</PresentationFormat>
  <Paragraphs>45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BIZ UDPゴシック</vt:lpstr>
      <vt:lpstr>HG丸ｺﾞｼｯｸM-PRO</vt:lpstr>
      <vt:lpstr>Arial</vt:lpstr>
      <vt:lpstr>Calibri</vt:lpstr>
      <vt:lpstr>Calibri Light</vt:lpstr>
      <vt:lpstr>Office テーマ</vt:lpstr>
      <vt:lpstr>Let’s take a look at the Summer Triangle and see how it moves</vt:lpstr>
      <vt:lpstr> 〇 Let’s draw and see how the Summer Triangle moves   </vt:lpstr>
      <vt:lpstr>〇 Let’s compare the drawings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星の動きを観察しよう</dc:title>
  <dc:creator>Hiroko Komiyama</dc:creator>
  <cp:lastModifiedBy>都築　寛子</cp:lastModifiedBy>
  <cp:revision>15</cp:revision>
  <dcterms:created xsi:type="dcterms:W3CDTF">2023-07-24T02:33:38Z</dcterms:created>
  <dcterms:modified xsi:type="dcterms:W3CDTF">2023-07-27T06:05:07Z</dcterms:modified>
</cp:coreProperties>
</file>